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2918400" cy="21945600"/>
  <p:notesSz cx="7004050" cy="9290050"/>
  <p:defaultText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28" d="100"/>
          <a:sy n="28" d="100"/>
        </p:scale>
        <p:origin x="-1854" y="-138"/>
      </p:cViewPr>
      <p:guideLst>
        <p:guide orient="horz" pos="6912"/>
        <p:guide pos="10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270" y="-9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868544"/>
        <c:axId val="89870336"/>
      </c:barChart>
      <c:catAx>
        <c:axId val="89868544"/>
        <c:scaling>
          <c:orientation val="minMax"/>
        </c:scaling>
        <c:delete val="0"/>
        <c:axPos val="b"/>
        <c:majorTickMark val="out"/>
        <c:minorTickMark val="none"/>
        <c:tickLblPos val="nextTo"/>
        <c:crossAx val="89870336"/>
        <c:crosses val="autoZero"/>
        <c:auto val="1"/>
        <c:lblAlgn val="ctr"/>
        <c:lblOffset val="100"/>
        <c:noMultiLvlLbl val="0"/>
      </c:catAx>
      <c:valAx>
        <c:axId val="89870336"/>
        <c:scaling>
          <c:orientation val="minMax"/>
        </c:scaling>
        <c:delete val="0"/>
        <c:axPos val="l"/>
        <c:majorGridlines/>
        <c:numFmt formatCode="General" sourceLinked="1"/>
        <c:majorTickMark val="out"/>
        <c:minorTickMark val="none"/>
        <c:tickLblPos val="nextTo"/>
        <c:crossAx val="8986854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F66CDD7-09B6-4BB3-9069-2B95837CCCB2}" type="datetimeFigureOut">
              <a:rPr lang="en-US" smtClean="0"/>
              <a:t>9/10/2015</a:t>
            </a:fld>
            <a:endParaRPr lang="en-US"/>
          </a:p>
        </p:txBody>
      </p:sp>
      <p:sp>
        <p:nvSpPr>
          <p:cNvPr id="4" name="Footer Placeholder 3"/>
          <p:cNvSpPr>
            <a:spLocks noGrp="1"/>
          </p:cNvSpPr>
          <p:nvPr>
            <p:ph type="ftr" sz="quarter" idx="2"/>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7163" y="8823325"/>
            <a:ext cx="3035300" cy="465138"/>
          </a:xfrm>
          <a:prstGeom prst="rect">
            <a:avLst/>
          </a:prstGeom>
        </p:spPr>
        <p:txBody>
          <a:bodyPr vert="horz" lIns="91440" tIns="45720" rIns="91440" bIns="45720" rtlCol="0" anchor="b"/>
          <a:lstStyle>
            <a:lvl1pPr algn="r">
              <a:defRPr sz="1200"/>
            </a:lvl1pPr>
          </a:lstStyle>
          <a:p>
            <a:fld id="{0479BA33-46DD-4DE6-9BEC-D9D96B7B704D}" type="slidenum">
              <a:rPr lang="en-US" smtClean="0"/>
              <a:t>‹#›</a:t>
            </a:fld>
            <a:endParaRPr lang="en-US"/>
          </a:p>
        </p:txBody>
      </p:sp>
    </p:spTree>
    <p:extLst>
      <p:ext uri="{BB962C8B-B14F-4D97-AF65-F5344CB8AC3E}">
        <p14:creationId xmlns:p14="http://schemas.microsoft.com/office/powerpoint/2010/main" val="786740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369760"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6" name="Rectangle 15"/>
          <p:cNvSpPr/>
          <p:nvPr userDrawn="1"/>
        </p:nvSpPr>
        <p:spPr>
          <a:xfrm>
            <a:off x="-2"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7" name="Rectangle 16"/>
          <p:cNvSpPr/>
          <p:nvPr userDrawn="1"/>
        </p:nvSpPr>
        <p:spPr>
          <a:xfrm>
            <a:off x="0" y="0"/>
            <a:ext cx="329184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8" name="Rectangle 17"/>
          <p:cNvSpPr/>
          <p:nvPr userDrawn="1"/>
        </p:nvSpPr>
        <p:spPr>
          <a:xfrm>
            <a:off x="0" y="19202400"/>
            <a:ext cx="329184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1" name="Instructions"/>
          <p:cNvSpPr/>
          <p:nvPr userDrawn="1"/>
        </p:nvSpPr>
        <p:spPr>
          <a:xfrm>
            <a:off x="-7680960" y="0"/>
            <a:ext cx="713232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428" tIns="122428" rIns="122428" bIns="12242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smtClean="0">
                <a:solidFill>
                  <a:srgbClr val="7F7F7F"/>
                </a:solidFill>
                <a:latin typeface="Calibri" pitchFamily="34" charset="0"/>
                <a:cs typeface="Calibri" panose="020F0502020204030204" pitchFamily="34" charset="0"/>
              </a:rPr>
              <a:t>Poster Print Size:</a:t>
            </a:r>
            <a:endParaRPr sz="4700" dirty="0">
              <a:solidFill>
                <a:srgbClr val="7F7F7F"/>
              </a:solidFill>
              <a:latin typeface="Calibri" pitchFamily="34" charset="0"/>
              <a:cs typeface="Calibri" panose="020F0502020204030204" pitchFamily="34" charset="0"/>
            </a:endParaRPr>
          </a:p>
          <a:p>
            <a:pPr lvl="0">
              <a:spcBef>
                <a:spcPts val="0"/>
              </a:spcBef>
              <a:spcAft>
                <a:spcPts val="1286"/>
              </a:spcAft>
            </a:pPr>
            <a:r>
              <a:rPr lang="en-US" sz="3300" dirty="0" smtClean="0">
                <a:solidFill>
                  <a:srgbClr val="7F7F7F"/>
                </a:solidFill>
                <a:latin typeface="Calibri" pitchFamily="34" charset="0"/>
                <a:cs typeface="Calibri" panose="020F0502020204030204" pitchFamily="34" charset="0"/>
              </a:rPr>
              <a:t>This poster template is 24” high by 36” wide. It can be used to print any poster with a 2:3 aspect ratio including 36x54 and 48x72.</a:t>
            </a:r>
          </a:p>
          <a:p>
            <a:pPr lvl="0">
              <a:spcBef>
                <a:spcPts val="0"/>
              </a:spcBef>
              <a:spcAft>
                <a:spcPts val="1286"/>
              </a:spcAft>
            </a:pPr>
            <a:r>
              <a:rPr lang="en-US" sz="4700" dirty="0" smtClean="0">
                <a:solidFill>
                  <a:srgbClr val="7F7F7F"/>
                </a:solidFill>
                <a:latin typeface="Calibri" pitchFamily="34" charset="0"/>
                <a:cs typeface="Calibri" panose="020F0502020204030204" pitchFamily="34" charset="0"/>
              </a:rPr>
              <a:t>Placeholders</a:t>
            </a:r>
            <a:r>
              <a:rPr sz="4700" dirty="0" smtClean="0">
                <a:solidFill>
                  <a:srgbClr val="7F7F7F"/>
                </a:solidFill>
                <a:latin typeface="Calibri" pitchFamily="34" charset="0"/>
                <a:cs typeface="Calibri" panose="020F0502020204030204" pitchFamily="34" charset="0"/>
              </a:rPr>
              <a:t>:</a:t>
            </a:r>
            <a:endParaRPr sz="4700" dirty="0">
              <a:solidFill>
                <a:srgbClr val="7F7F7F"/>
              </a:solidFill>
              <a:latin typeface="Calibri" pitchFamily="34" charset="0"/>
              <a:cs typeface="Calibri" panose="020F0502020204030204" pitchFamily="34" charset="0"/>
            </a:endParaRPr>
          </a:p>
          <a:p>
            <a:pPr lvl="0">
              <a:spcBef>
                <a:spcPts val="0"/>
              </a:spcBef>
              <a:spcAft>
                <a:spcPts val="1286"/>
              </a:spcAft>
            </a:pPr>
            <a:r>
              <a:rPr sz="3300" dirty="0">
                <a:solidFill>
                  <a:srgbClr val="7F7F7F"/>
                </a:solidFill>
                <a:latin typeface="Calibri" pitchFamily="34" charset="0"/>
                <a:cs typeface="Calibri" panose="020F0502020204030204" pitchFamily="34" charset="0"/>
              </a:rPr>
              <a:t>The </a:t>
            </a:r>
            <a:r>
              <a:rPr lang="en-US" sz="3300" dirty="0" smtClean="0">
                <a:solidFill>
                  <a:srgbClr val="7F7F7F"/>
                </a:solidFill>
                <a:latin typeface="Calibri" pitchFamily="34" charset="0"/>
                <a:cs typeface="Calibri" panose="020F0502020204030204" pitchFamily="34" charset="0"/>
              </a:rPr>
              <a:t>various elements included</a:t>
            </a:r>
            <a:r>
              <a:rPr sz="3300" dirty="0" smtClean="0">
                <a:solidFill>
                  <a:srgbClr val="7F7F7F"/>
                </a:solidFill>
                <a:latin typeface="Calibri" pitchFamily="34" charset="0"/>
                <a:cs typeface="Calibri" panose="020F0502020204030204" pitchFamily="34" charset="0"/>
              </a:rPr>
              <a:t> </a:t>
            </a:r>
            <a:r>
              <a:rPr sz="3300" dirty="0">
                <a:solidFill>
                  <a:srgbClr val="7F7F7F"/>
                </a:solidFill>
                <a:latin typeface="Calibri" pitchFamily="34" charset="0"/>
                <a:cs typeface="Calibri" panose="020F0502020204030204" pitchFamily="34" charset="0"/>
              </a:rPr>
              <a:t>in this </a:t>
            </a:r>
            <a:r>
              <a:rPr lang="en-US" sz="3300" dirty="0" smtClean="0">
                <a:solidFill>
                  <a:srgbClr val="7F7F7F"/>
                </a:solidFill>
                <a:latin typeface="Calibri" pitchFamily="34" charset="0"/>
                <a:cs typeface="Calibri" panose="020F0502020204030204" pitchFamily="34" charset="0"/>
              </a:rPr>
              <a:t>poster are ones</a:t>
            </a:r>
            <a:r>
              <a:rPr lang="en-US" sz="3300" baseline="0" dirty="0" smtClean="0">
                <a:solidFill>
                  <a:srgbClr val="7F7F7F"/>
                </a:solidFill>
                <a:latin typeface="Calibri" pitchFamily="34" charset="0"/>
                <a:cs typeface="Calibri" panose="020F0502020204030204" pitchFamily="34" charset="0"/>
              </a:rPr>
              <a:t> we often see in medical, research, and scientific posters.</a:t>
            </a:r>
            <a:r>
              <a:rPr sz="3300" dirty="0" smtClean="0">
                <a:solidFill>
                  <a:srgbClr val="7F7F7F"/>
                </a:solidFill>
                <a:latin typeface="Calibri" pitchFamily="34" charset="0"/>
                <a:cs typeface="Calibri" panose="020F0502020204030204" pitchFamily="34" charset="0"/>
              </a:rPr>
              <a:t> </a:t>
            </a:r>
            <a:r>
              <a:rPr lang="en-US" sz="3300" dirty="0" smtClean="0">
                <a:solidFill>
                  <a:srgbClr val="7F7F7F"/>
                </a:solidFill>
                <a:latin typeface="Calibri" pitchFamily="34" charset="0"/>
                <a:cs typeface="Calibri" panose="020F0502020204030204" pitchFamily="34" charset="0"/>
              </a:rPr>
              <a:t>Feel</a:t>
            </a:r>
            <a:r>
              <a:rPr lang="en-US" sz="33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86"/>
              </a:spcAft>
            </a:pPr>
            <a:r>
              <a:rPr lang="en-US" sz="4700" dirty="0" smtClean="0">
                <a:solidFill>
                  <a:srgbClr val="7F7F7F"/>
                </a:solidFill>
                <a:latin typeface="Calibri" pitchFamily="34" charset="0"/>
                <a:cs typeface="Calibri" panose="020F0502020204030204" pitchFamily="34" charset="0"/>
              </a:rPr>
              <a:t>Image</a:t>
            </a:r>
            <a:r>
              <a:rPr lang="en-US" sz="4700" baseline="0" dirty="0" smtClean="0">
                <a:solidFill>
                  <a:srgbClr val="7F7F7F"/>
                </a:solidFill>
                <a:latin typeface="Calibri" pitchFamily="34" charset="0"/>
                <a:cs typeface="Calibri" panose="020F0502020204030204" pitchFamily="34" charset="0"/>
              </a:rPr>
              <a:t> Quality</a:t>
            </a:r>
            <a:r>
              <a:rPr lang="en-US" sz="4700" dirty="0" smtClean="0">
                <a:solidFill>
                  <a:srgbClr val="7F7F7F"/>
                </a:solidFill>
                <a:latin typeface="Calibri" pitchFamily="34" charset="0"/>
                <a:cs typeface="Calibri" panose="020F0502020204030204" pitchFamily="34" charset="0"/>
              </a:rPr>
              <a:t>:</a:t>
            </a:r>
          </a:p>
          <a:p>
            <a:pPr lvl="0">
              <a:spcBef>
                <a:spcPts val="0"/>
              </a:spcBef>
              <a:spcAft>
                <a:spcPts val="1286"/>
              </a:spcAft>
            </a:pPr>
            <a:r>
              <a:rPr lang="en-US" sz="33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3300" b="1" dirty="0" smtClean="0">
                <a:solidFill>
                  <a:srgbClr val="7F7F7F"/>
                </a:solidFill>
                <a:latin typeface="Calibri" pitchFamily="34" charset="0"/>
                <a:cs typeface="Calibri" panose="020F0502020204030204" pitchFamily="34" charset="0"/>
              </a:rPr>
              <a:t>Insert, Picture</a:t>
            </a:r>
            <a:r>
              <a:rPr lang="en-US" sz="33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300" b="1" dirty="0" smtClean="0">
                <a:solidFill>
                  <a:srgbClr val="7F7F7F"/>
                </a:solidFill>
                <a:latin typeface="Calibri" pitchFamily="34" charset="0"/>
                <a:cs typeface="Calibri" panose="020F0502020204030204" pitchFamily="34" charset="0"/>
              </a:rPr>
              <a:t>150-200 pixels per inch in their final printed size</a:t>
            </a:r>
            <a:r>
              <a:rPr lang="en-US" sz="3300" dirty="0" smtClean="0">
                <a:solidFill>
                  <a:srgbClr val="7F7F7F"/>
                </a:solidFill>
                <a:latin typeface="Calibri" pitchFamily="34" charset="0"/>
                <a:cs typeface="Calibri" panose="020F0502020204030204" pitchFamily="34" charset="0"/>
              </a:rPr>
              <a:t>. For instance, a 1600 x 1200 pixel</a:t>
            </a:r>
            <a:r>
              <a:rPr lang="en-US" sz="3300" baseline="0" dirty="0" smtClean="0">
                <a:solidFill>
                  <a:srgbClr val="7F7F7F"/>
                </a:solidFill>
                <a:latin typeface="Calibri" pitchFamily="34" charset="0"/>
                <a:cs typeface="Calibri" panose="020F0502020204030204" pitchFamily="34" charset="0"/>
              </a:rPr>
              <a:t> photo will usually look fine up to </a:t>
            </a:r>
            <a:r>
              <a:rPr lang="en-US" sz="33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286"/>
              </a:spcAft>
            </a:pPr>
            <a:r>
              <a:rPr lang="en-US" sz="33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86"/>
              </a:spcAft>
            </a:pPr>
            <a:r>
              <a:rPr lang="en-US" sz="33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86"/>
              </a:spcAft>
            </a:pPr>
            <a:r>
              <a:rPr lang="en-US" sz="2400" dirty="0" smtClean="0">
                <a:solidFill>
                  <a:srgbClr val="7F7F7F"/>
                </a:solidFill>
                <a:latin typeface="Calibri" pitchFamily="34" charset="0"/>
                <a:cs typeface="Calibri" panose="020F0502020204030204" pitchFamily="34" charset="0"/>
              </a:rPr>
              <a:t/>
            </a:r>
            <a:br>
              <a:rPr lang="en-US" sz="2400" dirty="0" smtClean="0">
                <a:solidFill>
                  <a:srgbClr val="7F7F7F"/>
                </a:solidFill>
                <a:latin typeface="Calibri" pitchFamily="34" charset="0"/>
                <a:cs typeface="Calibri" panose="020F0502020204030204" pitchFamily="34" charset="0"/>
              </a:rPr>
            </a:br>
            <a:r>
              <a:rPr lang="en-US" sz="24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33467040" y="0"/>
            <a:ext cx="7132320" cy="219456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smtClean="0">
                  <a:solidFill>
                    <a:schemeClr val="bg1">
                      <a:lumMod val="50000"/>
                    </a:schemeClr>
                  </a:solidFill>
                  <a:latin typeface="Calibri" pitchFamily="34" charset="0"/>
                  <a:cs typeface="Calibri" panose="020F0502020204030204" pitchFamily="34" charset="0"/>
                </a:rPr>
                <a:t>Change</a:t>
              </a:r>
              <a:r>
                <a:rPr lang="en-US" sz="4700" baseline="0" dirty="0" smtClean="0">
                  <a:solidFill>
                    <a:schemeClr val="bg1">
                      <a:lumMod val="50000"/>
                    </a:schemeClr>
                  </a:solidFill>
                  <a:latin typeface="Calibri" pitchFamily="34" charset="0"/>
                  <a:cs typeface="Calibri" panose="020F0502020204030204" pitchFamily="34" charset="0"/>
                </a:rPr>
                <a:t> Color Theme</a:t>
              </a:r>
              <a:r>
                <a:rPr lang="en-US" sz="4700" dirty="0" smtClean="0">
                  <a:solidFill>
                    <a:schemeClr val="bg1">
                      <a:lumMod val="50000"/>
                    </a:schemeClr>
                  </a:solidFill>
                  <a:latin typeface="Calibri" pitchFamily="34" charset="0"/>
                  <a:cs typeface="Calibri" panose="020F0502020204030204" pitchFamily="34" charset="0"/>
                </a:rPr>
                <a:t>:</a:t>
              </a:r>
              <a:endParaRPr sz="470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33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86"/>
                </a:spcAft>
              </a:pPr>
              <a:r>
                <a:rPr lang="en-US" sz="33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3300" b="1" baseline="0" dirty="0" smtClean="0">
                  <a:solidFill>
                    <a:schemeClr val="bg1">
                      <a:lumMod val="50000"/>
                    </a:schemeClr>
                  </a:solidFill>
                  <a:latin typeface="Calibri" pitchFamily="34" charset="0"/>
                  <a:cs typeface="Calibri" panose="020F0502020204030204" pitchFamily="34" charset="0"/>
                </a:rPr>
                <a:t>Design</a:t>
              </a:r>
              <a:r>
                <a:rPr lang="en-US" sz="3300" baseline="0" dirty="0" smtClean="0">
                  <a:solidFill>
                    <a:schemeClr val="bg1">
                      <a:lumMod val="50000"/>
                    </a:schemeClr>
                  </a:solidFill>
                  <a:latin typeface="Calibri" pitchFamily="34" charset="0"/>
                  <a:cs typeface="Calibri" panose="020F0502020204030204" pitchFamily="34" charset="0"/>
                </a:rPr>
                <a:t> tab, then select the </a:t>
              </a:r>
              <a:r>
                <a:rPr lang="en-US" sz="3300" b="1" baseline="0" dirty="0" smtClean="0">
                  <a:solidFill>
                    <a:schemeClr val="bg1">
                      <a:lumMod val="50000"/>
                    </a:schemeClr>
                  </a:solidFill>
                  <a:latin typeface="Calibri" pitchFamily="34" charset="0"/>
                  <a:cs typeface="Calibri" panose="020F0502020204030204" pitchFamily="34" charset="0"/>
                </a:rPr>
                <a:t>Colors</a:t>
              </a:r>
              <a:r>
                <a:rPr lang="en-US" sz="33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286"/>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86"/>
                </a:spcAft>
              </a:pPr>
              <a:r>
                <a:rPr lang="en-US" sz="47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86"/>
                </a:spcAft>
              </a:pPr>
              <a:r>
                <a:rPr lang="en-US" sz="3300" dirty="0" smtClean="0">
                  <a:solidFill>
                    <a:schemeClr val="bg1">
                      <a:lumMod val="50000"/>
                    </a:schemeClr>
                  </a:solidFill>
                  <a:latin typeface="Calibri" pitchFamily="34" charset="0"/>
                  <a:cs typeface="Calibri" panose="020F0502020204030204" pitchFamily="34" charset="0"/>
                </a:rPr>
                <a:t>Once your poster file is ready, visit</a:t>
              </a:r>
              <a:r>
                <a:rPr lang="en-US" sz="3300" baseline="0" dirty="0" smtClean="0">
                  <a:solidFill>
                    <a:schemeClr val="bg1">
                      <a:lumMod val="50000"/>
                    </a:schemeClr>
                  </a:solidFill>
                  <a:latin typeface="Calibri" pitchFamily="34" charset="0"/>
                  <a:cs typeface="Calibri" panose="020F0502020204030204" pitchFamily="34" charset="0"/>
                </a:rPr>
                <a:t> </a:t>
              </a:r>
              <a:r>
                <a:rPr lang="en-US" sz="3300" b="1" baseline="0" dirty="0" smtClean="0">
                  <a:solidFill>
                    <a:schemeClr val="bg1">
                      <a:lumMod val="50000"/>
                    </a:schemeClr>
                  </a:solidFill>
                  <a:latin typeface="Calibri" pitchFamily="34" charset="0"/>
                  <a:cs typeface="Calibri" panose="020F0502020204030204" pitchFamily="34" charset="0"/>
                </a:rPr>
                <a:t>www.genigraphics.com</a:t>
              </a:r>
              <a:r>
                <a:rPr lang="en-US" sz="33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86"/>
                </a:spcAft>
              </a:pPr>
              <a:r>
                <a:rPr lang="en-US" sz="33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3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300" baseline="0" dirty="0" smtClean="0">
                  <a:solidFill>
                    <a:schemeClr val="bg1">
                      <a:lumMod val="50000"/>
                    </a:schemeClr>
                  </a:solidFill>
                  <a:latin typeface="Calibri" pitchFamily="34" charset="0"/>
                  <a:cs typeface="Calibri" panose="020F0502020204030204" pitchFamily="34" charset="0"/>
                </a:rPr>
                <a:t>US and Canada:  1-800-790-4001</a:t>
              </a:r>
              <a:br>
                <a:rPr lang="en-US" sz="3300" baseline="0" dirty="0" smtClean="0">
                  <a:solidFill>
                    <a:schemeClr val="bg1">
                      <a:lumMod val="50000"/>
                    </a:schemeClr>
                  </a:solidFill>
                  <a:latin typeface="Calibri" pitchFamily="34" charset="0"/>
                  <a:cs typeface="Calibri" panose="020F0502020204030204" pitchFamily="34" charset="0"/>
                </a:rPr>
              </a:br>
              <a:r>
                <a:rPr lang="en-US" sz="33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400" dirty="0" smtClean="0">
                  <a:solidFill>
                    <a:schemeClr val="bg1">
                      <a:lumMod val="50000"/>
                    </a:schemeClr>
                  </a:solidFill>
                  <a:latin typeface="Calibri" pitchFamily="34" charset="0"/>
                  <a:cs typeface="Calibri" panose="020F0502020204030204" pitchFamily="34" charset="0"/>
                </a:rPr>
                <a:t/>
              </a:r>
              <a:br>
                <a:rPr lang="en-US" sz="2400" dirty="0" smtClean="0">
                  <a:solidFill>
                    <a:schemeClr val="bg1">
                      <a:lumMod val="50000"/>
                    </a:schemeClr>
                  </a:solidFill>
                  <a:latin typeface="Calibri" pitchFamily="34" charset="0"/>
                  <a:cs typeface="Calibri" panose="020F0502020204030204" pitchFamily="34" charset="0"/>
                </a:rPr>
              </a:br>
              <a:r>
                <a:rPr lang="en-US" sz="2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0" y="2167793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235061" tIns="117531" rIns="235061" bIns="117531"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45920" y="5120643"/>
            <a:ext cx="29626560" cy="14483082"/>
          </a:xfrm>
          <a:prstGeom prst="rect">
            <a:avLst/>
          </a:prstGeom>
        </p:spPr>
        <p:txBody>
          <a:bodyPr vert="horz" lIns="235061" tIns="117531" rIns="235061" bIns="11753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645920" y="20340322"/>
            <a:ext cx="7680960" cy="1168400"/>
          </a:xfrm>
          <a:prstGeom prst="rect">
            <a:avLst/>
          </a:prstGeom>
        </p:spPr>
        <p:txBody>
          <a:bodyPr vert="horz" lIns="235061" tIns="117531" rIns="235061" bIns="117531" rtlCol="0" anchor="ctr"/>
          <a:lstStyle>
            <a:lvl1pPr algn="l">
              <a:defRPr sz="32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235061" tIns="117531" rIns="235061" bIns="117531" rtlCol="0" anchor="ctr"/>
          <a:lstStyle>
            <a:lvl1pPr algn="ctr">
              <a:defRPr sz="3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235061" tIns="117531" rIns="235061" bIns="117531" rtlCol="0" anchor="ctr"/>
          <a:lstStyle>
            <a:lvl1pPr algn="r">
              <a:defRPr sz="32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2350606" rtl="0" eaLnBrk="1" latinLnBrk="0" hangingPunct="1">
        <a:spcBef>
          <a:spcPct val="0"/>
        </a:spcBef>
        <a:buNone/>
        <a:defRPr sz="4200" kern="1200">
          <a:solidFill>
            <a:schemeClr val="tx1"/>
          </a:solidFill>
          <a:latin typeface="+mj-lt"/>
          <a:ea typeface="+mj-ea"/>
          <a:cs typeface="+mj-cs"/>
        </a:defRPr>
      </a:lvl1pPr>
    </p:titleStyle>
    <p:bodyStyle>
      <a:lvl1pPr marL="24485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1pPr>
      <a:lvl2pPr marL="48970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2pPr>
      <a:lvl3pPr marL="73456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3pPr>
      <a:lvl4pPr marL="97941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22427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6464169"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39472"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4776"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0078"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14800" y="369332"/>
            <a:ext cx="24688800" cy="1233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244855" rIns="97942" bIns="244855"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b="1" dirty="0">
                <a:solidFill>
                  <a:schemeClr val="accent3">
                    <a:lumMod val="20000"/>
                    <a:lumOff val="80000"/>
                  </a:schemeClr>
                </a:solidFill>
                <a:latin typeface="+mn-lt"/>
              </a:rPr>
              <a:t>Template Provided By Genigraphics – </a:t>
            </a:r>
            <a:r>
              <a:rPr lang="en-US" sz="4800" b="1" dirty="0" smtClean="0">
                <a:solidFill>
                  <a:schemeClr val="accent3">
                    <a:lumMod val="20000"/>
                    <a:lumOff val="80000"/>
                  </a:schemeClr>
                </a:solidFill>
                <a:latin typeface="+mn-lt"/>
              </a:rPr>
              <a:t>800.790.4001 </a:t>
            </a:r>
            <a:r>
              <a:rPr lang="en-US" sz="4800" b="1" dirty="0">
                <a:solidFill>
                  <a:schemeClr val="accent3">
                    <a:lumMod val="20000"/>
                    <a:lumOff val="80000"/>
                  </a:schemeClr>
                </a:solidFill>
              </a:rPr>
              <a:t>– </a:t>
            </a:r>
            <a:r>
              <a:rPr lang="en-US" sz="4800" b="1" dirty="0" smtClean="0">
                <a:solidFill>
                  <a:schemeClr val="accent3">
                    <a:lumMod val="20000"/>
                    <a:lumOff val="80000"/>
                  </a:schemeClr>
                </a:solidFill>
                <a:latin typeface="+mn-lt"/>
              </a:rPr>
              <a:t>Replace </a:t>
            </a:r>
            <a:r>
              <a:rPr lang="en-US" sz="4800" b="1" dirty="0">
                <a:solidFill>
                  <a:schemeClr val="accent3">
                    <a:lumMod val="20000"/>
                    <a:lumOff val="80000"/>
                  </a:schemeClr>
                </a:solidFill>
                <a:latin typeface="+mn-lt"/>
              </a:rPr>
              <a:t>This Text With Your Title</a:t>
            </a:r>
          </a:p>
        </p:txBody>
      </p:sp>
      <p:sp>
        <p:nvSpPr>
          <p:cNvPr id="5" name="Text Box 123"/>
          <p:cNvSpPr txBox="1">
            <a:spLocks noChangeArrowheads="1"/>
          </p:cNvSpPr>
          <p:nvPr/>
        </p:nvSpPr>
        <p:spPr bwMode="auto">
          <a:xfrm>
            <a:off x="4114800" y="1600201"/>
            <a:ext cx="24688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97942" rIns="97942" bIns="9794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dirty="0">
                <a:solidFill>
                  <a:schemeClr val="accent3">
                    <a:lumMod val="20000"/>
                    <a:lumOff val="80000"/>
                  </a:schemeClr>
                </a:solidFill>
                <a:latin typeface="+mn-lt"/>
              </a:rPr>
              <a:t>John Smith, MD</a:t>
            </a:r>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 Jane Doe, PhD</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 Frederick Jones, MD, PhD</a:t>
            </a:r>
            <a:r>
              <a:rPr lang="en-US" sz="2800" baseline="30000" dirty="0">
                <a:solidFill>
                  <a:schemeClr val="accent3">
                    <a:lumMod val="20000"/>
                    <a:lumOff val="80000"/>
                  </a:schemeClr>
                </a:solidFill>
                <a:latin typeface="+mn-lt"/>
              </a:rPr>
              <a:t>1,2</a:t>
            </a:r>
          </a:p>
          <a:p>
            <a:pPr algn="ctr" eaLnBrk="1" hangingPunct="1"/>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University of Affiliation, </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Medical Center of Affiliation</a:t>
            </a:r>
          </a:p>
        </p:txBody>
      </p:sp>
      <p:sp>
        <p:nvSpPr>
          <p:cNvPr id="24" name="TextBox 23"/>
          <p:cNvSpPr txBox="1"/>
          <p:nvPr/>
        </p:nvSpPr>
        <p:spPr>
          <a:xfrm>
            <a:off x="1280162" y="20025361"/>
            <a:ext cx="2171325" cy="1588333"/>
          </a:xfrm>
          <a:prstGeom prst="rect">
            <a:avLst/>
          </a:prstGeom>
          <a:solidFill>
            <a:schemeClr val="accent1">
              <a:lumMod val="40000"/>
              <a:lumOff val="60000"/>
            </a:schemeClr>
          </a:solidFill>
        </p:spPr>
        <p:txBody>
          <a:bodyPr wrap="none" lIns="48971" tIns="24486" rIns="48971" bIns="24486" rtlCol="0">
            <a:spAutoFit/>
          </a:bodyPr>
          <a:lstStyle/>
          <a:p>
            <a:r>
              <a:rPr lang="en-US" sz="2000" dirty="0"/>
              <a:t>&lt;your name&gt;</a:t>
            </a:r>
          </a:p>
          <a:p>
            <a:r>
              <a:rPr lang="en-US" sz="2000" dirty="0"/>
              <a:t>&lt;your organization&gt;</a:t>
            </a:r>
          </a:p>
          <a:p>
            <a:r>
              <a:rPr lang="en-US" sz="2000" dirty="0"/>
              <a:t>Email:</a:t>
            </a:r>
          </a:p>
          <a:p>
            <a:r>
              <a:rPr lang="en-US" sz="2000" dirty="0"/>
              <a:t>Website:</a:t>
            </a:r>
          </a:p>
          <a:p>
            <a:r>
              <a:rPr lang="en-US" sz="2000" dirty="0"/>
              <a:t>Phone:</a:t>
            </a:r>
          </a:p>
        </p:txBody>
      </p:sp>
      <p:sp>
        <p:nvSpPr>
          <p:cNvPr id="25" name="TextBox 24"/>
          <p:cNvSpPr txBox="1"/>
          <p:nvPr/>
        </p:nvSpPr>
        <p:spPr>
          <a:xfrm>
            <a:off x="1280161" y="19431001"/>
            <a:ext cx="1450230" cy="557282"/>
          </a:xfrm>
          <a:prstGeom prst="rect">
            <a:avLst/>
          </a:prstGeom>
          <a:noFill/>
        </p:spPr>
        <p:txBody>
          <a:bodyPr wrap="none" lIns="48971" tIns="24486" rIns="48971" bIns="24486" rtlCol="0">
            <a:spAutoFit/>
          </a:bodyPr>
          <a:lstStyle/>
          <a:p>
            <a:r>
              <a:rPr lang="en-US" sz="3200" b="1" dirty="0"/>
              <a:t>Contact</a:t>
            </a:r>
          </a:p>
        </p:txBody>
      </p:sp>
      <p:sp>
        <p:nvSpPr>
          <p:cNvPr id="26" name="TextBox 25"/>
          <p:cNvSpPr txBox="1"/>
          <p:nvPr/>
        </p:nvSpPr>
        <p:spPr>
          <a:xfrm>
            <a:off x="16459200" y="20025359"/>
            <a:ext cx="14630400" cy="1463040"/>
          </a:xfrm>
          <a:prstGeom prst="rect">
            <a:avLst/>
          </a:prstGeom>
          <a:noFill/>
        </p:spPr>
        <p:txBody>
          <a:bodyPr wrap="square" lIns="48971" tIns="48971" rIns="48971" bIns="48971" numCol="1" spcCol="244855" rtlCol="0">
            <a:noAutofit/>
          </a:bodyPr>
          <a:lstStyle/>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endParaRPr lang="en-US" sz="900" dirty="0"/>
          </a:p>
        </p:txBody>
      </p:sp>
      <p:sp>
        <p:nvSpPr>
          <p:cNvPr id="27" name="TextBox 26"/>
          <p:cNvSpPr txBox="1"/>
          <p:nvPr/>
        </p:nvSpPr>
        <p:spPr>
          <a:xfrm>
            <a:off x="16459202" y="19431001"/>
            <a:ext cx="2026670" cy="557282"/>
          </a:xfrm>
          <a:prstGeom prst="rect">
            <a:avLst/>
          </a:prstGeom>
          <a:noFill/>
        </p:spPr>
        <p:txBody>
          <a:bodyPr wrap="none" lIns="48971" tIns="24486" rIns="48971" bIns="24486" rtlCol="0">
            <a:spAutoFit/>
          </a:bodyPr>
          <a:lstStyle/>
          <a:p>
            <a:r>
              <a:rPr lang="en-US" sz="3200" b="1" dirty="0"/>
              <a:t>References</a:t>
            </a:r>
          </a:p>
        </p:txBody>
      </p:sp>
      <p:sp>
        <p:nvSpPr>
          <p:cNvPr id="10" name="Text Box 189"/>
          <p:cNvSpPr txBox="1">
            <a:spLocks noChangeArrowheads="1"/>
          </p:cNvSpPr>
          <p:nvPr/>
        </p:nvSpPr>
        <p:spPr bwMode="auto">
          <a:xfrm>
            <a:off x="1097280" y="3657600"/>
            <a:ext cx="9875520" cy="419889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Abstract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a:t>
            </a:r>
            <a:r>
              <a:rPr lang="en-US" sz="2000" dirty="0" smtClean="0">
                <a:latin typeface="Calibri" pitchFamily="34" charset="0"/>
              </a:rPr>
              <a:t>20pt and </a:t>
            </a:r>
            <a:r>
              <a:rPr lang="en-US" sz="2000" dirty="0">
                <a:latin typeface="Calibri" pitchFamily="34" charset="0"/>
              </a:rPr>
              <a:t>is easily </a:t>
            </a:r>
            <a:r>
              <a:rPr lang="en-US" sz="2000" dirty="0" smtClean="0">
                <a:latin typeface="Calibri" pitchFamily="34" charset="0"/>
              </a:rPr>
              <a:t>read </a:t>
            </a:r>
            <a:r>
              <a:rPr lang="en-US" sz="2000" dirty="0">
                <a:latin typeface="Calibri" pitchFamily="34" charset="0"/>
              </a:rPr>
              <a:t>up to </a:t>
            </a:r>
            <a:r>
              <a:rPr lang="en-US" sz="2000" dirty="0" smtClean="0">
                <a:latin typeface="Calibri" pitchFamily="34" charset="0"/>
              </a:rPr>
              <a:t>3 </a:t>
            </a:r>
            <a:r>
              <a:rPr lang="en-US" sz="2000" dirty="0">
                <a:latin typeface="Calibri" pitchFamily="34" charset="0"/>
              </a:rPr>
              <a:t>feet away on a </a:t>
            </a:r>
            <a:r>
              <a:rPr lang="en-US" sz="2000" dirty="0" smtClean="0">
                <a:latin typeface="Calibri" pitchFamily="34" charset="0"/>
              </a:rPr>
              <a:t>24x36 poster, and up to 6 feet away on a 48x72 </a:t>
            </a:r>
            <a:r>
              <a:rPr lang="en-US" sz="2000" dirty="0">
                <a:latin typeface="Calibri" pitchFamily="34" charset="0"/>
              </a:rPr>
              <a:t>poster.</a:t>
            </a:r>
          </a:p>
          <a:p>
            <a:pPr eaLnBrk="1" hangingPunct="1"/>
            <a:endParaRPr lang="en-US" sz="2000" dirty="0">
              <a:latin typeface="Calibri" pitchFamily="34" charset="0"/>
            </a:endParaRPr>
          </a:p>
          <a:p>
            <a:pPr eaLnBrk="1" hangingPunct="1"/>
            <a:r>
              <a:rPr lang="en-US" sz="2000" dirty="0">
                <a:latin typeface="Calibri" pitchFamily="34" charset="0"/>
              </a:rPr>
              <a:t>Zoom out to </a:t>
            </a:r>
            <a:r>
              <a:rPr lang="en-US" sz="2000" dirty="0" smtClean="0">
                <a:latin typeface="Calibri" pitchFamily="34" charset="0"/>
              </a:rPr>
              <a:t>100% (for 24x36) or 200</a:t>
            </a:r>
            <a:r>
              <a:rPr lang="en-US" sz="2000" dirty="0">
                <a:latin typeface="Calibri" pitchFamily="34" charset="0"/>
              </a:rPr>
              <a:t>% </a:t>
            </a:r>
            <a:r>
              <a:rPr lang="en-US" sz="2000" dirty="0" smtClean="0">
                <a:latin typeface="Calibri" pitchFamily="34" charset="0"/>
              </a:rPr>
              <a:t>(for 48x72) to </a:t>
            </a:r>
            <a:r>
              <a:rPr lang="en-US" sz="2000" dirty="0">
                <a:latin typeface="Calibri" pitchFamily="34" charset="0"/>
              </a:rPr>
              <a:t>preview what this will look like on your printed poster.</a:t>
            </a:r>
          </a:p>
        </p:txBody>
      </p:sp>
      <p:sp>
        <p:nvSpPr>
          <p:cNvPr id="32" name="Rectangle 31"/>
          <p:cNvSpPr/>
          <p:nvPr/>
        </p:nvSpPr>
        <p:spPr>
          <a:xfrm>
            <a:off x="1097280" y="320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Abstract</a:t>
            </a:r>
          </a:p>
        </p:txBody>
      </p:sp>
      <p:sp>
        <p:nvSpPr>
          <p:cNvPr id="15" name="Text Box 194"/>
          <p:cNvSpPr txBox="1">
            <a:spLocks noChangeArrowheads="1"/>
          </p:cNvSpPr>
          <p:nvPr/>
        </p:nvSpPr>
        <p:spPr bwMode="auto">
          <a:xfrm>
            <a:off x="11521440" y="8737601"/>
            <a:ext cx="9875520" cy="512222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Results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a:t>
            </a:r>
            <a:r>
              <a:rPr lang="en-US" sz="2000" dirty="0" smtClean="0">
                <a:latin typeface="Calibri" pitchFamily="34" charset="0"/>
              </a:rPr>
              <a:t>read </a:t>
            </a:r>
            <a:r>
              <a:rPr lang="en-US" sz="2000" dirty="0">
                <a:latin typeface="Calibri" pitchFamily="34" charset="0"/>
              </a:rPr>
              <a:t>up to 3 feet away on a 24x36 poster, and up to 6 feet away on a 48x72 poster.</a:t>
            </a:r>
          </a:p>
          <a:p>
            <a:pPr eaLnBrk="1" hangingPunct="1"/>
            <a:endParaRPr lang="en-US" sz="2000" dirty="0">
              <a:latin typeface="Calibri" pitchFamily="34" charset="0"/>
            </a:endParaRPr>
          </a:p>
          <a:p>
            <a:pPr eaLnBrk="1" hangingPunct="1"/>
            <a:r>
              <a:rPr lang="en-US" sz="2000" dirty="0">
                <a:latin typeface="Calibri" pitchFamily="34" charset="0"/>
              </a:rPr>
              <a:t>Zoom out to 100% (for 24x36) or 200% (for 48x72) to preview what this will look like on your printed poster.</a:t>
            </a:r>
          </a:p>
          <a:p>
            <a:pPr eaLnBrk="1" hangingPunct="1"/>
            <a:endParaRPr lang="en-US" sz="2000" dirty="0">
              <a:latin typeface="Calibri" pitchFamily="34" charset="0"/>
            </a:endParaRPr>
          </a:p>
          <a:p>
            <a:pPr eaLnBrk="1" hangingPunct="1"/>
            <a:r>
              <a:rPr lang="en-US" sz="2000" dirty="0">
                <a:latin typeface="Calibri" pitchFamily="34" charset="0"/>
              </a:rPr>
              <a:t>Speaking of Results, yours will look better if you remember to run a spell-check on your poster! After you’ve added your content click on </a:t>
            </a:r>
            <a:r>
              <a:rPr lang="en-US" sz="2000" b="1" dirty="0">
                <a:latin typeface="Calibri" pitchFamily="34" charset="0"/>
              </a:rPr>
              <a:t>Review</a:t>
            </a:r>
            <a:r>
              <a:rPr lang="en-US" sz="2000" dirty="0">
                <a:latin typeface="Calibri" pitchFamily="34" charset="0"/>
              </a:rPr>
              <a:t>, </a:t>
            </a:r>
            <a:r>
              <a:rPr lang="en-US" sz="2000" b="1" dirty="0">
                <a:latin typeface="Calibri" pitchFamily="34" charset="0"/>
              </a:rPr>
              <a:t>Spelling</a:t>
            </a:r>
            <a:r>
              <a:rPr lang="en-US" sz="2000" dirty="0">
                <a:latin typeface="Calibri" pitchFamily="34" charset="0"/>
              </a:rPr>
              <a:t>, or press F7.</a:t>
            </a:r>
          </a:p>
        </p:txBody>
      </p:sp>
      <p:sp>
        <p:nvSpPr>
          <p:cNvPr id="33" name="Rectangle 32"/>
          <p:cNvSpPr/>
          <p:nvPr/>
        </p:nvSpPr>
        <p:spPr>
          <a:xfrm>
            <a:off x="1097280" y="828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521440" y="3657600"/>
            <a:ext cx="9875520" cy="419889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Methods and Materials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a:t>
            </a:r>
            <a:r>
              <a:rPr lang="en-US" sz="2000" dirty="0" smtClean="0">
                <a:latin typeface="Calibri" pitchFamily="34" charset="0"/>
              </a:rPr>
              <a:t>read </a:t>
            </a:r>
            <a:r>
              <a:rPr lang="en-US" sz="2000" dirty="0">
                <a:latin typeface="Calibri" pitchFamily="34" charset="0"/>
              </a:rPr>
              <a:t>up to 3 feet away on a 24x36 poster, and up to 6 feet away on a 48x72 poster.</a:t>
            </a:r>
          </a:p>
          <a:p>
            <a:pPr eaLnBrk="1" hangingPunct="1"/>
            <a:endParaRPr lang="en-US" sz="2000" dirty="0">
              <a:latin typeface="Calibri" pitchFamily="34" charset="0"/>
            </a:endParaRPr>
          </a:p>
          <a:p>
            <a:pPr eaLnBrk="1" hangingPunct="1"/>
            <a:r>
              <a:rPr lang="en-US" sz="2000" dirty="0">
                <a:latin typeface="Calibri" pitchFamily="34" charset="0"/>
              </a:rPr>
              <a:t>Zoom out to 100% (for 24x36) or 200% (for 48x72) to preview what this will look like on your printed poster.</a:t>
            </a:r>
          </a:p>
        </p:txBody>
      </p:sp>
      <p:sp>
        <p:nvSpPr>
          <p:cNvPr id="34" name="Rectangle 33"/>
          <p:cNvSpPr/>
          <p:nvPr/>
        </p:nvSpPr>
        <p:spPr>
          <a:xfrm>
            <a:off x="11521440" y="320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1945600" y="8737600"/>
            <a:ext cx="9875520" cy="419889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Discussion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a:t>
            </a:r>
            <a:r>
              <a:rPr lang="en-US" sz="2000" dirty="0" smtClean="0">
                <a:latin typeface="Calibri" pitchFamily="34" charset="0"/>
              </a:rPr>
              <a:t>read </a:t>
            </a:r>
            <a:r>
              <a:rPr lang="en-US" sz="2000" dirty="0">
                <a:latin typeface="Calibri" pitchFamily="34" charset="0"/>
              </a:rPr>
              <a:t>up to 3 feet away on a 24x36 poster, and up to 6 feet away on a 48x72 poster.</a:t>
            </a:r>
          </a:p>
          <a:p>
            <a:pPr eaLnBrk="1" hangingPunct="1"/>
            <a:endParaRPr lang="en-US" sz="2000" dirty="0">
              <a:latin typeface="Calibri" pitchFamily="34" charset="0"/>
            </a:endParaRPr>
          </a:p>
          <a:p>
            <a:pPr eaLnBrk="1" hangingPunct="1"/>
            <a:r>
              <a:rPr lang="en-US" sz="2000" dirty="0">
                <a:latin typeface="Calibri" pitchFamily="34" charset="0"/>
              </a:rPr>
              <a:t>Zoom out to 100% (for 24x36) or 200% (for 48x72) to preview what this will look like on your printed poster.</a:t>
            </a:r>
          </a:p>
        </p:txBody>
      </p:sp>
      <p:sp>
        <p:nvSpPr>
          <p:cNvPr id="35" name="Rectangle 34"/>
          <p:cNvSpPr/>
          <p:nvPr/>
        </p:nvSpPr>
        <p:spPr>
          <a:xfrm>
            <a:off x="21945600" y="828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Discussion</a:t>
            </a:r>
          </a:p>
        </p:txBody>
      </p:sp>
      <p:sp>
        <p:nvSpPr>
          <p:cNvPr id="14" name="Text Box 193"/>
          <p:cNvSpPr txBox="1">
            <a:spLocks noChangeArrowheads="1"/>
          </p:cNvSpPr>
          <p:nvPr/>
        </p:nvSpPr>
        <p:spPr bwMode="auto">
          <a:xfrm>
            <a:off x="21945600" y="14173201"/>
            <a:ext cx="9875520" cy="419889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Conclusions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a:t>
            </a:r>
            <a:r>
              <a:rPr lang="en-US" sz="2000" dirty="0" smtClean="0">
                <a:latin typeface="Calibri" pitchFamily="34" charset="0"/>
              </a:rPr>
              <a:t>read </a:t>
            </a:r>
            <a:r>
              <a:rPr lang="en-US" sz="2000" dirty="0">
                <a:latin typeface="Calibri" pitchFamily="34" charset="0"/>
              </a:rPr>
              <a:t>up to 3 feet away on a 24x36 poster, and up to 6 feet away on a 48x72 poster.</a:t>
            </a:r>
          </a:p>
          <a:p>
            <a:pPr eaLnBrk="1" hangingPunct="1"/>
            <a:endParaRPr lang="en-US" sz="2000" dirty="0">
              <a:latin typeface="Calibri" pitchFamily="34" charset="0"/>
            </a:endParaRPr>
          </a:p>
          <a:p>
            <a:pPr eaLnBrk="1" hangingPunct="1"/>
            <a:r>
              <a:rPr lang="en-US" sz="2000" dirty="0">
                <a:latin typeface="Calibri" pitchFamily="34" charset="0"/>
              </a:rPr>
              <a:t>Zoom out to 100% (for 24x36) or 200% (for 48x72) to preview what this will look like on your printed poster.</a:t>
            </a:r>
          </a:p>
        </p:txBody>
      </p:sp>
      <p:sp>
        <p:nvSpPr>
          <p:cNvPr id="36" name="Rectangle 35"/>
          <p:cNvSpPr/>
          <p:nvPr/>
        </p:nvSpPr>
        <p:spPr>
          <a:xfrm>
            <a:off x="21945600" y="137160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050678600"/>
              </p:ext>
            </p:extLst>
          </p:nvPr>
        </p:nvGraphicFramePr>
        <p:xfrm>
          <a:off x="11722914" y="15080517"/>
          <a:ext cx="9599228" cy="3626581"/>
        </p:xfrm>
        <a:graphic>
          <a:graphicData uri="http://schemas.openxmlformats.org/drawingml/2006/table">
            <a:tbl>
              <a:tblPr firstRow="1" bandRow="1">
                <a:tableStyleId>{F5AB1C69-6EDB-4FF4-983F-18BD219EF322}</a:tableStyleId>
              </a:tblPr>
              <a:tblGrid>
                <a:gridCol w="2399807"/>
                <a:gridCol w="2399807"/>
                <a:gridCol w="2399807"/>
                <a:gridCol w="2399807"/>
              </a:tblGrid>
              <a:tr h="518083">
                <a:tc>
                  <a:txBody>
                    <a:bodyPr/>
                    <a:lstStyle/>
                    <a:p>
                      <a:endParaRPr lang="en-US" sz="2400" dirty="0"/>
                    </a:p>
                  </a:txBody>
                  <a:tcPr marT="22861" marB="22861" anchor="ctr">
                    <a:solidFill>
                      <a:schemeClr val="accent1">
                        <a:lumMod val="75000"/>
                      </a:schemeClr>
                    </a:solidFill>
                  </a:tcPr>
                </a:tc>
                <a:tc>
                  <a:txBody>
                    <a:bodyPr/>
                    <a:lstStyle/>
                    <a:p>
                      <a:pPr algn="ctr"/>
                      <a:r>
                        <a:rPr lang="en-US" sz="2400" dirty="0" smtClean="0"/>
                        <a:t>Heading</a:t>
                      </a:r>
                      <a:endParaRPr lang="en-US" sz="2400" dirty="0"/>
                    </a:p>
                  </a:txBody>
                  <a:tcPr marT="22861" marB="22861" anchor="ctr">
                    <a:solidFill>
                      <a:schemeClr val="accent1">
                        <a:lumMod val="75000"/>
                      </a:schemeClr>
                    </a:solidFill>
                  </a:tcPr>
                </a:tc>
                <a:tc>
                  <a:txBody>
                    <a:bodyPr/>
                    <a:lstStyle/>
                    <a:p>
                      <a:pPr algn="ctr"/>
                      <a:r>
                        <a:rPr lang="en-US" sz="2400" dirty="0" smtClean="0"/>
                        <a:t>Heading</a:t>
                      </a:r>
                      <a:endParaRPr lang="en-US" sz="2400" dirty="0"/>
                    </a:p>
                  </a:txBody>
                  <a:tcPr marT="22861" marB="22861" anchor="ctr">
                    <a:solidFill>
                      <a:schemeClr val="accent1">
                        <a:lumMod val="75000"/>
                      </a:schemeClr>
                    </a:solidFill>
                  </a:tcPr>
                </a:tc>
                <a:tc>
                  <a:txBody>
                    <a:bodyPr/>
                    <a:lstStyle/>
                    <a:p>
                      <a:pPr algn="ctr"/>
                      <a:r>
                        <a:rPr lang="en-US" sz="2400" dirty="0" smtClean="0"/>
                        <a:t>Heading</a:t>
                      </a:r>
                      <a:endParaRPr lang="en-US" sz="2400" dirty="0"/>
                    </a:p>
                  </a:txBody>
                  <a:tcPr marT="22861" marB="22861" anchor="ctr">
                    <a:solidFill>
                      <a:schemeClr val="accent1">
                        <a:lumMod val="75000"/>
                      </a:schemeClr>
                    </a:solidFill>
                  </a:tcP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800</a:t>
                      </a:r>
                      <a:endParaRPr lang="en-US" sz="2400" dirty="0"/>
                    </a:p>
                  </a:txBody>
                  <a:tcPr marT="22861" marB="22861" anchor="ctr"/>
                </a:tc>
                <a:tc>
                  <a:txBody>
                    <a:bodyPr/>
                    <a:lstStyle/>
                    <a:p>
                      <a:pPr algn="ctr"/>
                      <a:r>
                        <a:rPr lang="en-US" sz="2400" dirty="0" smtClean="0"/>
                        <a:t>790</a:t>
                      </a:r>
                      <a:endParaRPr lang="en-US" sz="2400" dirty="0"/>
                    </a:p>
                  </a:txBody>
                  <a:tcPr marT="22861" marB="22861" anchor="ctr"/>
                </a:tc>
                <a:tc>
                  <a:txBody>
                    <a:bodyPr/>
                    <a:lstStyle/>
                    <a:p>
                      <a:pPr algn="ctr"/>
                      <a:r>
                        <a:rPr lang="en-US" sz="2400" dirty="0" smtClean="0"/>
                        <a:t>4001</a:t>
                      </a:r>
                      <a:endParaRPr lang="en-US" sz="2400" dirty="0"/>
                    </a:p>
                  </a:txBody>
                  <a:tcPr marT="22861" marB="22861" anchor="ct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356</a:t>
                      </a:r>
                    </a:p>
                  </a:txBody>
                  <a:tcPr marT="22861" marB="22861" anchor="ctr"/>
                </a:tc>
                <a:tc>
                  <a:txBody>
                    <a:bodyPr/>
                    <a:lstStyle/>
                    <a:p>
                      <a:pPr algn="ctr"/>
                      <a:r>
                        <a:rPr lang="en-US" sz="2400" dirty="0" smtClean="0"/>
                        <a:t>856</a:t>
                      </a:r>
                      <a:endParaRPr lang="en-US" sz="2400" dirty="0"/>
                    </a:p>
                  </a:txBody>
                  <a:tcPr marT="22861" marB="22861" anchor="ctr"/>
                </a:tc>
                <a:tc>
                  <a:txBody>
                    <a:bodyPr/>
                    <a:lstStyle/>
                    <a:p>
                      <a:pPr algn="ctr"/>
                      <a:r>
                        <a:rPr lang="en-US" sz="2400" dirty="0" smtClean="0"/>
                        <a:t>290</a:t>
                      </a:r>
                      <a:endParaRPr lang="en-US" sz="2400" dirty="0"/>
                    </a:p>
                  </a:txBody>
                  <a:tcPr marT="22861" marB="22861" anchor="ct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228</a:t>
                      </a:r>
                      <a:endParaRPr lang="en-US" sz="2400" dirty="0"/>
                    </a:p>
                  </a:txBody>
                  <a:tcPr marT="22861" marB="22861" anchor="ctr"/>
                </a:tc>
                <a:tc>
                  <a:txBody>
                    <a:bodyPr/>
                    <a:lstStyle/>
                    <a:p>
                      <a:pPr algn="ctr"/>
                      <a:r>
                        <a:rPr lang="en-US" sz="2400" dirty="0" smtClean="0"/>
                        <a:t>134</a:t>
                      </a:r>
                      <a:endParaRPr lang="en-US" sz="2400" dirty="0"/>
                    </a:p>
                  </a:txBody>
                  <a:tcPr marT="22861" marB="22861" anchor="ctr"/>
                </a:tc>
                <a:tc>
                  <a:txBody>
                    <a:bodyPr/>
                    <a:lstStyle/>
                    <a:p>
                      <a:pPr algn="ctr"/>
                      <a:r>
                        <a:rPr lang="en-US" sz="2400" dirty="0" smtClean="0"/>
                        <a:t>238</a:t>
                      </a:r>
                      <a:endParaRPr lang="en-US" sz="2400" dirty="0"/>
                    </a:p>
                  </a:txBody>
                  <a:tcPr marT="22861" marB="22861" anchor="ct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954</a:t>
                      </a:r>
                      <a:endParaRPr lang="en-US" sz="2400" dirty="0"/>
                    </a:p>
                  </a:txBody>
                  <a:tcPr marT="22861" marB="22861" anchor="ctr"/>
                </a:tc>
                <a:tc>
                  <a:txBody>
                    <a:bodyPr/>
                    <a:lstStyle/>
                    <a:p>
                      <a:pPr algn="ctr"/>
                      <a:r>
                        <a:rPr lang="en-US" sz="2400" dirty="0" smtClean="0"/>
                        <a:t>875</a:t>
                      </a:r>
                      <a:endParaRPr lang="en-US" sz="2400" dirty="0"/>
                    </a:p>
                  </a:txBody>
                  <a:tcPr marT="22861" marB="22861" anchor="ctr"/>
                </a:tc>
                <a:tc>
                  <a:txBody>
                    <a:bodyPr/>
                    <a:lstStyle/>
                    <a:p>
                      <a:pPr algn="ctr"/>
                      <a:r>
                        <a:rPr lang="en-US" sz="2400" dirty="0" smtClean="0"/>
                        <a:t>976</a:t>
                      </a:r>
                      <a:endParaRPr lang="en-US" sz="2400" dirty="0"/>
                    </a:p>
                  </a:txBody>
                  <a:tcPr marT="22861" marB="22861" anchor="ct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324</a:t>
                      </a:r>
                      <a:endParaRPr lang="en-US" sz="2400" dirty="0"/>
                    </a:p>
                  </a:txBody>
                  <a:tcPr marT="22861" marB="22861" anchor="ctr"/>
                </a:tc>
                <a:tc>
                  <a:txBody>
                    <a:bodyPr/>
                    <a:lstStyle/>
                    <a:p>
                      <a:pPr algn="ctr"/>
                      <a:r>
                        <a:rPr lang="en-US" sz="2400" dirty="0" smtClean="0"/>
                        <a:t>325</a:t>
                      </a:r>
                      <a:endParaRPr lang="en-US" sz="2400" dirty="0"/>
                    </a:p>
                  </a:txBody>
                  <a:tcPr marT="22861" marB="22861" anchor="ctr"/>
                </a:tc>
                <a:tc>
                  <a:txBody>
                    <a:bodyPr/>
                    <a:lstStyle/>
                    <a:p>
                      <a:pPr algn="ctr"/>
                      <a:r>
                        <a:rPr lang="en-US" sz="2400" dirty="0" smtClean="0"/>
                        <a:t>301</a:t>
                      </a:r>
                      <a:endParaRPr lang="en-US" sz="2400" dirty="0"/>
                    </a:p>
                  </a:txBody>
                  <a:tcPr marT="22861" marB="22861" anchor="ctr"/>
                </a:tc>
              </a:tr>
              <a:tr h="518083">
                <a:tc>
                  <a:txBody>
                    <a:bodyPr/>
                    <a:lstStyle/>
                    <a:p>
                      <a:r>
                        <a:rPr lang="en-US" sz="2400" dirty="0" smtClean="0"/>
                        <a:t>Item</a:t>
                      </a:r>
                      <a:endParaRPr lang="en-US" sz="2400" dirty="0"/>
                    </a:p>
                  </a:txBody>
                  <a:tcPr marT="22861" marB="22861" anchor="ctr"/>
                </a:tc>
                <a:tc>
                  <a:txBody>
                    <a:bodyPr/>
                    <a:lstStyle/>
                    <a:p>
                      <a:pPr algn="ctr"/>
                      <a:r>
                        <a:rPr lang="en-US" sz="2400" dirty="0" smtClean="0"/>
                        <a:t>199</a:t>
                      </a:r>
                      <a:endParaRPr lang="en-US" sz="2400" dirty="0"/>
                    </a:p>
                  </a:txBody>
                  <a:tcPr marT="22861" marB="22861" anchor="ctr"/>
                </a:tc>
                <a:tc>
                  <a:txBody>
                    <a:bodyPr/>
                    <a:lstStyle/>
                    <a:p>
                      <a:pPr algn="ctr"/>
                      <a:r>
                        <a:rPr lang="en-US" sz="2400" dirty="0" smtClean="0"/>
                        <a:t>137</a:t>
                      </a:r>
                      <a:endParaRPr lang="en-US" sz="2400" dirty="0"/>
                    </a:p>
                  </a:txBody>
                  <a:tcPr marT="22861" marB="22861" anchor="ctr"/>
                </a:tc>
                <a:tc>
                  <a:txBody>
                    <a:bodyPr/>
                    <a:lstStyle/>
                    <a:p>
                      <a:pPr algn="ctr"/>
                      <a:r>
                        <a:rPr lang="en-US" sz="2400" dirty="0" smtClean="0"/>
                        <a:t>186</a:t>
                      </a:r>
                      <a:endParaRPr lang="en-US" sz="2400" dirty="0"/>
                    </a:p>
                  </a:txBody>
                  <a:tcPr marT="22861" marB="22861"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097280" y="8737602"/>
                <a:ext cx="9875520" cy="6374231"/>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mn-lt"/>
                  </a:rPr>
                  <a:t>Genigraphics®</a:t>
                </a:r>
                <a:r>
                  <a:rPr lang="en-US" sz="2000" dirty="0">
                    <a:latin typeface="+mn-lt"/>
                  </a:rPr>
                  <a:t> has provided this template to assist in preparation of a medical or scientific research poster. The dimensions are set to </a:t>
                </a:r>
                <a:r>
                  <a:rPr lang="en-US" sz="2000" dirty="0" smtClean="0">
                    <a:latin typeface="+mn-lt"/>
                  </a:rPr>
                  <a:t>24” </a:t>
                </a:r>
                <a:r>
                  <a:rPr lang="en-US" sz="2000" dirty="0">
                    <a:latin typeface="+mn-lt"/>
                  </a:rPr>
                  <a:t>high by </a:t>
                </a:r>
                <a:r>
                  <a:rPr lang="en-US" sz="2000" dirty="0" smtClean="0">
                    <a:latin typeface="+mn-lt"/>
                  </a:rPr>
                  <a:t>36” </a:t>
                </a:r>
                <a:r>
                  <a:rPr lang="en-US" sz="2000" dirty="0">
                    <a:latin typeface="+mn-lt"/>
                  </a:rPr>
                  <a:t>wide </a:t>
                </a:r>
                <a:r>
                  <a:rPr lang="en-US" sz="2000" dirty="0" smtClean="0">
                    <a:latin typeface="+mn-lt"/>
                  </a:rPr>
                  <a:t>but prints </a:t>
                </a:r>
                <a:r>
                  <a:rPr lang="en-US" sz="2000" dirty="0">
                    <a:latin typeface="+mn-lt"/>
                  </a:rPr>
                  <a:t>can be scaled up or down in size to any dimension with a </a:t>
                </a:r>
                <a:r>
                  <a:rPr lang="en-US" sz="2000" dirty="0" smtClean="0">
                    <a:latin typeface="+mn-lt"/>
                  </a:rPr>
                  <a:t>2:3 </a:t>
                </a:r>
                <a:r>
                  <a:rPr lang="en-US" sz="2000" dirty="0">
                    <a:latin typeface="+mn-lt"/>
                  </a:rPr>
                  <a:t>aspect ratio. For example, if you order a </a:t>
                </a:r>
                <a:r>
                  <a:rPr lang="en-US" sz="2000" dirty="0" smtClean="0">
                    <a:latin typeface="+mn-lt"/>
                  </a:rPr>
                  <a:t>36” </a:t>
                </a:r>
                <a:r>
                  <a:rPr lang="en-US" sz="2000" dirty="0">
                    <a:latin typeface="+mn-lt"/>
                  </a:rPr>
                  <a:t>x </a:t>
                </a:r>
                <a:r>
                  <a:rPr lang="en-US" sz="2000" dirty="0" smtClean="0">
                    <a:latin typeface="+mn-lt"/>
                  </a:rPr>
                  <a:t>54” </a:t>
                </a:r>
                <a:r>
                  <a:rPr lang="en-US" sz="2000" dirty="0">
                    <a:latin typeface="+mn-lt"/>
                  </a:rPr>
                  <a:t>poster using this template, we will print the file at </a:t>
                </a:r>
                <a:r>
                  <a:rPr lang="en-US" sz="2000" dirty="0" smtClean="0">
                    <a:latin typeface="+mn-lt"/>
                  </a:rPr>
                  <a:t>150% </a:t>
                </a:r>
                <a:r>
                  <a:rPr lang="en-US" sz="2000" dirty="0">
                    <a:latin typeface="+mn-lt"/>
                  </a:rPr>
                  <a:t>of its original size</a:t>
                </a:r>
                <a:r>
                  <a:rPr lang="en-US" sz="2000" dirty="0" smtClean="0">
                    <a:latin typeface="+mn-lt"/>
                  </a:rPr>
                  <a:t>. If you order a 48” x 72” poster, we will print at 200%. </a:t>
                </a:r>
                <a:r>
                  <a:rPr lang="en-US" sz="2000" b="1" dirty="0" smtClean="0">
                    <a:latin typeface="+mn-lt"/>
                  </a:rPr>
                  <a:t>The </a:t>
                </a:r>
                <a:r>
                  <a:rPr lang="en-US" sz="2000" b="1" dirty="0">
                    <a:latin typeface="+mn-lt"/>
                  </a:rPr>
                  <a:t>most critical factor is that your template and poster dimensions must be proportional:</a:t>
                </a:r>
              </a:p>
              <a:p>
                <a:pPr eaLnBrk="1" hangingPunct="1"/>
                <a:endParaRPr lang="en-US" sz="2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000" b="1" i="1">
                              <a:latin typeface="Cambria Math"/>
                            </a:rPr>
                          </m:ctrlPr>
                        </m:boxPr>
                        <m:e>
                          <m:f>
                            <m:fPr>
                              <m:ctrlPr>
                                <a:rPr lang="en-US" sz="2000" b="1" i="1">
                                  <a:latin typeface="Cambria Math"/>
                                </a:rPr>
                              </m:ctrlPr>
                            </m:fPr>
                            <m:num>
                              <m:r>
                                <a:rPr lang="en-US" sz="2000" b="1" i="1">
                                  <a:latin typeface="Cambria Math"/>
                                </a:rPr>
                                <m:t>𝒕𝒆𝒎𝒑𝒍𝒂𝒕𝒆</m:t>
                              </m:r>
                              <m:r>
                                <a:rPr lang="en-US" sz="2000" b="1" i="1">
                                  <a:latin typeface="Cambria Math"/>
                                </a:rPr>
                                <m:t> </m:t>
                              </m:r>
                              <m:r>
                                <a:rPr lang="en-US" sz="2000" b="1" i="1">
                                  <a:latin typeface="Cambria Math"/>
                                </a:rPr>
                                <m:t>𝒉𝒆𝒊𝒈𝒉𝒕</m:t>
                              </m:r>
                            </m:num>
                            <m:den>
                              <m:r>
                                <a:rPr lang="en-US" sz="2000" b="1" i="1">
                                  <a:latin typeface="Cambria Math"/>
                                </a:rPr>
                                <m:t>𝒕𝒆𝒎𝒑𝒍𝒂𝒕𝒆</m:t>
                              </m:r>
                              <m:r>
                                <a:rPr lang="en-US" sz="2000" b="1" i="1">
                                  <a:latin typeface="Cambria Math"/>
                                </a:rPr>
                                <m:t> </m:t>
                              </m:r>
                              <m:r>
                                <a:rPr lang="en-US" sz="2000" b="1" i="1">
                                  <a:latin typeface="Cambria Math"/>
                                </a:rPr>
                                <m:t>𝒘𝒊𝒅𝒕𝒉</m:t>
                              </m:r>
                            </m:den>
                          </m:f>
                        </m:e>
                      </m:box>
                      <m:r>
                        <a:rPr lang="en-US" sz="2000" b="1" i="1">
                          <a:latin typeface="Cambria Math"/>
                        </a:rPr>
                        <m:t> = </m:t>
                      </m:r>
                      <m:box>
                        <m:boxPr>
                          <m:ctrlPr>
                            <a:rPr lang="en-US" sz="2000" b="1" i="1">
                              <a:latin typeface="Cambria Math"/>
                            </a:rPr>
                          </m:ctrlPr>
                        </m:boxPr>
                        <m:e>
                          <m:f>
                            <m:fPr>
                              <m:ctrlPr>
                                <a:rPr lang="en-US" sz="2000" b="1" i="1">
                                  <a:latin typeface="Cambria Math"/>
                                </a:rPr>
                              </m:ctrlPr>
                            </m:fPr>
                            <m:num>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𝒉𝒆𝒊𝒈𝒉𝒕</m:t>
                              </m:r>
                            </m:num>
                            <m:den>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𝒘𝒊𝒅𝒕𝒉</m:t>
                              </m:r>
                            </m:den>
                          </m:f>
                        </m:e>
                      </m:box>
                    </m:oMath>
                  </m:oMathPara>
                </a14:m>
                <a:endParaRPr lang="en-US" sz="2000" b="1" dirty="0">
                  <a:latin typeface="+mn-lt"/>
                </a:endParaRPr>
              </a:p>
              <a:p>
                <a:pPr eaLnBrk="1" hangingPunct="1"/>
                <a:endParaRPr lang="en-US" sz="2000" dirty="0">
                  <a:latin typeface="+mn-lt"/>
                </a:endParaRPr>
              </a:p>
              <a:p>
                <a:pPr eaLnBrk="1" hangingPunct="1"/>
                <a:r>
                  <a:rPr lang="en-US" sz="2000" dirty="0">
                    <a:latin typeface="+mn-lt"/>
                  </a:rPr>
                  <a:t>Order your poster from Genigraphics and we will perform a free design review and advise you if we see anything that may be a concern for printing. We’ll even help tidy things up.</a:t>
                </a:r>
              </a:p>
              <a:p>
                <a:pPr eaLnBrk="1" hangingPunct="1"/>
                <a:endParaRPr lang="en-US" sz="2000" dirty="0">
                  <a:latin typeface="+mn-lt"/>
                </a:endParaRPr>
              </a:p>
              <a:p>
                <a:pPr eaLnBrk="1" hangingPunct="1"/>
                <a:r>
                  <a:rPr lang="en-US" sz="2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097280" y="8737602"/>
                <a:ext cx="9875520" cy="6374231"/>
              </a:xfrm>
              <a:prstGeom prst="rect">
                <a:avLst/>
              </a:prstGeom>
              <a:blipFill rotWithShape="1">
                <a:blip r:embed="rId2"/>
                <a:stretch>
                  <a:fillRect l="-493" r="-104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1521440" y="828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71700" y="16568583"/>
            <a:ext cx="3086100" cy="1899138"/>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800850" y="16568625"/>
            <a:ext cx="3086100" cy="1899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2139047" y="18605220"/>
            <a:ext cx="2572332" cy="29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8971" tIns="24486" rIns="48971" bIns="2448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Figure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52" name="Text Box 181"/>
          <p:cNvSpPr txBox="1">
            <a:spLocks noChangeArrowheads="1"/>
          </p:cNvSpPr>
          <p:nvPr/>
        </p:nvSpPr>
        <p:spPr bwMode="auto">
          <a:xfrm>
            <a:off x="6768196" y="18605220"/>
            <a:ext cx="2572332" cy="29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8971" tIns="24486" rIns="48971" bIns="2448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Figure 2.</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53" name="Text Box 180"/>
          <p:cNvSpPr txBox="1">
            <a:spLocks noChangeArrowheads="1"/>
          </p:cNvSpPr>
          <p:nvPr/>
        </p:nvSpPr>
        <p:spPr bwMode="auto">
          <a:xfrm>
            <a:off x="11983787" y="14711691"/>
            <a:ext cx="2495004" cy="29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8971" tIns="24486" rIns="48971" bIns="2448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600" b="1" dirty="0">
                <a:latin typeface="Calibri" pitchFamily="34" charset="0"/>
              </a:rPr>
              <a:t>Table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92270342"/>
              </p:ext>
            </p:extLst>
          </p:nvPr>
        </p:nvGraphicFramePr>
        <p:xfrm>
          <a:off x="22074882" y="3316357"/>
          <a:ext cx="9563359" cy="4141705"/>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2568550" y="7620000"/>
            <a:ext cx="2510521" cy="29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8971" tIns="24486" rIns="48971" bIns="2448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600" b="1" dirty="0">
                <a:latin typeface="Calibri" pitchFamily="34" charset="0"/>
              </a:rPr>
              <a:t>Chart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30" name="Rectangle 265"/>
          <p:cNvSpPr>
            <a:spLocks noChangeAspect="1" noChangeArrowheads="1"/>
          </p:cNvSpPr>
          <p:nvPr/>
        </p:nvSpPr>
        <p:spPr bwMode="auto">
          <a:xfrm>
            <a:off x="1097280" y="731520"/>
            <a:ext cx="1827358" cy="13716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
        <p:nvSpPr>
          <p:cNvPr id="31" name="Rectangle 265"/>
          <p:cNvSpPr>
            <a:spLocks noChangeAspect="1" noChangeArrowheads="1"/>
          </p:cNvSpPr>
          <p:nvPr/>
        </p:nvSpPr>
        <p:spPr bwMode="auto">
          <a:xfrm>
            <a:off x="29992320" y="731520"/>
            <a:ext cx="1827358" cy="13716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2711</TotalTime>
  <Words>1244</Words>
  <Application>Microsoft Office PowerPoint</Application>
  <PresentationFormat>Custom</PresentationFormat>
  <Paragraphs>105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Jay Larson</dc:creator>
  <dc:description>Quality poster printing
www.genigraphics.com
1-800-790-4001</dc:description>
  <cp:lastModifiedBy>Jay Larson</cp:lastModifiedBy>
  <cp:revision>93</cp:revision>
  <cp:lastPrinted>2013-02-12T02:21:55Z</cp:lastPrinted>
  <dcterms:created xsi:type="dcterms:W3CDTF">2013-02-10T21:14:48Z</dcterms:created>
  <dcterms:modified xsi:type="dcterms:W3CDTF">2015-09-10T21:44:52Z</dcterms:modified>
</cp:coreProperties>
</file>