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3891200" cy="21945600"/>
  <p:notesSz cx="7004050" cy="9290050"/>
  <p:defaultTextStyle>
    <a:defPPr>
      <a:defRPr lang="en-US"/>
    </a:defPPr>
    <a:lvl1pPr marL="0" algn="l" defTabSz="2820325" rtl="0" eaLnBrk="1" latinLnBrk="0" hangingPunct="1">
      <a:defRPr sz="5600" kern="1200">
        <a:solidFill>
          <a:schemeClr val="tx1"/>
        </a:solidFill>
        <a:latin typeface="+mn-lt"/>
        <a:ea typeface="+mn-ea"/>
        <a:cs typeface="+mn-cs"/>
      </a:defRPr>
    </a:lvl1pPr>
    <a:lvl2pPr marL="1410164" algn="l" defTabSz="2820325" rtl="0" eaLnBrk="1" latinLnBrk="0" hangingPunct="1">
      <a:defRPr sz="5600" kern="1200">
        <a:solidFill>
          <a:schemeClr val="tx1"/>
        </a:solidFill>
        <a:latin typeface="+mn-lt"/>
        <a:ea typeface="+mn-ea"/>
        <a:cs typeface="+mn-cs"/>
      </a:defRPr>
    </a:lvl2pPr>
    <a:lvl3pPr marL="2820325" algn="l" defTabSz="2820325" rtl="0" eaLnBrk="1" latinLnBrk="0" hangingPunct="1">
      <a:defRPr sz="5600" kern="1200">
        <a:solidFill>
          <a:schemeClr val="tx1"/>
        </a:solidFill>
        <a:latin typeface="+mn-lt"/>
        <a:ea typeface="+mn-ea"/>
        <a:cs typeface="+mn-cs"/>
      </a:defRPr>
    </a:lvl3pPr>
    <a:lvl4pPr marL="4230491" algn="l" defTabSz="2820325" rtl="0" eaLnBrk="1" latinLnBrk="0" hangingPunct="1">
      <a:defRPr sz="5600" kern="1200">
        <a:solidFill>
          <a:schemeClr val="tx1"/>
        </a:solidFill>
        <a:latin typeface="+mn-lt"/>
        <a:ea typeface="+mn-ea"/>
        <a:cs typeface="+mn-cs"/>
      </a:defRPr>
    </a:lvl4pPr>
    <a:lvl5pPr marL="5640652" algn="l" defTabSz="2820325" rtl="0" eaLnBrk="1" latinLnBrk="0" hangingPunct="1">
      <a:defRPr sz="5600" kern="1200">
        <a:solidFill>
          <a:schemeClr val="tx1"/>
        </a:solidFill>
        <a:latin typeface="+mn-lt"/>
        <a:ea typeface="+mn-ea"/>
        <a:cs typeface="+mn-cs"/>
      </a:defRPr>
    </a:lvl5pPr>
    <a:lvl6pPr marL="7050815" algn="l" defTabSz="2820325" rtl="0" eaLnBrk="1" latinLnBrk="0" hangingPunct="1">
      <a:defRPr sz="5600" kern="1200">
        <a:solidFill>
          <a:schemeClr val="tx1"/>
        </a:solidFill>
        <a:latin typeface="+mn-lt"/>
        <a:ea typeface="+mn-ea"/>
        <a:cs typeface="+mn-cs"/>
      </a:defRPr>
    </a:lvl6pPr>
    <a:lvl7pPr marL="8460976" algn="l" defTabSz="2820325" rtl="0" eaLnBrk="1" latinLnBrk="0" hangingPunct="1">
      <a:defRPr sz="5600" kern="1200">
        <a:solidFill>
          <a:schemeClr val="tx1"/>
        </a:solidFill>
        <a:latin typeface="+mn-lt"/>
        <a:ea typeface="+mn-ea"/>
        <a:cs typeface="+mn-cs"/>
      </a:defRPr>
    </a:lvl7pPr>
    <a:lvl8pPr marL="9871140" algn="l" defTabSz="2820325" rtl="0" eaLnBrk="1" latinLnBrk="0" hangingPunct="1">
      <a:defRPr sz="5600" kern="1200">
        <a:solidFill>
          <a:schemeClr val="tx1"/>
        </a:solidFill>
        <a:latin typeface="+mn-lt"/>
        <a:ea typeface="+mn-ea"/>
        <a:cs typeface="+mn-cs"/>
      </a:defRPr>
    </a:lvl8pPr>
    <a:lvl9pPr marL="11281306" algn="l" defTabSz="2820325" rtl="0" eaLnBrk="1" latinLnBrk="0" hangingPunct="1">
      <a:defRPr sz="5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912">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60" autoAdjust="0"/>
    <p:restoredTop sz="94676" autoAdjust="0"/>
  </p:normalViewPr>
  <p:slideViewPr>
    <p:cSldViewPr>
      <p:cViewPr>
        <p:scale>
          <a:sx n="20" d="100"/>
          <a:sy n="20" d="100"/>
        </p:scale>
        <p:origin x="989" y="403"/>
      </p:cViewPr>
      <p:guideLst>
        <p:guide orient="horz" pos="6912"/>
        <p:guide pos="13824"/>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E3AB-4965-BEEF-4192B7E48B07}"/>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E3AB-4965-BEEF-4192B7E48B07}"/>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extLst>
            <c:ext xmlns:c16="http://schemas.microsoft.com/office/drawing/2014/chart" uri="{C3380CC4-5D6E-409C-BE32-E72D297353CC}">
              <c16:uniqueId val="{00000002-E3AB-4965-BEEF-4192B7E48B07}"/>
            </c:ext>
          </c:extLst>
        </c:ser>
        <c:dLbls>
          <c:showLegendKey val="0"/>
          <c:showVal val="0"/>
          <c:showCatName val="0"/>
          <c:showSerName val="0"/>
          <c:showPercent val="0"/>
          <c:showBubbleSize val="0"/>
        </c:dLbls>
        <c:gapWidth val="150"/>
        <c:axId val="93013120"/>
        <c:axId val="93014656"/>
      </c:barChart>
      <c:catAx>
        <c:axId val="93013120"/>
        <c:scaling>
          <c:orientation val="minMax"/>
        </c:scaling>
        <c:delete val="0"/>
        <c:axPos val="b"/>
        <c:numFmt formatCode="General" sourceLinked="0"/>
        <c:majorTickMark val="out"/>
        <c:minorTickMark val="none"/>
        <c:tickLblPos val="nextTo"/>
        <c:crossAx val="93014656"/>
        <c:crosses val="autoZero"/>
        <c:auto val="1"/>
        <c:lblAlgn val="ctr"/>
        <c:lblOffset val="100"/>
        <c:noMultiLvlLbl val="0"/>
      </c:catAx>
      <c:valAx>
        <c:axId val="93014656"/>
        <c:scaling>
          <c:orientation val="minMax"/>
        </c:scaling>
        <c:delete val="0"/>
        <c:axPos val="l"/>
        <c:majorGridlines/>
        <c:numFmt formatCode="General" sourceLinked="1"/>
        <c:majorTickMark val="out"/>
        <c:minorTickMark val="none"/>
        <c:tickLblPos val="nextTo"/>
        <c:crossAx val="93013120"/>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a:xfrm>
            <a:off x="43434000" y="0"/>
            <a:ext cx="457200" cy="21945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8757" tIns="29380" rIns="58757" bIns="29380" rtlCol="0" anchor="ctr"/>
          <a:lstStyle/>
          <a:p>
            <a:pPr algn="ctr"/>
            <a:endParaRPr lang="en-US" dirty="0"/>
          </a:p>
        </p:txBody>
      </p:sp>
      <p:sp>
        <p:nvSpPr>
          <p:cNvPr id="16" name="Rectangle 15"/>
          <p:cNvSpPr/>
          <p:nvPr userDrawn="1"/>
        </p:nvSpPr>
        <p:spPr>
          <a:xfrm>
            <a:off x="0" y="0"/>
            <a:ext cx="457200" cy="21945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8757" tIns="29380" rIns="58757" bIns="29380" rtlCol="0" anchor="ctr"/>
          <a:lstStyle/>
          <a:p>
            <a:pPr algn="ctr"/>
            <a:endParaRPr lang="en-US" dirty="0"/>
          </a:p>
        </p:txBody>
      </p:sp>
      <p:sp>
        <p:nvSpPr>
          <p:cNvPr id="17" name="Rectangle 16"/>
          <p:cNvSpPr/>
          <p:nvPr userDrawn="1"/>
        </p:nvSpPr>
        <p:spPr>
          <a:xfrm>
            <a:off x="0" y="0"/>
            <a:ext cx="43891200" cy="2743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8757" tIns="29380" rIns="58757" bIns="29380" rtlCol="0" anchor="ctr"/>
          <a:lstStyle/>
          <a:p>
            <a:pPr algn="ctr"/>
            <a:endParaRPr lang="en-US" dirty="0"/>
          </a:p>
        </p:txBody>
      </p:sp>
      <p:sp>
        <p:nvSpPr>
          <p:cNvPr id="18" name="Rectangle 17"/>
          <p:cNvSpPr/>
          <p:nvPr userDrawn="1"/>
        </p:nvSpPr>
        <p:spPr>
          <a:xfrm>
            <a:off x="0" y="19202400"/>
            <a:ext cx="43891200" cy="27432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8757" tIns="29380" rIns="58757" bIns="29380" rtlCol="0" anchor="ctr"/>
          <a:lstStyle/>
          <a:p>
            <a:pPr algn="ctr"/>
            <a:endParaRPr lang="en-US" dirty="0"/>
          </a:p>
        </p:txBody>
      </p:sp>
      <p:sp>
        <p:nvSpPr>
          <p:cNvPr id="11" name="Instructions"/>
          <p:cNvSpPr/>
          <p:nvPr userDrawn="1"/>
        </p:nvSpPr>
        <p:spPr>
          <a:xfrm>
            <a:off x="-7498080" y="0"/>
            <a:ext cx="6949440" cy="21945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6893" tIns="146893" rIns="146893" bIns="146893"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544"/>
              </a:spcAft>
            </a:pPr>
            <a:r>
              <a:rPr lang="en-US" sz="5400" dirty="0">
                <a:solidFill>
                  <a:srgbClr val="7F7F7F"/>
                </a:solidFill>
                <a:latin typeface="Calibri" pitchFamily="34" charset="0"/>
                <a:cs typeface="Calibri" panose="020F0502020204030204" pitchFamily="34" charset="0"/>
              </a:rPr>
              <a:t>Poster Print Size:</a:t>
            </a:r>
            <a:endParaRPr sz="5400" dirty="0">
              <a:solidFill>
                <a:srgbClr val="7F7F7F"/>
              </a:solidFill>
              <a:latin typeface="Calibri" pitchFamily="34" charset="0"/>
              <a:cs typeface="Calibri" panose="020F0502020204030204" pitchFamily="34" charset="0"/>
            </a:endParaRPr>
          </a:p>
          <a:p>
            <a:pPr lvl="0">
              <a:spcBef>
                <a:spcPts val="0"/>
              </a:spcBef>
              <a:spcAft>
                <a:spcPts val="1544"/>
              </a:spcAft>
            </a:pPr>
            <a:r>
              <a:rPr lang="en-US" sz="3200" dirty="0">
                <a:solidFill>
                  <a:srgbClr val="7F7F7F"/>
                </a:solidFill>
                <a:latin typeface="+mn-lt"/>
                <a:cs typeface="Calibri" panose="020F0502020204030204" pitchFamily="34" charset="0"/>
              </a:rPr>
              <a:t>This poster template is 24” high by 48” wide .</a:t>
            </a:r>
            <a:r>
              <a:rPr lang="en-US" sz="3200" baseline="0" dirty="0">
                <a:solidFill>
                  <a:srgbClr val="7F7F7F"/>
                </a:solidFill>
                <a:latin typeface="+mn-lt"/>
                <a:cs typeface="Calibri" panose="020F0502020204030204" pitchFamily="34" charset="0"/>
              </a:rPr>
              <a:t> </a:t>
            </a:r>
            <a:r>
              <a:rPr lang="en-US" sz="3200" dirty="0">
                <a:solidFill>
                  <a:srgbClr val="7F7F7F"/>
                </a:solidFill>
                <a:latin typeface="+mn-lt"/>
                <a:cs typeface="Calibri" panose="020F0502020204030204" pitchFamily="34" charset="0"/>
              </a:rPr>
              <a:t>It can be used to print any poster with a 1:2 aspect ratio including 30x60, 36x72, 42x84, and 48x96. </a:t>
            </a:r>
          </a:p>
          <a:p>
            <a:pPr lvl="0">
              <a:spcBef>
                <a:spcPts val="0"/>
              </a:spcBef>
              <a:spcAft>
                <a:spcPts val="1544"/>
              </a:spcAft>
            </a:pPr>
            <a:r>
              <a:rPr lang="en-US" sz="5400" dirty="0">
                <a:solidFill>
                  <a:srgbClr val="7F7F7F"/>
                </a:solidFill>
                <a:latin typeface="+mn-lt"/>
                <a:cs typeface="Calibri" panose="020F0502020204030204" pitchFamily="34" charset="0"/>
              </a:rPr>
              <a:t>Placeholders</a:t>
            </a:r>
            <a:r>
              <a:rPr sz="5400" dirty="0">
                <a:solidFill>
                  <a:srgbClr val="7F7F7F"/>
                </a:solidFill>
                <a:latin typeface="+mn-lt"/>
                <a:cs typeface="Calibri" panose="020F0502020204030204" pitchFamily="34" charset="0"/>
              </a:rPr>
              <a:t>:</a:t>
            </a:r>
          </a:p>
          <a:p>
            <a:pPr lvl="0">
              <a:spcBef>
                <a:spcPts val="0"/>
              </a:spcBef>
              <a:spcAft>
                <a:spcPts val="1544"/>
              </a:spcAft>
            </a:pPr>
            <a:r>
              <a:rPr sz="3200" dirty="0">
                <a:solidFill>
                  <a:srgbClr val="7F7F7F"/>
                </a:solidFill>
                <a:latin typeface="Calibri" pitchFamily="34" charset="0"/>
                <a:cs typeface="Calibri" panose="020F0502020204030204" pitchFamily="34" charset="0"/>
              </a:rPr>
              <a:t>The </a:t>
            </a:r>
            <a:r>
              <a:rPr lang="en-US" sz="3200" dirty="0">
                <a:solidFill>
                  <a:srgbClr val="7F7F7F"/>
                </a:solidFill>
                <a:latin typeface="Calibri" pitchFamily="34" charset="0"/>
                <a:cs typeface="Calibri" panose="020F0502020204030204" pitchFamily="34" charset="0"/>
              </a:rPr>
              <a:t>various elements included</a:t>
            </a:r>
            <a:r>
              <a:rPr sz="3200" dirty="0">
                <a:solidFill>
                  <a:srgbClr val="7F7F7F"/>
                </a:solidFill>
                <a:latin typeface="Calibri" pitchFamily="34" charset="0"/>
                <a:cs typeface="Calibri" panose="020F0502020204030204" pitchFamily="34" charset="0"/>
              </a:rPr>
              <a:t> in this </a:t>
            </a:r>
            <a:r>
              <a:rPr lang="en-US" sz="3200" dirty="0">
                <a:solidFill>
                  <a:srgbClr val="7F7F7F"/>
                </a:solidFill>
                <a:latin typeface="Calibri" pitchFamily="34" charset="0"/>
                <a:cs typeface="Calibri" panose="020F0502020204030204" pitchFamily="34" charset="0"/>
              </a:rPr>
              <a:t>poster are ones</a:t>
            </a:r>
            <a:r>
              <a:rPr lang="en-US" sz="3200" baseline="0" dirty="0">
                <a:solidFill>
                  <a:srgbClr val="7F7F7F"/>
                </a:solidFill>
                <a:latin typeface="Calibri" pitchFamily="34" charset="0"/>
                <a:cs typeface="Calibri" panose="020F0502020204030204" pitchFamily="34" charset="0"/>
              </a:rPr>
              <a:t> we often see in medical, research, and scientific posters.</a:t>
            </a:r>
            <a:r>
              <a:rPr sz="3200" dirty="0">
                <a:solidFill>
                  <a:srgbClr val="7F7F7F"/>
                </a:solidFill>
                <a:latin typeface="Calibri" pitchFamily="34" charset="0"/>
                <a:cs typeface="Calibri" panose="020F0502020204030204" pitchFamily="34" charset="0"/>
              </a:rPr>
              <a:t> </a:t>
            </a:r>
            <a:r>
              <a:rPr lang="en-US" sz="3200" dirty="0">
                <a:solidFill>
                  <a:srgbClr val="7F7F7F"/>
                </a:solidFill>
                <a:latin typeface="Calibri" pitchFamily="34" charset="0"/>
                <a:cs typeface="Calibri" panose="020F0502020204030204" pitchFamily="34" charset="0"/>
              </a:rPr>
              <a:t>Feel</a:t>
            </a:r>
            <a:r>
              <a:rPr lang="en-US" sz="3200"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1544"/>
              </a:spcAft>
            </a:pPr>
            <a:r>
              <a:rPr lang="en-US" sz="5400" dirty="0">
                <a:solidFill>
                  <a:srgbClr val="7F7F7F"/>
                </a:solidFill>
                <a:latin typeface="Calibri" pitchFamily="34" charset="0"/>
                <a:cs typeface="Calibri" panose="020F0502020204030204" pitchFamily="34" charset="0"/>
              </a:rPr>
              <a:t>Image</a:t>
            </a:r>
            <a:r>
              <a:rPr lang="en-US" sz="5400" baseline="0" dirty="0">
                <a:solidFill>
                  <a:srgbClr val="7F7F7F"/>
                </a:solidFill>
                <a:latin typeface="Calibri" pitchFamily="34" charset="0"/>
                <a:cs typeface="Calibri" panose="020F0502020204030204" pitchFamily="34" charset="0"/>
              </a:rPr>
              <a:t> Quality</a:t>
            </a:r>
            <a:r>
              <a:rPr lang="en-US" sz="5400" dirty="0">
                <a:solidFill>
                  <a:srgbClr val="7F7F7F"/>
                </a:solidFill>
                <a:latin typeface="Calibri" pitchFamily="34" charset="0"/>
                <a:cs typeface="Calibri" panose="020F0502020204030204" pitchFamily="34" charset="0"/>
              </a:rPr>
              <a:t>:</a:t>
            </a:r>
          </a:p>
          <a:p>
            <a:pPr lvl="0">
              <a:spcBef>
                <a:spcPts val="0"/>
              </a:spcBef>
              <a:spcAft>
                <a:spcPts val="1544"/>
              </a:spcAft>
            </a:pPr>
            <a:r>
              <a:rPr lang="en-US" sz="3200" dirty="0">
                <a:solidFill>
                  <a:srgbClr val="7F7F7F"/>
                </a:solidFill>
                <a:latin typeface="Calibri" pitchFamily="34" charset="0"/>
                <a:cs typeface="Calibri" panose="020F0502020204030204" pitchFamily="34" charset="0"/>
              </a:rPr>
              <a:t>You can place digital photos or logo art in your poster file by selecting the </a:t>
            </a:r>
            <a:r>
              <a:rPr lang="en-US" sz="3200" b="1" dirty="0">
                <a:solidFill>
                  <a:srgbClr val="7F7F7F"/>
                </a:solidFill>
                <a:latin typeface="Calibri" pitchFamily="34" charset="0"/>
                <a:cs typeface="Calibri" panose="020F0502020204030204" pitchFamily="34" charset="0"/>
              </a:rPr>
              <a:t>Insert, Picture</a:t>
            </a:r>
            <a:r>
              <a:rPr lang="en-US" sz="3200"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3200" b="1" dirty="0">
                <a:solidFill>
                  <a:srgbClr val="7F7F7F"/>
                </a:solidFill>
                <a:latin typeface="Calibri" pitchFamily="34" charset="0"/>
                <a:cs typeface="Calibri" panose="020F0502020204030204" pitchFamily="34" charset="0"/>
              </a:rPr>
              <a:t>150-200 pixels per inch in their final printed size</a:t>
            </a:r>
            <a:r>
              <a:rPr lang="en-US" sz="3200" dirty="0">
                <a:solidFill>
                  <a:srgbClr val="7F7F7F"/>
                </a:solidFill>
                <a:latin typeface="Calibri" pitchFamily="34" charset="0"/>
                <a:cs typeface="Calibri" panose="020F0502020204030204" pitchFamily="34" charset="0"/>
              </a:rPr>
              <a:t>. For instance, a 1600 x 1200 pixel</a:t>
            </a:r>
            <a:r>
              <a:rPr lang="en-US" sz="3200" baseline="0" dirty="0">
                <a:solidFill>
                  <a:srgbClr val="7F7F7F"/>
                </a:solidFill>
                <a:latin typeface="Calibri" pitchFamily="34" charset="0"/>
                <a:cs typeface="Calibri" panose="020F0502020204030204" pitchFamily="34" charset="0"/>
              </a:rPr>
              <a:t> photo will usually look fine up to </a:t>
            </a:r>
            <a:r>
              <a:rPr lang="en-US" sz="3200" dirty="0">
                <a:solidFill>
                  <a:srgbClr val="7F7F7F"/>
                </a:solidFill>
                <a:latin typeface="Calibri" pitchFamily="34" charset="0"/>
                <a:cs typeface="Calibri" panose="020F0502020204030204" pitchFamily="34" charset="0"/>
              </a:rPr>
              <a:t>8“-10” wide on your printed poster.</a:t>
            </a:r>
          </a:p>
          <a:p>
            <a:pPr lvl="0">
              <a:spcBef>
                <a:spcPts val="0"/>
              </a:spcBef>
              <a:spcAft>
                <a:spcPts val="1544"/>
              </a:spcAft>
            </a:pPr>
            <a:r>
              <a:rPr lang="en-US" sz="3200"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1544"/>
              </a:spcAft>
            </a:pPr>
            <a:r>
              <a:rPr lang="en-US" sz="3200"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1544"/>
              </a:spcAft>
            </a:pPr>
            <a:br>
              <a:rPr lang="en-US" sz="2800" dirty="0">
                <a:solidFill>
                  <a:srgbClr val="7F7F7F"/>
                </a:solidFill>
                <a:latin typeface="Calibri" pitchFamily="34" charset="0"/>
                <a:cs typeface="Calibri" panose="020F0502020204030204" pitchFamily="34" charset="0"/>
              </a:rPr>
            </a:br>
            <a:r>
              <a:rPr lang="en-US" sz="2800" dirty="0">
                <a:solidFill>
                  <a:srgbClr val="7F7F7F"/>
                </a:solidFill>
                <a:latin typeface="Calibri" pitchFamily="34" charset="0"/>
                <a:cs typeface="Calibri" panose="020F0502020204030204" pitchFamily="34" charset="0"/>
              </a:rPr>
              <a:t>[This sidebar area does not print.]</a:t>
            </a:r>
          </a:p>
        </p:txBody>
      </p:sp>
      <p:grpSp>
        <p:nvGrpSpPr>
          <p:cNvPr id="12" name="Group 11"/>
          <p:cNvGrpSpPr/>
          <p:nvPr userDrawn="1"/>
        </p:nvGrpSpPr>
        <p:grpSpPr>
          <a:xfrm>
            <a:off x="44439840" y="0"/>
            <a:ext cx="6949440" cy="21945600"/>
            <a:chOff x="33832800" y="0"/>
            <a:chExt cx="12801600" cy="43891200"/>
          </a:xfrm>
        </p:grpSpPr>
        <p:sp>
          <p:nvSpPr>
            <p:cNvPr id="13"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544"/>
                </a:spcAft>
              </a:pPr>
              <a:r>
                <a:rPr lang="en-US" sz="5400" dirty="0">
                  <a:solidFill>
                    <a:schemeClr val="bg1">
                      <a:lumMod val="50000"/>
                    </a:schemeClr>
                  </a:solidFill>
                  <a:latin typeface="Calibri" pitchFamily="34" charset="0"/>
                  <a:cs typeface="Calibri" panose="020F0502020204030204" pitchFamily="34" charset="0"/>
                </a:rPr>
                <a:t>Change</a:t>
              </a:r>
              <a:r>
                <a:rPr lang="en-US" sz="5400" baseline="0" dirty="0">
                  <a:solidFill>
                    <a:schemeClr val="bg1">
                      <a:lumMod val="50000"/>
                    </a:schemeClr>
                  </a:solidFill>
                  <a:latin typeface="Calibri" pitchFamily="34" charset="0"/>
                  <a:cs typeface="Calibri" panose="020F0502020204030204" pitchFamily="34" charset="0"/>
                </a:rPr>
                <a:t> Color Theme</a:t>
              </a:r>
              <a:r>
                <a:rPr lang="en-US" sz="5400" dirty="0">
                  <a:solidFill>
                    <a:schemeClr val="bg1">
                      <a:lumMod val="50000"/>
                    </a:schemeClr>
                  </a:solidFill>
                  <a:latin typeface="Calibri" pitchFamily="34" charset="0"/>
                  <a:cs typeface="Calibri" panose="020F0502020204030204" pitchFamily="34" charset="0"/>
                </a:rPr>
                <a:t>:</a:t>
              </a:r>
              <a:endParaRPr sz="5400" dirty="0">
                <a:solidFill>
                  <a:schemeClr val="bg1">
                    <a:lumMod val="50000"/>
                  </a:schemeClr>
                </a:solidFill>
                <a:latin typeface="Calibri" pitchFamily="34" charset="0"/>
                <a:cs typeface="Calibri" panose="020F0502020204030204" pitchFamily="34" charset="0"/>
              </a:endParaRPr>
            </a:p>
            <a:p>
              <a:pPr lvl="0">
                <a:spcBef>
                  <a:spcPts val="0"/>
                </a:spcBef>
                <a:spcAft>
                  <a:spcPts val="1544"/>
                </a:spcAft>
              </a:pPr>
              <a:r>
                <a:rPr lang="en-US" sz="3200"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3200"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544"/>
                </a:spcAft>
              </a:pPr>
              <a:r>
                <a:rPr lang="en-US" sz="3200" baseline="0" dirty="0">
                  <a:solidFill>
                    <a:schemeClr val="bg1">
                      <a:lumMod val="50000"/>
                    </a:schemeClr>
                  </a:solidFill>
                  <a:latin typeface="Calibri" pitchFamily="34" charset="0"/>
                  <a:cs typeface="Calibri" panose="020F0502020204030204" pitchFamily="34" charset="0"/>
                </a:rPr>
                <a:t>To change the color theme, select the </a:t>
              </a:r>
              <a:r>
                <a:rPr lang="en-US" sz="3200" b="1" baseline="0" dirty="0">
                  <a:solidFill>
                    <a:schemeClr val="bg1">
                      <a:lumMod val="50000"/>
                    </a:schemeClr>
                  </a:solidFill>
                  <a:latin typeface="Calibri" pitchFamily="34" charset="0"/>
                  <a:cs typeface="Calibri" panose="020F0502020204030204" pitchFamily="34" charset="0"/>
                </a:rPr>
                <a:t>Design</a:t>
              </a:r>
              <a:r>
                <a:rPr lang="en-US" sz="3200" baseline="0" dirty="0">
                  <a:solidFill>
                    <a:schemeClr val="bg1">
                      <a:lumMod val="50000"/>
                    </a:schemeClr>
                  </a:solidFill>
                  <a:latin typeface="Calibri" pitchFamily="34" charset="0"/>
                  <a:cs typeface="Calibri" panose="020F0502020204030204" pitchFamily="34" charset="0"/>
                </a:rPr>
                <a:t> tab, then select the </a:t>
              </a:r>
              <a:r>
                <a:rPr lang="en-US" sz="3200" b="1" baseline="0" dirty="0">
                  <a:solidFill>
                    <a:schemeClr val="bg1">
                      <a:lumMod val="50000"/>
                    </a:schemeClr>
                  </a:solidFill>
                  <a:latin typeface="Calibri" pitchFamily="34" charset="0"/>
                  <a:cs typeface="Calibri" panose="020F0502020204030204" pitchFamily="34" charset="0"/>
                </a:rPr>
                <a:t>Colors</a:t>
              </a:r>
              <a:r>
                <a:rPr lang="en-US" sz="3200"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1544"/>
                </a:spcAft>
              </a:pPr>
              <a:endParaRPr lang="en-US" sz="3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44"/>
                </a:spcAft>
              </a:pPr>
              <a:endParaRPr lang="en-US" sz="3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44"/>
                </a:spcAft>
              </a:pPr>
              <a:endParaRPr lang="en-US" sz="3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44"/>
                </a:spcAft>
              </a:pPr>
              <a:endParaRPr lang="en-US" sz="3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44"/>
                </a:spcAft>
              </a:pPr>
              <a:endParaRPr lang="en-US" sz="3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44"/>
                </a:spcAft>
              </a:pPr>
              <a:endParaRPr lang="en-US" sz="3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44"/>
                </a:spcAft>
              </a:pPr>
              <a:endParaRPr lang="en-US" sz="3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44"/>
                </a:spcAft>
              </a:pPr>
              <a:endParaRPr lang="en-US" sz="3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44"/>
                </a:spcAft>
              </a:pPr>
              <a:r>
                <a:rPr lang="en-US" sz="3200"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544"/>
                </a:spcAft>
              </a:pPr>
              <a:r>
                <a:rPr lang="en-US" sz="54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544"/>
                </a:spcAft>
              </a:pPr>
              <a:r>
                <a:rPr lang="en-US" sz="3200" dirty="0">
                  <a:solidFill>
                    <a:schemeClr val="bg1">
                      <a:lumMod val="50000"/>
                    </a:schemeClr>
                  </a:solidFill>
                  <a:latin typeface="Calibri" pitchFamily="34" charset="0"/>
                  <a:cs typeface="Calibri" panose="020F0502020204030204" pitchFamily="34" charset="0"/>
                </a:rPr>
                <a:t>Once your poster file is ready, visit</a:t>
              </a:r>
              <a:r>
                <a:rPr lang="en-US" sz="3200" baseline="0" dirty="0">
                  <a:solidFill>
                    <a:schemeClr val="bg1">
                      <a:lumMod val="50000"/>
                    </a:schemeClr>
                  </a:solidFill>
                  <a:latin typeface="Calibri" pitchFamily="34" charset="0"/>
                  <a:cs typeface="Calibri" panose="020F0502020204030204" pitchFamily="34" charset="0"/>
                </a:rPr>
                <a:t> </a:t>
              </a:r>
              <a:r>
                <a:rPr lang="en-US" sz="3200" b="1" baseline="0" dirty="0">
                  <a:solidFill>
                    <a:schemeClr val="bg1">
                      <a:lumMod val="50000"/>
                    </a:schemeClr>
                  </a:solidFill>
                  <a:latin typeface="Calibri" pitchFamily="34" charset="0"/>
                  <a:cs typeface="Calibri" panose="020F0502020204030204" pitchFamily="34" charset="0"/>
                </a:rPr>
                <a:t>www.genigraphics.com</a:t>
              </a:r>
              <a:r>
                <a:rPr lang="en-US" sz="3200"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544"/>
                </a:spcAft>
              </a:pPr>
              <a:r>
                <a:rPr lang="en-US" sz="3200"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3200"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3200" baseline="0" dirty="0">
                  <a:solidFill>
                    <a:schemeClr val="bg1">
                      <a:lumMod val="50000"/>
                    </a:schemeClr>
                  </a:solidFill>
                  <a:latin typeface="Calibri" pitchFamily="34" charset="0"/>
                  <a:cs typeface="Calibri" panose="020F0502020204030204" pitchFamily="34" charset="0"/>
                </a:rPr>
                <a:t>US and Canada:  1-800-790-4001</a:t>
              </a:r>
              <a:br>
                <a:rPr lang="en-US" sz="3200" baseline="0" dirty="0">
                  <a:solidFill>
                    <a:schemeClr val="bg1">
                      <a:lumMod val="50000"/>
                    </a:schemeClr>
                  </a:solidFill>
                  <a:latin typeface="Calibri" pitchFamily="34" charset="0"/>
                  <a:cs typeface="Calibri" panose="020F0502020204030204" pitchFamily="34" charset="0"/>
                </a:rPr>
              </a:br>
              <a:r>
                <a:rPr lang="en-US" sz="3200"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2800" dirty="0">
                  <a:solidFill>
                    <a:schemeClr val="bg1">
                      <a:lumMod val="50000"/>
                    </a:schemeClr>
                  </a:solidFill>
                  <a:latin typeface="Calibri" pitchFamily="34" charset="0"/>
                  <a:cs typeface="Calibri" panose="020F0502020204030204" pitchFamily="34" charset="0"/>
                </a:rPr>
              </a:br>
              <a:r>
                <a:rPr lang="en-US" sz="2800" dirty="0">
                  <a:solidFill>
                    <a:schemeClr val="bg1">
                      <a:lumMod val="50000"/>
                    </a:schemeClr>
                  </a:solidFill>
                  <a:latin typeface="Calibri" pitchFamily="34" charset="0"/>
                  <a:cs typeface="Calibri" panose="020F0502020204030204" pitchFamily="34" charset="0"/>
                </a:rPr>
                <a:t>[This sidebar area does not print.]</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107874"/>
              <a:ext cx="11904515" cy="10246926"/>
            </a:xfrm>
            <a:prstGeom prst="rect">
              <a:avLst/>
            </a:prstGeom>
          </p:spPr>
        </p:pic>
      </p:gr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8481000" y="21683472"/>
            <a:ext cx="5297435" cy="185928"/>
          </a:xfrm>
          <a:prstGeom prst="rect">
            <a:avLst/>
          </a:prstGeom>
        </p:spPr>
      </p:pic>
    </p:spTree>
    <p:extLst>
      <p:ext uri="{BB962C8B-B14F-4D97-AF65-F5344CB8AC3E}">
        <p14:creationId xmlns:p14="http://schemas.microsoft.com/office/powerpoint/2010/main" val="3812944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5D6BDF-9D0E-4E2B-85B8-D8F4790360C9}" type="datetimeFigureOut">
              <a:rPr lang="en-US" smtClean="0"/>
              <a:t>3/13/2020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9316651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878841"/>
            <a:ext cx="39502080" cy="3657600"/>
          </a:xfrm>
          <a:prstGeom prst="rect">
            <a:avLst/>
          </a:prstGeom>
        </p:spPr>
        <p:txBody>
          <a:bodyPr vert="horz" lIns="282033" tIns="141018" rIns="282033" bIns="141018" rtlCol="0" anchor="ctr">
            <a:normAutofit/>
          </a:bodyPr>
          <a:lstStyle/>
          <a:p>
            <a:r>
              <a:rPr lang="en-US" dirty="0"/>
              <a:t>Click to edit Master title style</a:t>
            </a:r>
          </a:p>
        </p:txBody>
      </p:sp>
      <p:sp>
        <p:nvSpPr>
          <p:cNvPr id="3" name="Text Placeholder 2"/>
          <p:cNvSpPr>
            <a:spLocks noGrp="1"/>
          </p:cNvSpPr>
          <p:nvPr>
            <p:ph type="body" idx="1"/>
          </p:nvPr>
        </p:nvSpPr>
        <p:spPr>
          <a:xfrm>
            <a:off x="2194560" y="5120644"/>
            <a:ext cx="39502080" cy="14483082"/>
          </a:xfrm>
          <a:prstGeom prst="rect">
            <a:avLst/>
          </a:prstGeom>
        </p:spPr>
        <p:txBody>
          <a:bodyPr vert="horz" lIns="282033" tIns="141018" rIns="282033" bIns="141018"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2194560" y="20340322"/>
            <a:ext cx="10241280" cy="1168400"/>
          </a:xfrm>
          <a:prstGeom prst="rect">
            <a:avLst/>
          </a:prstGeom>
        </p:spPr>
        <p:txBody>
          <a:bodyPr vert="horz" lIns="282033" tIns="141018" rIns="282033" bIns="141018" rtlCol="0" anchor="ctr"/>
          <a:lstStyle>
            <a:lvl1pPr algn="l">
              <a:defRPr sz="3900">
                <a:solidFill>
                  <a:schemeClr val="tx1">
                    <a:tint val="75000"/>
                  </a:schemeClr>
                </a:solidFill>
              </a:defRPr>
            </a:lvl1pPr>
          </a:lstStyle>
          <a:p>
            <a:fld id="{985D6BDF-9D0E-4E2B-85B8-D8F4790360C9}" type="datetimeFigureOut">
              <a:rPr lang="en-US" smtClean="0"/>
              <a:t>3/13/2020</a:t>
            </a:fld>
            <a:endParaRPr lang="en-US" dirty="0"/>
          </a:p>
        </p:txBody>
      </p:sp>
      <p:sp>
        <p:nvSpPr>
          <p:cNvPr id="5" name="Footer Placeholder 4"/>
          <p:cNvSpPr>
            <a:spLocks noGrp="1"/>
          </p:cNvSpPr>
          <p:nvPr>
            <p:ph type="ftr" sz="quarter" idx="3"/>
          </p:nvPr>
        </p:nvSpPr>
        <p:spPr>
          <a:xfrm>
            <a:off x="14996160" y="20340322"/>
            <a:ext cx="13898880" cy="1168400"/>
          </a:xfrm>
          <a:prstGeom prst="rect">
            <a:avLst/>
          </a:prstGeom>
        </p:spPr>
        <p:txBody>
          <a:bodyPr vert="horz" lIns="282033" tIns="141018" rIns="282033" bIns="141018" rtlCol="0" anchor="ctr"/>
          <a:lstStyle>
            <a:lvl1pPr algn="ctr">
              <a:defRPr sz="3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1455360" y="20340322"/>
            <a:ext cx="10241280" cy="1168400"/>
          </a:xfrm>
          <a:prstGeom prst="rect">
            <a:avLst/>
          </a:prstGeom>
        </p:spPr>
        <p:txBody>
          <a:bodyPr vert="horz" lIns="282033" tIns="141018" rIns="282033" bIns="141018" rtlCol="0" anchor="ctr"/>
          <a:lstStyle>
            <a:lvl1pPr algn="r">
              <a:defRPr sz="3900">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7232218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2820325" rtl="0" eaLnBrk="1" latinLnBrk="0" hangingPunct="1">
        <a:spcBef>
          <a:spcPct val="0"/>
        </a:spcBef>
        <a:buNone/>
        <a:defRPr sz="5100" kern="1200">
          <a:solidFill>
            <a:schemeClr val="tx1"/>
          </a:solidFill>
          <a:latin typeface="+mj-lt"/>
          <a:ea typeface="+mj-ea"/>
          <a:cs typeface="+mj-cs"/>
        </a:defRPr>
      </a:lvl1pPr>
    </p:titleStyle>
    <p:bodyStyle>
      <a:lvl1pPr marL="293784" indent="-293784" algn="l" defTabSz="2820325" rtl="0" eaLnBrk="1" latinLnBrk="0" hangingPunct="1">
        <a:spcBef>
          <a:spcPct val="20000"/>
        </a:spcBef>
        <a:buFont typeface="Arial" pitchFamily="34" charset="0"/>
        <a:buChar char="•"/>
        <a:defRPr sz="2300" kern="1200">
          <a:solidFill>
            <a:schemeClr val="tx1"/>
          </a:solidFill>
          <a:latin typeface="+mn-lt"/>
          <a:ea typeface="+mn-ea"/>
          <a:cs typeface="+mn-cs"/>
        </a:defRPr>
      </a:lvl1pPr>
      <a:lvl2pPr marL="587566" indent="-293784" algn="l" defTabSz="2820325" rtl="0" eaLnBrk="1" latinLnBrk="0" hangingPunct="1">
        <a:spcBef>
          <a:spcPct val="20000"/>
        </a:spcBef>
        <a:buFont typeface="Arial" pitchFamily="34" charset="0"/>
        <a:buChar char="–"/>
        <a:defRPr sz="2300" kern="1200">
          <a:solidFill>
            <a:schemeClr val="tx1"/>
          </a:solidFill>
          <a:latin typeface="+mn-lt"/>
          <a:ea typeface="+mn-ea"/>
          <a:cs typeface="+mn-cs"/>
        </a:defRPr>
      </a:lvl2pPr>
      <a:lvl3pPr marL="881353" indent="-293784" algn="l" defTabSz="2820325" rtl="0" eaLnBrk="1" latinLnBrk="0" hangingPunct="1">
        <a:spcBef>
          <a:spcPct val="20000"/>
        </a:spcBef>
        <a:buFont typeface="Arial" pitchFamily="34" charset="0"/>
        <a:buChar char="•"/>
        <a:defRPr sz="2300" kern="1200">
          <a:solidFill>
            <a:schemeClr val="tx1"/>
          </a:solidFill>
          <a:latin typeface="+mn-lt"/>
          <a:ea typeface="+mn-ea"/>
          <a:cs typeface="+mn-cs"/>
        </a:defRPr>
      </a:lvl3pPr>
      <a:lvl4pPr marL="1175135" indent="-293784" algn="l" defTabSz="2820325"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1468921" indent="-293784" algn="l" defTabSz="2820325"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7755896" indent="-705081" algn="l" defTabSz="2820325" rtl="0" eaLnBrk="1" latinLnBrk="0" hangingPunct="1">
        <a:spcBef>
          <a:spcPct val="20000"/>
        </a:spcBef>
        <a:buFont typeface="Arial" pitchFamily="34" charset="0"/>
        <a:buChar char="•"/>
        <a:defRPr sz="6300" kern="1200">
          <a:solidFill>
            <a:schemeClr val="tx1"/>
          </a:solidFill>
          <a:latin typeface="+mn-lt"/>
          <a:ea typeface="+mn-ea"/>
          <a:cs typeface="+mn-cs"/>
        </a:defRPr>
      </a:lvl6pPr>
      <a:lvl7pPr marL="9166059" indent="-705081" algn="l" defTabSz="2820325" rtl="0" eaLnBrk="1" latinLnBrk="0" hangingPunct="1">
        <a:spcBef>
          <a:spcPct val="20000"/>
        </a:spcBef>
        <a:buFont typeface="Arial" pitchFamily="34" charset="0"/>
        <a:buChar char="•"/>
        <a:defRPr sz="6300" kern="1200">
          <a:solidFill>
            <a:schemeClr val="tx1"/>
          </a:solidFill>
          <a:latin typeface="+mn-lt"/>
          <a:ea typeface="+mn-ea"/>
          <a:cs typeface="+mn-cs"/>
        </a:defRPr>
      </a:lvl7pPr>
      <a:lvl8pPr marL="10576223" indent="-705081" algn="l" defTabSz="2820325" rtl="0" eaLnBrk="1" latinLnBrk="0" hangingPunct="1">
        <a:spcBef>
          <a:spcPct val="20000"/>
        </a:spcBef>
        <a:buFont typeface="Arial" pitchFamily="34" charset="0"/>
        <a:buChar char="•"/>
        <a:defRPr sz="6300" kern="1200">
          <a:solidFill>
            <a:schemeClr val="tx1"/>
          </a:solidFill>
          <a:latin typeface="+mn-lt"/>
          <a:ea typeface="+mn-ea"/>
          <a:cs typeface="+mn-cs"/>
        </a:defRPr>
      </a:lvl8pPr>
      <a:lvl9pPr marL="11986384" indent="-705081" algn="l" defTabSz="2820325" rtl="0" eaLnBrk="1" latinLnBrk="0" hangingPunct="1">
        <a:spcBef>
          <a:spcPct val="20000"/>
        </a:spcBef>
        <a:buFont typeface="Arial" pitchFamily="34" charset="0"/>
        <a:buChar char="•"/>
        <a:defRPr sz="6300" kern="1200">
          <a:solidFill>
            <a:schemeClr val="tx1"/>
          </a:solidFill>
          <a:latin typeface="+mn-lt"/>
          <a:ea typeface="+mn-ea"/>
          <a:cs typeface="+mn-cs"/>
        </a:defRPr>
      </a:lvl9pPr>
    </p:bodyStyle>
    <p:otherStyle>
      <a:defPPr>
        <a:defRPr lang="en-US"/>
      </a:defPPr>
      <a:lvl1pPr marL="0" algn="l" defTabSz="2820325" rtl="0" eaLnBrk="1" latinLnBrk="0" hangingPunct="1">
        <a:defRPr sz="5600" kern="1200">
          <a:solidFill>
            <a:schemeClr val="tx1"/>
          </a:solidFill>
          <a:latin typeface="+mn-lt"/>
          <a:ea typeface="+mn-ea"/>
          <a:cs typeface="+mn-cs"/>
        </a:defRPr>
      </a:lvl1pPr>
      <a:lvl2pPr marL="1410164" algn="l" defTabSz="2820325" rtl="0" eaLnBrk="1" latinLnBrk="0" hangingPunct="1">
        <a:defRPr sz="5600" kern="1200">
          <a:solidFill>
            <a:schemeClr val="tx1"/>
          </a:solidFill>
          <a:latin typeface="+mn-lt"/>
          <a:ea typeface="+mn-ea"/>
          <a:cs typeface="+mn-cs"/>
        </a:defRPr>
      </a:lvl2pPr>
      <a:lvl3pPr marL="2820325" algn="l" defTabSz="2820325" rtl="0" eaLnBrk="1" latinLnBrk="0" hangingPunct="1">
        <a:defRPr sz="5600" kern="1200">
          <a:solidFill>
            <a:schemeClr val="tx1"/>
          </a:solidFill>
          <a:latin typeface="+mn-lt"/>
          <a:ea typeface="+mn-ea"/>
          <a:cs typeface="+mn-cs"/>
        </a:defRPr>
      </a:lvl3pPr>
      <a:lvl4pPr marL="4230491" algn="l" defTabSz="2820325" rtl="0" eaLnBrk="1" latinLnBrk="0" hangingPunct="1">
        <a:defRPr sz="5600" kern="1200">
          <a:solidFill>
            <a:schemeClr val="tx1"/>
          </a:solidFill>
          <a:latin typeface="+mn-lt"/>
          <a:ea typeface="+mn-ea"/>
          <a:cs typeface="+mn-cs"/>
        </a:defRPr>
      </a:lvl4pPr>
      <a:lvl5pPr marL="5640652" algn="l" defTabSz="2820325" rtl="0" eaLnBrk="1" latinLnBrk="0" hangingPunct="1">
        <a:defRPr sz="5600" kern="1200">
          <a:solidFill>
            <a:schemeClr val="tx1"/>
          </a:solidFill>
          <a:latin typeface="+mn-lt"/>
          <a:ea typeface="+mn-ea"/>
          <a:cs typeface="+mn-cs"/>
        </a:defRPr>
      </a:lvl5pPr>
      <a:lvl6pPr marL="7050815" algn="l" defTabSz="2820325" rtl="0" eaLnBrk="1" latinLnBrk="0" hangingPunct="1">
        <a:defRPr sz="5600" kern="1200">
          <a:solidFill>
            <a:schemeClr val="tx1"/>
          </a:solidFill>
          <a:latin typeface="+mn-lt"/>
          <a:ea typeface="+mn-ea"/>
          <a:cs typeface="+mn-cs"/>
        </a:defRPr>
      </a:lvl6pPr>
      <a:lvl7pPr marL="8460976" algn="l" defTabSz="2820325" rtl="0" eaLnBrk="1" latinLnBrk="0" hangingPunct="1">
        <a:defRPr sz="5600" kern="1200">
          <a:solidFill>
            <a:schemeClr val="tx1"/>
          </a:solidFill>
          <a:latin typeface="+mn-lt"/>
          <a:ea typeface="+mn-ea"/>
          <a:cs typeface="+mn-cs"/>
        </a:defRPr>
      </a:lvl7pPr>
      <a:lvl8pPr marL="9871140" algn="l" defTabSz="2820325" rtl="0" eaLnBrk="1" latinLnBrk="0" hangingPunct="1">
        <a:defRPr sz="5600" kern="1200">
          <a:solidFill>
            <a:schemeClr val="tx1"/>
          </a:solidFill>
          <a:latin typeface="+mn-lt"/>
          <a:ea typeface="+mn-ea"/>
          <a:cs typeface="+mn-cs"/>
        </a:defRPr>
      </a:lvl8pPr>
      <a:lvl9pPr marL="11281306" algn="l" defTabSz="2820325" rtl="0" eaLnBrk="1" latinLnBrk="0" hangingPunct="1">
        <a:defRPr sz="5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30.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chart" Target="../charts/char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5486400" y="0"/>
            <a:ext cx="32918400" cy="1532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17513" tIns="293784" rIns="117513" bIns="293784"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6000" b="1" dirty="0">
                <a:solidFill>
                  <a:schemeClr val="accent3">
                    <a:lumMod val="20000"/>
                    <a:lumOff val="80000"/>
                  </a:schemeClr>
                </a:solidFill>
                <a:latin typeface="+mn-lt"/>
              </a:rPr>
              <a:t>Template Provided By Genigraphics – 800.790.4001 – Replace This Text With Your Title</a:t>
            </a:r>
          </a:p>
        </p:txBody>
      </p:sp>
      <p:sp>
        <p:nvSpPr>
          <p:cNvPr id="5" name="Text Box 123"/>
          <p:cNvSpPr txBox="1">
            <a:spLocks noChangeArrowheads="1"/>
          </p:cNvSpPr>
          <p:nvPr/>
        </p:nvSpPr>
        <p:spPr bwMode="auto">
          <a:xfrm>
            <a:off x="5486400" y="1524000"/>
            <a:ext cx="32918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17513" tIns="117513" rIns="117513" bIns="117513"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3600" dirty="0">
                <a:solidFill>
                  <a:schemeClr val="accent3">
                    <a:lumMod val="20000"/>
                    <a:lumOff val="80000"/>
                  </a:schemeClr>
                </a:solidFill>
                <a:latin typeface="+mn-lt"/>
              </a:rPr>
              <a:t>John Smith, MD</a:t>
            </a:r>
            <a:r>
              <a:rPr lang="en-US" sz="3600" baseline="30000" dirty="0">
                <a:solidFill>
                  <a:schemeClr val="accent3">
                    <a:lumMod val="20000"/>
                    <a:lumOff val="80000"/>
                  </a:schemeClr>
                </a:solidFill>
                <a:latin typeface="+mn-lt"/>
              </a:rPr>
              <a:t>1</a:t>
            </a:r>
            <a:r>
              <a:rPr lang="en-US" sz="3600" dirty="0">
                <a:solidFill>
                  <a:schemeClr val="accent3">
                    <a:lumMod val="20000"/>
                    <a:lumOff val="80000"/>
                  </a:schemeClr>
                </a:solidFill>
                <a:latin typeface="+mn-lt"/>
              </a:rPr>
              <a:t>; Jane Doe, PhD</a:t>
            </a:r>
            <a:r>
              <a:rPr lang="en-US" sz="3600" baseline="30000" dirty="0">
                <a:solidFill>
                  <a:schemeClr val="accent3">
                    <a:lumMod val="20000"/>
                    <a:lumOff val="80000"/>
                  </a:schemeClr>
                </a:solidFill>
                <a:latin typeface="+mn-lt"/>
              </a:rPr>
              <a:t>2</a:t>
            </a:r>
            <a:r>
              <a:rPr lang="en-US" sz="3600" dirty="0">
                <a:solidFill>
                  <a:schemeClr val="accent3">
                    <a:lumMod val="20000"/>
                    <a:lumOff val="80000"/>
                  </a:schemeClr>
                </a:solidFill>
                <a:latin typeface="+mn-lt"/>
              </a:rPr>
              <a:t>; Frederick Jones, MD, PhD</a:t>
            </a:r>
            <a:r>
              <a:rPr lang="en-US" sz="3600" baseline="30000" dirty="0">
                <a:solidFill>
                  <a:schemeClr val="accent3">
                    <a:lumMod val="20000"/>
                    <a:lumOff val="80000"/>
                  </a:schemeClr>
                </a:solidFill>
                <a:latin typeface="+mn-lt"/>
              </a:rPr>
              <a:t>1,2</a:t>
            </a:r>
          </a:p>
          <a:p>
            <a:pPr algn="ctr" eaLnBrk="1" hangingPunct="1"/>
            <a:r>
              <a:rPr lang="en-US" sz="3600" baseline="30000" dirty="0">
                <a:solidFill>
                  <a:schemeClr val="accent3">
                    <a:lumMod val="20000"/>
                    <a:lumOff val="80000"/>
                  </a:schemeClr>
                </a:solidFill>
                <a:latin typeface="+mn-lt"/>
              </a:rPr>
              <a:t>1</a:t>
            </a:r>
            <a:r>
              <a:rPr lang="en-US" sz="3600" dirty="0">
                <a:solidFill>
                  <a:schemeClr val="accent3">
                    <a:lumMod val="20000"/>
                    <a:lumOff val="80000"/>
                  </a:schemeClr>
                </a:solidFill>
                <a:latin typeface="+mn-lt"/>
              </a:rPr>
              <a:t>University of Affiliation, </a:t>
            </a:r>
            <a:r>
              <a:rPr lang="en-US" sz="3600" baseline="30000" dirty="0">
                <a:solidFill>
                  <a:schemeClr val="accent3">
                    <a:lumMod val="20000"/>
                    <a:lumOff val="80000"/>
                  </a:schemeClr>
                </a:solidFill>
                <a:latin typeface="+mn-lt"/>
              </a:rPr>
              <a:t>2</a:t>
            </a:r>
            <a:r>
              <a:rPr lang="en-US" sz="3600" dirty="0">
                <a:solidFill>
                  <a:schemeClr val="accent3">
                    <a:lumMod val="20000"/>
                    <a:lumOff val="80000"/>
                  </a:schemeClr>
                </a:solidFill>
                <a:latin typeface="+mn-lt"/>
              </a:rPr>
              <a:t>Medical Center of Affiliation</a:t>
            </a:r>
          </a:p>
        </p:txBody>
      </p:sp>
      <p:sp>
        <p:nvSpPr>
          <p:cNvPr id="24" name="TextBox 23"/>
          <p:cNvSpPr txBox="1"/>
          <p:nvPr/>
        </p:nvSpPr>
        <p:spPr>
          <a:xfrm>
            <a:off x="1706885" y="20025363"/>
            <a:ext cx="2191088" cy="1598217"/>
          </a:xfrm>
          <a:prstGeom prst="rect">
            <a:avLst/>
          </a:prstGeom>
          <a:solidFill>
            <a:schemeClr val="accent1">
              <a:lumMod val="40000"/>
              <a:lumOff val="60000"/>
            </a:schemeClr>
          </a:solidFill>
        </p:spPr>
        <p:txBody>
          <a:bodyPr wrap="none" lIns="58757" tIns="29380" rIns="58757" bIns="29380" rtlCol="0">
            <a:spAutoFit/>
          </a:bodyPr>
          <a:lstStyle/>
          <a:p>
            <a:r>
              <a:rPr lang="en-US" sz="2000" dirty="0"/>
              <a:t>&lt;your name&gt;</a:t>
            </a:r>
          </a:p>
          <a:p>
            <a:r>
              <a:rPr lang="en-US" sz="2000" dirty="0"/>
              <a:t>&lt;your organization&gt;</a:t>
            </a:r>
          </a:p>
          <a:p>
            <a:r>
              <a:rPr lang="en-US" sz="2000" dirty="0"/>
              <a:t>Email:</a:t>
            </a:r>
          </a:p>
          <a:p>
            <a:r>
              <a:rPr lang="en-US" sz="2000" dirty="0"/>
              <a:t>Website:</a:t>
            </a:r>
          </a:p>
          <a:p>
            <a:r>
              <a:rPr lang="en-US" sz="2000" dirty="0"/>
              <a:t>Phone:</a:t>
            </a:r>
          </a:p>
        </p:txBody>
      </p:sp>
      <p:sp>
        <p:nvSpPr>
          <p:cNvPr id="25" name="TextBox 24"/>
          <p:cNvSpPr txBox="1"/>
          <p:nvPr/>
        </p:nvSpPr>
        <p:spPr>
          <a:xfrm>
            <a:off x="1706883" y="19431002"/>
            <a:ext cx="1428507" cy="551776"/>
          </a:xfrm>
          <a:prstGeom prst="rect">
            <a:avLst/>
          </a:prstGeom>
          <a:noFill/>
        </p:spPr>
        <p:txBody>
          <a:bodyPr wrap="none" lIns="58757" tIns="29380" rIns="58757" bIns="29380" rtlCol="0">
            <a:spAutoFit/>
          </a:bodyPr>
          <a:lstStyle/>
          <a:p>
            <a:r>
              <a:rPr lang="en-US" sz="3200" b="1" dirty="0"/>
              <a:t>Contact</a:t>
            </a:r>
          </a:p>
        </p:txBody>
      </p:sp>
      <p:sp>
        <p:nvSpPr>
          <p:cNvPr id="26" name="TextBox 25"/>
          <p:cNvSpPr txBox="1"/>
          <p:nvPr/>
        </p:nvSpPr>
        <p:spPr>
          <a:xfrm>
            <a:off x="21945600" y="20025359"/>
            <a:ext cx="19507200" cy="1463040"/>
          </a:xfrm>
          <a:prstGeom prst="rect">
            <a:avLst/>
          </a:prstGeom>
          <a:noFill/>
        </p:spPr>
        <p:txBody>
          <a:bodyPr wrap="square" lIns="58757" tIns="58757" rIns="58757" bIns="58757" numCol="1" spcCol="293784" rtlCol="0">
            <a:noAutofit/>
          </a:bodyPr>
          <a:lstStyle/>
          <a:p>
            <a:pPr marL="293784" indent="-293784">
              <a:buFont typeface="+mj-lt"/>
              <a:buAutoNum type="arabicPeriod"/>
            </a:pPr>
            <a:r>
              <a:rPr lang="en-US" sz="900" dirty="0"/>
              <a:t> </a:t>
            </a:r>
          </a:p>
          <a:p>
            <a:pPr marL="293784" indent="-293784">
              <a:buFont typeface="+mj-lt"/>
              <a:buAutoNum type="arabicPeriod"/>
            </a:pPr>
            <a:r>
              <a:rPr lang="en-US" sz="900" dirty="0"/>
              <a:t> </a:t>
            </a:r>
          </a:p>
          <a:p>
            <a:pPr marL="293784" indent="-293784">
              <a:buFont typeface="+mj-lt"/>
              <a:buAutoNum type="arabicPeriod"/>
            </a:pPr>
            <a:r>
              <a:rPr lang="en-US" sz="900" dirty="0"/>
              <a:t> </a:t>
            </a:r>
          </a:p>
          <a:p>
            <a:pPr marL="293784" indent="-293784">
              <a:buFont typeface="+mj-lt"/>
              <a:buAutoNum type="arabicPeriod"/>
            </a:pPr>
            <a:r>
              <a:rPr lang="en-US" sz="900" dirty="0"/>
              <a:t> </a:t>
            </a:r>
          </a:p>
          <a:p>
            <a:pPr marL="293784" indent="-293784">
              <a:buFont typeface="+mj-lt"/>
              <a:buAutoNum type="arabicPeriod"/>
            </a:pPr>
            <a:r>
              <a:rPr lang="en-US" sz="900" dirty="0"/>
              <a:t> </a:t>
            </a:r>
          </a:p>
          <a:p>
            <a:pPr marL="293784" indent="-293784">
              <a:buFont typeface="+mj-lt"/>
              <a:buAutoNum type="arabicPeriod"/>
            </a:pPr>
            <a:r>
              <a:rPr lang="en-US" sz="900" dirty="0"/>
              <a:t> </a:t>
            </a:r>
          </a:p>
          <a:p>
            <a:pPr marL="293784" indent="-293784">
              <a:buFont typeface="+mj-lt"/>
              <a:buAutoNum type="arabicPeriod"/>
            </a:pPr>
            <a:r>
              <a:rPr lang="en-US" sz="900" dirty="0"/>
              <a:t> </a:t>
            </a:r>
          </a:p>
          <a:p>
            <a:pPr marL="293784" indent="-293784">
              <a:buFont typeface="+mj-lt"/>
              <a:buAutoNum type="arabicPeriod"/>
            </a:pPr>
            <a:r>
              <a:rPr lang="en-US" sz="900" dirty="0"/>
              <a:t> </a:t>
            </a:r>
          </a:p>
          <a:p>
            <a:pPr marL="293784" indent="-293784">
              <a:buFont typeface="+mj-lt"/>
              <a:buAutoNum type="arabicPeriod"/>
            </a:pPr>
            <a:r>
              <a:rPr lang="en-US" sz="900" dirty="0"/>
              <a:t> </a:t>
            </a:r>
          </a:p>
          <a:p>
            <a:pPr marL="293784" indent="-293784">
              <a:buFont typeface="+mj-lt"/>
              <a:buAutoNum type="arabicPeriod"/>
            </a:pPr>
            <a:r>
              <a:rPr lang="en-US" sz="900" dirty="0"/>
              <a:t>  </a:t>
            </a:r>
          </a:p>
          <a:p>
            <a:pPr marL="293784" indent="-293784">
              <a:buFont typeface="+mj-lt"/>
              <a:buAutoNum type="arabicPeriod"/>
            </a:pPr>
            <a:endParaRPr lang="en-US" sz="900" dirty="0"/>
          </a:p>
        </p:txBody>
      </p:sp>
      <p:sp>
        <p:nvSpPr>
          <p:cNvPr id="27" name="TextBox 26"/>
          <p:cNvSpPr txBox="1"/>
          <p:nvPr/>
        </p:nvSpPr>
        <p:spPr>
          <a:xfrm>
            <a:off x="21945603" y="19431002"/>
            <a:ext cx="1986096" cy="551776"/>
          </a:xfrm>
          <a:prstGeom prst="rect">
            <a:avLst/>
          </a:prstGeom>
          <a:noFill/>
        </p:spPr>
        <p:txBody>
          <a:bodyPr wrap="none" lIns="58757" tIns="29380" rIns="58757" bIns="29380" rtlCol="0">
            <a:spAutoFit/>
          </a:bodyPr>
          <a:lstStyle/>
          <a:p>
            <a:r>
              <a:rPr lang="en-US" sz="3200" b="1" dirty="0"/>
              <a:t>References</a:t>
            </a:r>
          </a:p>
        </p:txBody>
      </p:sp>
      <p:sp>
        <p:nvSpPr>
          <p:cNvPr id="10" name="Text Box 189"/>
          <p:cNvSpPr txBox="1">
            <a:spLocks noChangeArrowheads="1"/>
          </p:cNvSpPr>
          <p:nvPr/>
        </p:nvSpPr>
        <p:spPr bwMode="auto">
          <a:xfrm>
            <a:off x="1005840" y="3657602"/>
            <a:ext cx="10058400" cy="5447645"/>
          </a:xfrm>
          <a:prstGeom prst="rect">
            <a:avLst/>
          </a:prstGeom>
          <a:solidFill>
            <a:schemeClr val="bg1"/>
          </a:solidFill>
          <a:ln w="12700">
            <a:solidFill>
              <a:schemeClr val="accent1">
                <a:lumMod val="75000"/>
              </a:schemeClr>
            </a:solidFill>
          </a:ln>
          <a:effectLst/>
        </p:spPr>
        <p:txBody>
          <a:bodyPr lIns="137160" tIns="137160" rIns="137160" bIns="13716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400" dirty="0">
                <a:latin typeface="Calibri" pitchFamily="34" charset="0"/>
              </a:rPr>
              <a:t>Click here to insert your Abstract text. Type it in or copy and paste from your Word document or other source.</a:t>
            </a:r>
          </a:p>
          <a:p>
            <a:pPr eaLnBrk="1" hangingPunct="1"/>
            <a:endParaRPr lang="en-US" sz="2400" dirty="0">
              <a:latin typeface="Calibri" pitchFamily="34" charset="0"/>
            </a:endParaRPr>
          </a:p>
          <a:p>
            <a:pPr eaLnBrk="1" hangingPunct="1"/>
            <a:r>
              <a:rPr lang="en-US" sz="2400" dirty="0">
                <a:latin typeface="Calibri" pitchFamily="34" charset="0"/>
              </a:rPr>
              <a:t>This text box will automatically re-size to your text. To turn off that feature, right click inside this box and go to </a:t>
            </a:r>
            <a:r>
              <a:rPr lang="en-US" sz="2400" b="1" dirty="0">
                <a:latin typeface="Calibri" pitchFamily="34" charset="0"/>
              </a:rPr>
              <a:t>Format Shape, Text Box, Autofit</a:t>
            </a:r>
            <a:r>
              <a:rPr lang="en-US" sz="2400" dirty="0">
                <a:latin typeface="Calibri" pitchFamily="34" charset="0"/>
              </a:rPr>
              <a:t>, and select the “Do Not Autofit” radio button.</a:t>
            </a:r>
          </a:p>
          <a:p>
            <a:pPr eaLnBrk="1" hangingPunct="1"/>
            <a:endParaRPr lang="en-US" sz="2400" dirty="0">
              <a:latin typeface="Calibri" pitchFamily="34" charset="0"/>
            </a:endParaRPr>
          </a:p>
          <a:p>
            <a:pPr eaLnBrk="1" hangingPunct="1"/>
            <a:r>
              <a:rPr lang="en-US" sz="2400" dirty="0">
                <a:latin typeface="Calibri" pitchFamily="34" charset="0"/>
              </a:rPr>
              <a:t>To change the font style of this text box: Click on the border once to highlight the entire text box, then select a different font or font size that suits you. This text is Calibri 24pt and is easily read up to 4 feet away on a 24x48 poster,  up to 6 feet away on a 36x72 poster, and up to 8 feet away on a 48x96 poster.</a:t>
            </a:r>
          </a:p>
          <a:p>
            <a:pPr eaLnBrk="1" hangingPunct="1"/>
            <a:endParaRPr lang="en-US" sz="2400" dirty="0">
              <a:latin typeface="Calibri" pitchFamily="34" charset="0"/>
            </a:endParaRPr>
          </a:p>
          <a:p>
            <a:pPr eaLnBrk="1" hangingPunct="1"/>
            <a:r>
              <a:rPr lang="en-US" sz="2400" dirty="0">
                <a:latin typeface="Calibri" pitchFamily="34" charset="0"/>
              </a:rPr>
              <a:t>Zoom out to 100% (for 24x48), 150% (for 36x72), or 200% (for 48x96) to preview what this will look like on your printed poster.</a:t>
            </a:r>
          </a:p>
        </p:txBody>
      </p:sp>
      <p:sp>
        <p:nvSpPr>
          <p:cNvPr id="32" name="Rectangle 31"/>
          <p:cNvSpPr/>
          <p:nvPr/>
        </p:nvSpPr>
        <p:spPr>
          <a:xfrm>
            <a:off x="1005840" y="3200400"/>
            <a:ext cx="10058400" cy="4572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58757" tIns="29380" rIns="58757" bIns="29380" rtlCol="0" anchor="ctr"/>
          <a:lstStyle/>
          <a:p>
            <a:pPr algn="ctr"/>
            <a:r>
              <a:rPr lang="en-US" sz="3200" b="1" dirty="0">
                <a:solidFill>
                  <a:schemeClr val="accent3">
                    <a:lumMod val="20000"/>
                    <a:lumOff val="80000"/>
                  </a:schemeClr>
                </a:solidFill>
              </a:rPr>
              <a:t>Abstract</a:t>
            </a:r>
          </a:p>
        </p:txBody>
      </p:sp>
      <p:sp>
        <p:nvSpPr>
          <p:cNvPr id="33" name="Rectangle 32"/>
          <p:cNvSpPr/>
          <p:nvPr/>
        </p:nvSpPr>
        <p:spPr>
          <a:xfrm>
            <a:off x="1005840" y="9586795"/>
            <a:ext cx="10058400" cy="4572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58757" tIns="29380" rIns="58757" bIns="29380" rtlCol="0" anchor="ctr"/>
          <a:lstStyle/>
          <a:p>
            <a:pPr algn="ctr"/>
            <a:r>
              <a:rPr lang="en-US" sz="3200" b="1" dirty="0">
                <a:solidFill>
                  <a:schemeClr val="accent3">
                    <a:lumMod val="20000"/>
                    <a:lumOff val="80000"/>
                  </a:schemeClr>
                </a:solidFill>
              </a:rPr>
              <a:t>Introduction</a:t>
            </a:r>
          </a:p>
        </p:txBody>
      </p:sp>
      <p:sp>
        <p:nvSpPr>
          <p:cNvPr id="13" name="Text Box 192"/>
          <p:cNvSpPr txBox="1">
            <a:spLocks noChangeArrowheads="1"/>
          </p:cNvSpPr>
          <p:nvPr/>
        </p:nvSpPr>
        <p:spPr bwMode="auto">
          <a:xfrm>
            <a:off x="11612880" y="3657602"/>
            <a:ext cx="10058400" cy="5447645"/>
          </a:xfrm>
          <a:prstGeom prst="rect">
            <a:avLst/>
          </a:prstGeom>
          <a:solidFill>
            <a:schemeClr val="bg1"/>
          </a:solidFill>
          <a:ln w="12700">
            <a:solidFill>
              <a:schemeClr val="accent1">
                <a:lumMod val="75000"/>
              </a:schemeClr>
            </a:solidFill>
          </a:ln>
          <a:effectLst/>
        </p:spPr>
        <p:txBody>
          <a:bodyPr lIns="137160" tIns="137160" rIns="137160" bIns="13716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400" dirty="0">
                <a:latin typeface="Calibri" pitchFamily="34" charset="0"/>
              </a:rPr>
              <a:t>Click here to insert your Methods and Materials text. Type it in or copy and paste from your Word document or other source.</a:t>
            </a:r>
          </a:p>
          <a:p>
            <a:pPr eaLnBrk="1" hangingPunct="1"/>
            <a:endParaRPr lang="en-US" sz="2400" dirty="0">
              <a:latin typeface="Calibri" pitchFamily="34" charset="0"/>
            </a:endParaRPr>
          </a:p>
          <a:p>
            <a:pPr eaLnBrk="1" hangingPunct="1"/>
            <a:r>
              <a:rPr lang="en-US" sz="2400" dirty="0">
                <a:latin typeface="Calibri" pitchFamily="34" charset="0"/>
              </a:rPr>
              <a:t>This text box will automatically re-size to your text. To turn off that feature, right click inside this box and go to </a:t>
            </a:r>
            <a:r>
              <a:rPr lang="en-US" sz="2400" b="1" dirty="0">
                <a:latin typeface="Calibri" pitchFamily="34" charset="0"/>
              </a:rPr>
              <a:t>Format Shape, Text Box, Autofit</a:t>
            </a:r>
            <a:r>
              <a:rPr lang="en-US" sz="2400" dirty="0">
                <a:latin typeface="Calibri" pitchFamily="34" charset="0"/>
              </a:rPr>
              <a:t>, and select the “Do Not Autofit” radio button.</a:t>
            </a:r>
          </a:p>
          <a:p>
            <a:pPr eaLnBrk="1" hangingPunct="1"/>
            <a:endParaRPr lang="en-US" sz="2400" dirty="0">
              <a:latin typeface="Calibri" pitchFamily="34" charset="0"/>
            </a:endParaRPr>
          </a:p>
          <a:p>
            <a:pPr eaLnBrk="1" hangingPunct="1"/>
            <a:r>
              <a:rPr lang="en-US" sz="2400" dirty="0">
                <a:latin typeface="Calibri" pitchFamily="34" charset="0"/>
              </a:rPr>
              <a:t>To change the font style of this text box: Click on the border once to highlight the entire text box, then select a different font or font size that suits you. This text is Calibri 24pt and is easily read up to 4 feet away on a 24x48 poster,  up to 6 feet away on a 36x72 poster, and up to 8 feet away on a 48x96 poster.</a:t>
            </a:r>
          </a:p>
          <a:p>
            <a:pPr eaLnBrk="1" hangingPunct="1"/>
            <a:endParaRPr lang="en-US" sz="2400" dirty="0">
              <a:latin typeface="Calibri" pitchFamily="34" charset="0"/>
            </a:endParaRPr>
          </a:p>
          <a:p>
            <a:pPr eaLnBrk="1" hangingPunct="1"/>
            <a:r>
              <a:rPr lang="en-US" sz="2400" dirty="0">
                <a:latin typeface="Calibri" pitchFamily="34" charset="0"/>
              </a:rPr>
              <a:t>Zoom out to 100% (for 24x48), 150% (for 36x72), or 200% (for 48x96) to preview what this will look like on your printed poster.</a:t>
            </a:r>
          </a:p>
        </p:txBody>
      </p:sp>
      <p:sp>
        <p:nvSpPr>
          <p:cNvPr id="34" name="Rectangle 33"/>
          <p:cNvSpPr/>
          <p:nvPr/>
        </p:nvSpPr>
        <p:spPr>
          <a:xfrm>
            <a:off x="11612880" y="3200400"/>
            <a:ext cx="10058400" cy="4572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58757" tIns="29380" rIns="58757" bIns="29380" rtlCol="0" anchor="ctr"/>
          <a:lstStyle/>
          <a:p>
            <a:pPr algn="ctr"/>
            <a:r>
              <a:rPr lang="en-US" sz="3200" b="1" dirty="0">
                <a:solidFill>
                  <a:schemeClr val="accent3">
                    <a:lumMod val="20000"/>
                    <a:lumOff val="80000"/>
                  </a:schemeClr>
                </a:solidFill>
              </a:rPr>
              <a:t>Methods and Materials</a:t>
            </a:r>
          </a:p>
        </p:txBody>
      </p:sp>
      <p:sp>
        <p:nvSpPr>
          <p:cNvPr id="12" name="Text Box 191"/>
          <p:cNvSpPr txBox="1">
            <a:spLocks noChangeArrowheads="1"/>
          </p:cNvSpPr>
          <p:nvPr/>
        </p:nvSpPr>
        <p:spPr bwMode="auto">
          <a:xfrm>
            <a:off x="32826960" y="3657602"/>
            <a:ext cx="10058400" cy="8402300"/>
          </a:xfrm>
          <a:prstGeom prst="rect">
            <a:avLst/>
          </a:prstGeom>
          <a:solidFill>
            <a:schemeClr val="bg1"/>
          </a:solidFill>
          <a:ln w="12700">
            <a:solidFill>
              <a:schemeClr val="accent1">
                <a:lumMod val="75000"/>
              </a:schemeClr>
            </a:solidFill>
          </a:ln>
          <a:effectLst/>
        </p:spPr>
        <p:txBody>
          <a:bodyPr lIns="137160" tIns="137160" rIns="137160" bIns="13716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400" dirty="0">
                <a:latin typeface="+mn-lt"/>
              </a:rPr>
              <a:t>Click here to insert your Discussion text. Type it in or copy and paste from your Word document or other source.</a:t>
            </a:r>
          </a:p>
          <a:p>
            <a:pPr eaLnBrk="1" hangingPunct="1"/>
            <a:endParaRPr lang="en-US" sz="2400" dirty="0">
              <a:latin typeface="+mn-lt"/>
            </a:endParaRPr>
          </a:p>
          <a:p>
            <a:pPr eaLnBrk="1" hangingPunct="1"/>
            <a:r>
              <a:rPr lang="en-US" sz="2400" dirty="0">
                <a:latin typeface="+mn-lt"/>
              </a:rPr>
              <a:t>This text box will automatically re-size to your text. To turn off that feature, right click inside this box and go to </a:t>
            </a:r>
            <a:r>
              <a:rPr lang="en-US" sz="2400" b="1" dirty="0">
                <a:latin typeface="+mn-lt"/>
              </a:rPr>
              <a:t>Format Shape, Text Box, Autofit</a:t>
            </a:r>
            <a:r>
              <a:rPr lang="en-US" sz="2400" dirty="0">
                <a:latin typeface="+mn-lt"/>
              </a:rPr>
              <a:t>, and select the “Do Not Autofit” radio button.</a:t>
            </a:r>
          </a:p>
          <a:p>
            <a:pPr eaLnBrk="1" hangingPunct="1"/>
            <a:endParaRPr lang="en-US" sz="2400" dirty="0">
              <a:latin typeface="+mn-lt"/>
            </a:endParaRPr>
          </a:p>
          <a:p>
            <a:pPr eaLnBrk="1" hangingPunct="1"/>
            <a:r>
              <a:rPr lang="en-US" sz="2400" dirty="0">
                <a:latin typeface="+mn-lt"/>
              </a:rPr>
              <a:t>To change the font style of this text box: Click on the border once to highlight the entire text box, then select a different font or font size that suits you. </a:t>
            </a:r>
            <a:r>
              <a:rPr lang="en-US" sz="2400" dirty="0">
                <a:latin typeface="Calibri" pitchFamily="34" charset="0"/>
              </a:rPr>
              <a:t>This text is Calibri 24pt and is easily read up to 4 feet away on a 24x48 poster,  up to 6 feet away on a 36x72 poster, and up to 8 feet away on a 48x96 poster.</a:t>
            </a:r>
          </a:p>
          <a:p>
            <a:pPr eaLnBrk="1" hangingPunct="1"/>
            <a:endParaRPr lang="en-US" sz="2400" dirty="0">
              <a:latin typeface="Calibri" pitchFamily="34" charset="0"/>
            </a:endParaRPr>
          </a:p>
          <a:p>
            <a:pPr eaLnBrk="1" hangingPunct="1"/>
            <a:r>
              <a:rPr lang="en-US" sz="2400" dirty="0">
                <a:latin typeface="Calibri" pitchFamily="34" charset="0"/>
              </a:rPr>
              <a:t>Zoom out to 100% (for 24x48), 150% (for 36x72), or 200% (for 48x96) to preview what this will look like on your printed poster.</a:t>
            </a:r>
          </a:p>
          <a:p>
            <a:pPr eaLnBrk="1" hangingPunct="1"/>
            <a:endParaRPr lang="en-US" sz="2400" dirty="0">
              <a:latin typeface="+mn-lt"/>
            </a:endParaRPr>
          </a:p>
          <a:p>
            <a:pPr eaLnBrk="1" hangingPunct="1"/>
            <a:r>
              <a:rPr lang="en-US" sz="2400" dirty="0">
                <a:latin typeface="+mn-lt"/>
              </a:rPr>
              <a:t>Lorem ipsum dolor sit amet, consectetuer adipiscing elit, sed diam nonummy nibh euismod tincidunt ut laoreet dolore magna aliquam erat volutpat. Ut wisi enim ad minim veniam, quis nostrud exerci tation ullamcorper suscipit lobortis nisl ut aliquip ex ea commodo consequat. Duis autem vel eum iriure dolor in hendrerit in vulputate velit esse molestie consequat, vel illum dolore eu feugiat nulla facilisis at vero eros et accumsan et iusto odio dignissim qui blandit praesent luptatum zzril delenit augue duis dolore te feugait nulla facilisi. </a:t>
            </a:r>
          </a:p>
        </p:txBody>
      </p:sp>
      <p:sp>
        <p:nvSpPr>
          <p:cNvPr id="35" name="Rectangle 34"/>
          <p:cNvSpPr/>
          <p:nvPr/>
        </p:nvSpPr>
        <p:spPr>
          <a:xfrm>
            <a:off x="32826960" y="3200400"/>
            <a:ext cx="10058400" cy="4572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58757" tIns="29380" rIns="58757" bIns="29380" rtlCol="0" anchor="ctr"/>
          <a:lstStyle/>
          <a:p>
            <a:pPr algn="ctr"/>
            <a:r>
              <a:rPr lang="en-US" sz="3200" b="1" dirty="0">
                <a:solidFill>
                  <a:schemeClr val="accent3">
                    <a:lumMod val="20000"/>
                    <a:lumOff val="80000"/>
                  </a:schemeClr>
                </a:solidFill>
              </a:rPr>
              <a:t>Discussion</a:t>
            </a:r>
          </a:p>
        </p:txBody>
      </p:sp>
      <p:sp>
        <p:nvSpPr>
          <p:cNvPr id="14" name="Text Box 193"/>
          <p:cNvSpPr txBox="1">
            <a:spLocks noChangeArrowheads="1"/>
          </p:cNvSpPr>
          <p:nvPr/>
        </p:nvSpPr>
        <p:spPr bwMode="auto">
          <a:xfrm>
            <a:off x="32826960" y="13373755"/>
            <a:ext cx="10058400" cy="5447645"/>
          </a:xfrm>
          <a:prstGeom prst="rect">
            <a:avLst/>
          </a:prstGeom>
          <a:solidFill>
            <a:schemeClr val="bg1"/>
          </a:solidFill>
          <a:ln w="12700">
            <a:solidFill>
              <a:schemeClr val="accent1">
                <a:lumMod val="75000"/>
              </a:schemeClr>
            </a:solidFill>
          </a:ln>
          <a:effectLst/>
        </p:spPr>
        <p:txBody>
          <a:bodyPr lIns="137160" tIns="137160" rIns="137160" bIns="13716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400" dirty="0">
                <a:latin typeface="Calibri" pitchFamily="34" charset="0"/>
              </a:rPr>
              <a:t>Click here to insert your Conclusions text. Type it in or copy and paste from your Word document or other source.</a:t>
            </a:r>
          </a:p>
          <a:p>
            <a:pPr eaLnBrk="1" hangingPunct="1"/>
            <a:endParaRPr lang="en-US" sz="2400" dirty="0">
              <a:latin typeface="Calibri" pitchFamily="34" charset="0"/>
            </a:endParaRPr>
          </a:p>
          <a:p>
            <a:pPr eaLnBrk="1" hangingPunct="1"/>
            <a:r>
              <a:rPr lang="en-US" sz="2400" dirty="0">
                <a:latin typeface="Calibri" pitchFamily="34" charset="0"/>
              </a:rPr>
              <a:t>This text box will automatically re-size to your text. To turn off that feature, right click inside this box and go to </a:t>
            </a:r>
            <a:r>
              <a:rPr lang="en-US" sz="2400" b="1" dirty="0">
                <a:latin typeface="Calibri" pitchFamily="34" charset="0"/>
              </a:rPr>
              <a:t>Format Shape, Text Box, Autofit</a:t>
            </a:r>
            <a:r>
              <a:rPr lang="en-US" sz="2400" dirty="0">
                <a:latin typeface="Calibri" pitchFamily="34" charset="0"/>
              </a:rPr>
              <a:t>, and select the “Do Not Autofit” radio button.</a:t>
            </a:r>
          </a:p>
          <a:p>
            <a:pPr eaLnBrk="1" hangingPunct="1"/>
            <a:endParaRPr lang="en-US" sz="2400" dirty="0">
              <a:latin typeface="Calibri" pitchFamily="34" charset="0"/>
            </a:endParaRPr>
          </a:p>
          <a:p>
            <a:pPr eaLnBrk="1" hangingPunct="1"/>
            <a:r>
              <a:rPr lang="en-US" sz="2400" dirty="0">
                <a:latin typeface="Calibri" pitchFamily="34" charset="0"/>
              </a:rPr>
              <a:t>To change the font style of this text box: Click on the border once to highlight the entire text box, then select a different font or font size that suits you. This text is Calibri 24pt and is easily read up to 4 feet away on a 24x48 poster,  up to 6 feet away on a 36x72 poster, and up to 8 feet away on a 48x96 poster.</a:t>
            </a:r>
          </a:p>
          <a:p>
            <a:pPr eaLnBrk="1" hangingPunct="1"/>
            <a:endParaRPr lang="en-US" sz="2400" dirty="0">
              <a:latin typeface="Calibri" pitchFamily="34" charset="0"/>
            </a:endParaRPr>
          </a:p>
          <a:p>
            <a:pPr eaLnBrk="1" hangingPunct="1"/>
            <a:r>
              <a:rPr lang="en-US" sz="2400" dirty="0">
                <a:latin typeface="Calibri" pitchFamily="34" charset="0"/>
              </a:rPr>
              <a:t>Zoom out to 100% (for 24x48), 150% (for 36x72), or 200% (for 48x96) to preview what this will look like on your printed poster.</a:t>
            </a:r>
          </a:p>
        </p:txBody>
      </p:sp>
      <p:sp>
        <p:nvSpPr>
          <p:cNvPr id="36" name="Rectangle 35"/>
          <p:cNvSpPr/>
          <p:nvPr/>
        </p:nvSpPr>
        <p:spPr>
          <a:xfrm>
            <a:off x="32826960" y="12915906"/>
            <a:ext cx="10058400" cy="4572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58757" tIns="29380" rIns="58757" bIns="29380" rtlCol="0" anchor="ctr"/>
          <a:lstStyle/>
          <a:p>
            <a:pPr algn="ctr"/>
            <a:r>
              <a:rPr lang="en-US" sz="3200" b="1" dirty="0">
                <a:solidFill>
                  <a:schemeClr val="accent3">
                    <a:lumMod val="20000"/>
                    <a:lumOff val="80000"/>
                  </a:schemeClr>
                </a:solidFill>
              </a:rPr>
              <a:t>Conclusions</a:t>
            </a:r>
          </a:p>
        </p:txBody>
      </p:sp>
      <p:graphicFrame>
        <p:nvGraphicFramePr>
          <p:cNvPr id="44" name="Content Placeholder 114" descr="Sample table with 4 columns, 7 rows." title="Sample Table"/>
          <p:cNvGraphicFramePr>
            <a:graphicFrameLocks/>
          </p:cNvGraphicFramePr>
          <p:nvPr>
            <p:extLst>
              <p:ext uri="{D42A27DB-BD31-4B8C-83A1-F6EECF244321}">
                <p14:modId xmlns:p14="http://schemas.microsoft.com/office/powerpoint/2010/main" val="3385602771"/>
              </p:ext>
            </p:extLst>
          </p:nvPr>
        </p:nvGraphicFramePr>
        <p:xfrm>
          <a:off x="11848210" y="13945043"/>
          <a:ext cx="9587740" cy="4548873"/>
        </p:xfrm>
        <a:graphic>
          <a:graphicData uri="http://schemas.openxmlformats.org/drawingml/2006/table">
            <a:tbl>
              <a:tblPr firstRow="1" bandRow="1">
                <a:tableStyleId>{F5AB1C69-6EDB-4FF4-983F-18BD219EF322}</a:tableStyleId>
              </a:tblPr>
              <a:tblGrid>
                <a:gridCol w="2396935">
                  <a:extLst>
                    <a:ext uri="{9D8B030D-6E8A-4147-A177-3AD203B41FA5}">
                      <a16:colId xmlns:a16="http://schemas.microsoft.com/office/drawing/2014/main" val="20000"/>
                    </a:ext>
                  </a:extLst>
                </a:gridCol>
                <a:gridCol w="2396935">
                  <a:extLst>
                    <a:ext uri="{9D8B030D-6E8A-4147-A177-3AD203B41FA5}">
                      <a16:colId xmlns:a16="http://schemas.microsoft.com/office/drawing/2014/main" val="20001"/>
                    </a:ext>
                  </a:extLst>
                </a:gridCol>
                <a:gridCol w="2396935">
                  <a:extLst>
                    <a:ext uri="{9D8B030D-6E8A-4147-A177-3AD203B41FA5}">
                      <a16:colId xmlns:a16="http://schemas.microsoft.com/office/drawing/2014/main" val="20002"/>
                    </a:ext>
                  </a:extLst>
                </a:gridCol>
                <a:gridCol w="2396935">
                  <a:extLst>
                    <a:ext uri="{9D8B030D-6E8A-4147-A177-3AD203B41FA5}">
                      <a16:colId xmlns:a16="http://schemas.microsoft.com/office/drawing/2014/main" val="20003"/>
                    </a:ext>
                  </a:extLst>
                </a:gridCol>
              </a:tblGrid>
              <a:tr h="649839">
                <a:tc>
                  <a:txBody>
                    <a:bodyPr/>
                    <a:lstStyle/>
                    <a:p>
                      <a:endParaRPr lang="en-US" sz="2300" dirty="0"/>
                    </a:p>
                  </a:txBody>
                  <a:tcPr marL="121920" marR="121920" marT="22862" marB="22862" anchor="ctr">
                    <a:solidFill>
                      <a:schemeClr val="accent1">
                        <a:lumMod val="75000"/>
                      </a:schemeClr>
                    </a:solidFill>
                  </a:tcPr>
                </a:tc>
                <a:tc>
                  <a:txBody>
                    <a:bodyPr/>
                    <a:lstStyle/>
                    <a:p>
                      <a:pPr algn="ctr"/>
                      <a:r>
                        <a:rPr lang="en-US" sz="2300" dirty="0"/>
                        <a:t>Heading</a:t>
                      </a:r>
                    </a:p>
                  </a:txBody>
                  <a:tcPr marL="121920" marR="121920" marT="22862" marB="22862" anchor="ctr">
                    <a:solidFill>
                      <a:schemeClr val="accent1">
                        <a:lumMod val="75000"/>
                      </a:schemeClr>
                    </a:solidFill>
                  </a:tcPr>
                </a:tc>
                <a:tc>
                  <a:txBody>
                    <a:bodyPr/>
                    <a:lstStyle/>
                    <a:p>
                      <a:pPr algn="ctr"/>
                      <a:r>
                        <a:rPr lang="en-US" sz="2300" dirty="0"/>
                        <a:t>Heading</a:t>
                      </a:r>
                    </a:p>
                  </a:txBody>
                  <a:tcPr marL="121920" marR="121920" marT="22862" marB="22862" anchor="ctr">
                    <a:solidFill>
                      <a:schemeClr val="accent1">
                        <a:lumMod val="75000"/>
                      </a:schemeClr>
                    </a:solidFill>
                  </a:tcPr>
                </a:tc>
                <a:tc>
                  <a:txBody>
                    <a:bodyPr/>
                    <a:lstStyle/>
                    <a:p>
                      <a:pPr algn="ctr"/>
                      <a:r>
                        <a:rPr lang="en-US" sz="2300" dirty="0"/>
                        <a:t>Heading</a:t>
                      </a:r>
                    </a:p>
                  </a:txBody>
                  <a:tcPr marL="121920" marR="121920" marT="22862" marB="22862" anchor="ctr">
                    <a:solidFill>
                      <a:schemeClr val="accent1">
                        <a:lumMod val="75000"/>
                      </a:schemeClr>
                    </a:solidFill>
                  </a:tcPr>
                </a:tc>
                <a:extLst>
                  <a:ext uri="{0D108BD9-81ED-4DB2-BD59-A6C34878D82A}">
                    <a16:rowId xmlns:a16="http://schemas.microsoft.com/office/drawing/2014/main" val="10000"/>
                  </a:ext>
                </a:extLst>
              </a:tr>
              <a:tr h="649839">
                <a:tc>
                  <a:txBody>
                    <a:bodyPr/>
                    <a:lstStyle/>
                    <a:p>
                      <a:r>
                        <a:rPr lang="en-US" sz="2300" dirty="0"/>
                        <a:t>Item</a:t>
                      </a:r>
                    </a:p>
                  </a:txBody>
                  <a:tcPr marL="121920" marR="121920" marT="22862" marB="22862" anchor="ctr"/>
                </a:tc>
                <a:tc>
                  <a:txBody>
                    <a:bodyPr/>
                    <a:lstStyle/>
                    <a:p>
                      <a:pPr algn="ctr"/>
                      <a:r>
                        <a:rPr lang="en-US" sz="2300" dirty="0"/>
                        <a:t>800</a:t>
                      </a:r>
                    </a:p>
                  </a:txBody>
                  <a:tcPr marL="121920" marR="121920" marT="22862" marB="22862" anchor="ctr"/>
                </a:tc>
                <a:tc>
                  <a:txBody>
                    <a:bodyPr/>
                    <a:lstStyle/>
                    <a:p>
                      <a:pPr algn="ctr"/>
                      <a:r>
                        <a:rPr lang="en-US" sz="2300" dirty="0"/>
                        <a:t>790</a:t>
                      </a:r>
                    </a:p>
                  </a:txBody>
                  <a:tcPr marL="121920" marR="121920" marT="22862" marB="22862" anchor="ctr"/>
                </a:tc>
                <a:tc>
                  <a:txBody>
                    <a:bodyPr/>
                    <a:lstStyle/>
                    <a:p>
                      <a:pPr algn="ctr"/>
                      <a:r>
                        <a:rPr lang="en-US" sz="2300" dirty="0"/>
                        <a:t>4001</a:t>
                      </a:r>
                    </a:p>
                  </a:txBody>
                  <a:tcPr marL="121920" marR="121920" marT="22862" marB="22862" anchor="ctr"/>
                </a:tc>
                <a:extLst>
                  <a:ext uri="{0D108BD9-81ED-4DB2-BD59-A6C34878D82A}">
                    <a16:rowId xmlns:a16="http://schemas.microsoft.com/office/drawing/2014/main" val="10001"/>
                  </a:ext>
                </a:extLst>
              </a:tr>
              <a:tr h="649839">
                <a:tc>
                  <a:txBody>
                    <a:bodyPr/>
                    <a:lstStyle/>
                    <a:p>
                      <a:r>
                        <a:rPr lang="en-US" sz="2300" dirty="0"/>
                        <a:t>Item</a:t>
                      </a:r>
                    </a:p>
                  </a:txBody>
                  <a:tcPr marL="121920" marR="121920" marT="22862" marB="22862" anchor="ctr"/>
                </a:tc>
                <a:tc>
                  <a:txBody>
                    <a:bodyPr/>
                    <a:lstStyle/>
                    <a:p>
                      <a:pPr algn="ctr"/>
                      <a:r>
                        <a:rPr lang="en-US" sz="2300" dirty="0"/>
                        <a:t>356</a:t>
                      </a:r>
                    </a:p>
                  </a:txBody>
                  <a:tcPr marL="121920" marR="121920" marT="22862" marB="22862" anchor="ctr"/>
                </a:tc>
                <a:tc>
                  <a:txBody>
                    <a:bodyPr/>
                    <a:lstStyle/>
                    <a:p>
                      <a:pPr algn="ctr"/>
                      <a:r>
                        <a:rPr lang="en-US" sz="2300" dirty="0"/>
                        <a:t>856</a:t>
                      </a:r>
                    </a:p>
                  </a:txBody>
                  <a:tcPr marL="121920" marR="121920" marT="22862" marB="22862" anchor="ctr"/>
                </a:tc>
                <a:tc>
                  <a:txBody>
                    <a:bodyPr/>
                    <a:lstStyle/>
                    <a:p>
                      <a:pPr algn="ctr"/>
                      <a:r>
                        <a:rPr lang="en-US" sz="2300" dirty="0"/>
                        <a:t>290</a:t>
                      </a:r>
                    </a:p>
                  </a:txBody>
                  <a:tcPr marL="121920" marR="121920" marT="22862" marB="22862" anchor="ctr"/>
                </a:tc>
                <a:extLst>
                  <a:ext uri="{0D108BD9-81ED-4DB2-BD59-A6C34878D82A}">
                    <a16:rowId xmlns:a16="http://schemas.microsoft.com/office/drawing/2014/main" val="10002"/>
                  </a:ext>
                </a:extLst>
              </a:tr>
              <a:tr h="649839">
                <a:tc>
                  <a:txBody>
                    <a:bodyPr/>
                    <a:lstStyle/>
                    <a:p>
                      <a:r>
                        <a:rPr lang="en-US" sz="2300" dirty="0"/>
                        <a:t>Item</a:t>
                      </a:r>
                    </a:p>
                  </a:txBody>
                  <a:tcPr marL="121920" marR="121920" marT="22862" marB="22862" anchor="ctr"/>
                </a:tc>
                <a:tc>
                  <a:txBody>
                    <a:bodyPr/>
                    <a:lstStyle/>
                    <a:p>
                      <a:pPr algn="ctr"/>
                      <a:r>
                        <a:rPr lang="en-US" sz="2300" dirty="0"/>
                        <a:t>228</a:t>
                      </a:r>
                    </a:p>
                  </a:txBody>
                  <a:tcPr marL="121920" marR="121920" marT="22862" marB="22862" anchor="ctr"/>
                </a:tc>
                <a:tc>
                  <a:txBody>
                    <a:bodyPr/>
                    <a:lstStyle/>
                    <a:p>
                      <a:pPr algn="ctr"/>
                      <a:r>
                        <a:rPr lang="en-US" sz="2300" dirty="0"/>
                        <a:t>134</a:t>
                      </a:r>
                    </a:p>
                  </a:txBody>
                  <a:tcPr marL="121920" marR="121920" marT="22862" marB="22862" anchor="ctr"/>
                </a:tc>
                <a:tc>
                  <a:txBody>
                    <a:bodyPr/>
                    <a:lstStyle/>
                    <a:p>
                      <a:pPr algn="ctr"/>
                      <a:r>
                        <a:rPr lang="en-US" sz="2300" dirty="0"/>
                        <a:t>238</a:t>
                      </a:r>
                    </a:p>
                  </a:txBody>
                  <a:tcPr marL="121920" marR="121920" marT="22862" marB="22862" anchor="ctr"/>
                </a:tc>
                <a:extLst>
                  <a:ext uri="{0D108BD9-81ED-4DB2-BD59-A6C34878D82A}">
                    <a16:rowId xmlns:a16="http://schemas.microsoft.com/office/drawing/2014/main" val="10003"/>
                  </a:ext>
                </a:extLst>
              </a:tr>
              <a:tr h="649839">
                <a:tc>
                  <a:txBody>
                    <a:bodyPr/>
                    <a:lstStyle/>
                    <a:p>
                      <a:r>
                        <a:rPr lang="en-US" sz="2300" dirty="0"/>
                        <a:t>Item</a:t>
                      </a:r>
                    </a:p>
                  </a:txBody>
                  <a:tcPr marL="121920" marR="121920" marT="22862" marB="22862" anchor="ctr"/>
                </a:tc>
                <a:tc>
                  <a:txBody>
                    <a:bodyPr/>
                    <a:lstStyle/>
                    <a:p>
                      <a:pPr algn="ctr"/>
                      <a:r>
                        <a:rPr lang="en-US" sz="2300" dirty="0"/>
                        <a:t>954</a:t>
                      </a:r>
                    </a:p>
                  </a:txBody>
                  <a:tcPr marL="121920" marR="121920" marT="22862" marB="22862" anchor="ctr"/>
                </a:tc>
                <a:tc>
                  <a:txBody>
                    <a:bodyPr/>
                    <a:lstStyle/>
                    <a:p>
                      <a:pPr algn="ctr"/>
                      <a:r>
                        <a:rPr lang="en-US" sz="2300" dirty="0"/>
                        <a:t>875</a:t>
                      </a:r>
                    </a:p>
                  </a:txBody>
                  <a:tcPr marL="121920" marR="121920" marT="22862" marB="22862" anchor="ctr"/>
                </a:tc>
                <a:tc>
                  <a:txBody>
                    <a:bodyPr/>
                    <a:lstStyle/>
                    <a:p>
                      <a:pPr algn="ctr"/>
                      <a:r>
                        <a:rPr lang="en-US" sz="2300" dirty="0"/>
                        <a:t>976</a:t>
                      </a:r>
                    </a:p>
                  </a:txBody>
                  <a:tcPr marL="121920" marR="121920" marT="22862" marB="22862" anchor="ctr"/>
                </a:tc>
                <a:extLst>
                  <a:ext uri="{0D108BD9-81ED-4DB2-BD59-A6C34878D82A}">
                    <a16:rowId xmlns:a16="http://schemas.microsoft.com/office/drawing/2014/main" val="10004"/>
                  </a:ext>
                </a:extLst>
              </a:tr>
              <a:tr h="649839">
                <a:tc>
                  <a:txBody>
                    <a:bodyPr/>
                    <a:lstStyle/>
                    <a:p>
                      <a:r>
                        <a:rPr lang="en-US" sz="2300" dirty="0"/>
                        <a:t>Item</a:t>
                      </a:r>
                    </a:p>
                  </a:txBody>
                  <a:tcPr marL="121920" marR="121920" marT="22862" marB="22862" anchor="ctr"/>
                </a:tc>
                <a:tc>
                  <a:txBody>
                    <a:bodyPr/>
                    <a:lstStyle/>
                    <a:p>
                      <a:pPr algn="ctr"/>
                      <a:r>
                        <a:rPr lang="en-US" sz="2300" dirty="0"/>
                        <a:t>324</a:t>
                      </a:r>
                    </a:p>
                  </a:txBody>
                  <a:tcPr marL="121920" marR="121920" marT="22862" marB="22862" anchor="ctr"/>
                </a:tc>
                <a:tc>
                  <a:txBody>
                    <a:bodyPr/>
                    <a:lstStyle/>
                    <a:p>
                      <a:pPr algn="ctr"/>
                      <a:r>
                        <a:rPr lang="en-US" sz="2300" dirty="0"/>
                        <a:t>325</a:t>
                      </a:r>
                    </a:p>
                  </a:txBody>
                  <a:tcPr marL="121920" marR="121920" marT="22862" marB="22862" anchor="ctr"/>
                </a:tc>
                <a:tc>
                  <a:txBody>
                    <a:bodyPr/>
                    <a:lstStyle/>
                    <a:p>
                      <a:pPr algn="ctr"/>
                      <a:r>
                        <a:rPr lang="en-US" sz="2300" dirty="0"/>
                        <a:t>301</a:t>
                      </a:r>
                    </a:p>
                  </a:txBody>
                  <a:tcPr marL="121920" marR="121920" marT="22862" marB="22862" anchor="ctr"/>
                </a:tc>
                <a:extLst>
                  <a:ext uri="{0D108BD9-81ED-4DB2-BD59-A6C34878D82A}">
                    <a16:rowId xmlns:a16="http://schemas.microsoft.com/office/drawing/2014/main" val="10005"/>
                  </a:ext>
                </a:extLst>
              </a:tr>
              <a:tr h="649839">
                <a:tc>
                  <a:txBody>
                    <a:bodyPr/>
                    <a:lstStyle/>
                    <a:p>
                      <a:r>
                        <a:rPr lang="en-US" sz="2300" dirty="0"/>
                        <a:t>Item</a:t>
                      </a:r>
                    </a:p>
                  </a:txBody>
                  <a:tcPr marL="121920" marR="121920" marT="22862" marB="22862" anchor="ctr"/>
                </a:tc>
                <a:tc>
                  <a:txBody>
                    <a:bodyPr/>
                    <a:lstStyle/>
                    <a:p>
                      <a:pPr algn="ctr"/>
                      <a:r>
                        <a:rPr lang="en-US" sz="2300" dirty="0"/>
                        <a:t>199</a:t>
                      </a:r>
                    </a:p>
                  </a:txBody>
                  <a:tcPr marL="121920" marR="121920" marT="22862" marB="22862" anchor="ctr"/>
                </a:tc>
                <a:tc>
                  <a:txBody>
                    <a:bodyPr/>
                    <a:lstStyle/>
                    <a:p>
                      <a:pPr algn="ctr"/>
                      <a:r>
                        <a:rPr lang="en-US" sz="2300" dirty="0"/>
                        <a:t>137</a:t>
                      </a:r>
                    </a:p>
                  </a:txBody>
                  <a:tcPr marL="121920" marR="121920" marT="22862" marB="22862" anchor="ctr"/>
                </a:tc>
                <a:tc>
                  <a:txBody>
                    <a:bodyPr/>
                    <a:lstStyle/>
                    <a:p>
                      <a:pPr algn="ctr"/>
                      <a:r>
                        <a:rPr lang="en-US" sz="2300" dirty="0"/>
                        <a:t>186</a:t>
                      </a:r>
                    </a:p>
                  </a:txBody>
                  <a:tcPr marL="121920" marR="121920" marT="22862" marB="22862" anchor="ctr"/>
                </a:tc>
                <a:extLst>
                  <a:ext uri="{0D108BD9-81ED-4DB2-BD59-A6C34878D82A}">
                    <a16:rowId xmlns:a16="http://schemas.microsoft.com/office/drawing/2014/main" val="10006"/>
                  </a:ext>
                </a:extLst>
              </a:tr>
            </a:tbl>
          </a:graphicData>
        </a:graphic>
      </p:graphicFrame>
      <mc:AlternateContent xmlns:mc="http://schemas.openxmlformats.org/markup-compatibility/2006" xmlns:a14="http://schemas.microsoft.com/office/drawing/2010/main">
        <mc:Choice Requires="a14">
          <p:sp>
            <p:nvSpPr>
              <p:cNvPr id="11" name="Text Box 190"/>
              <p:cNvSpPr txBox="1">
                <a:spLocks noChangeArrowheads="1"/>
              </p:cNvSpPr>
              <p:nvPr/>
            </p:nvSpPr>
            <p:spPr bwMode="auto">
              <a:xfrm>
                <a:off x="1005840" y="10043999"/>
                <a:ext cx="10058400" cy="8796639"/>
              </a:xfrm>
              <a:prstGeom prst="rect">
                <a:avLst/>
              </a:prstGeom>
              <a:solidFill>
                <a:schemeClr val="bg1"/>
              </a:solidFill>
              <a:ln w="12700">
                <a:solidFill>
                  <a:schemeClr val="accent1">
                    <a:lumMod val="75000"/>
                  </a:schemeClr>
                </a:solidFill>
              </a:ln>
              <a:effectLst/>
            </p:spPr>
            <p:txBody>
              <a:bodyPr lIns="137160" tIns="137160" rIns="137160" bIns="13716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mn-lt"/>
                  </a:rPr>
                  <a:t>Genigraphics®</a:t>
                </a:r>
                <a:r>
                  <a:rPr lang="en-US" sz="2400" dirty="0">
                    <a:latin typeface="+mn-lt"/>
                  </a:rPr>
                  <a:t> has provided this template to assist in preparation of a medical or scientific research poster. The dimensions are set to 24” high by 48” wide but prints can be scaled up or down in size to any dimension with a 1:2 aspect ratio. For example, if you order a 36” x 72” poster using this template, we will print the file at 150% of its original size. If you order a 48” x 96” poster, we will print at 200%.  </a:t>
                </a:r>
                <a:r>
                  <a:rPr lang="en-US" sz="2400" b="1" dirty="0">
                    <a:latin typeface="+mn-lt"/>
                  </a:rPr>
                  <a:t>The most critical factor is that your template and poster dimensions must be proportional:</a:t>
                </a:r>
              </a:p>
              <a:p>
                <a:pPr eaLnBrk="1" hangingPunct="1"/>
                <a:endParaRPr lang="en-US" sz="2400" b="1" dirty="0">
                  <a:latin typeface="+mn-lt"/>
                </a:endParaRPr>
              </a:p>
              <a:p>
                <a:pPr eaLnBrk="1" hangingPunct="1"/>
                <a14:m>
                  <m:oMathPara xmlns:m="http://schemas.openxmlformats.org/officeDocument/2006/math">
                    <m:oMathParaPr>
                      <m:jc m:val="centerGroup"/>
                    </m:oMathParaPr>
                    <m:oMath xmlns:m="http://schemas.openxmlformats.org/officeDocument/2006/math">
                      <m:box>
                        <m:boxPr>
                          <m:ctrlPr>
                            <a:rPr lang="en-US" sz="2400" b="1" i="1">
                              <a:latin typeface="Cambria Math" panose="02040503050406030204" pitchFamily="18" charset="0"/>
                            </a:rPr>
                          </m:ctrlPr>
                        </m:boxPr>
                        <m:e>
                          <m:f>
                            <m:fPr>
                              <m:ctrlPr>
                                <a:rPr lang="en-US" sz="2400" b="1" i="1">
                                  <a:latin typeface="Cambria Math" panose="02040503050406030204" pitchFamily="18" charset="0"/>
                                </a:rPr>
                              </m:ctrlPr>
                            </m:fPr>
                            <m:num>
                              <m:r>
                                <a:rPr lang="en-US" sz="2400" b="1" i="1">
                                  <a:latin typeface="Cambria Math"/>
                                </a:rPr>
                                <m:t>𝒕𝒆𝒎𝒑𝒍𝒂𝒕𝒆</m:t>
                              </m:r>
                              <m:r>
                                <a:rPr lang="en-US" sz="2400" b="1" i="1">
                                  <a:latin typeface="Cambria Math"/>
                                </a:rPr>
                                <m:t> </m:t>
                              </m:r>
                              <m:r>
                                <a:rPr lang="en-US" sz="2400" b="1" i="1">
                                  <a:latin typeface="Cambria Math"/>
                                </a:rPr>
                                <m:t>𝒉𝒆𝒊𝒈𝒉𝒕</m:t>
                              </m:r>
                            </m:num>
                            <m:den>
                              <m:r>
                                <a:rPr lang="en-US" sz="2400" b="1" i="1">
                                  <a:latin typeface="Cambria Math"/>
                                </a:rPr>
                                <m:t>𝒕𝒆𝒎𝒑𝒍𝒂𝒕𝒆</m:t>
                              </m:r>
                              <m:r>
                                <a:rPr lang="en-US" sz="2400" b="1" i="1">
                                  <a:latin typeface="Cambria Math"/>
                                </a:rPr>
                                <m:t> </m:t>
                              </m:r>
                              <m:r>
                                <a:rPr lang="en-US" sz="2400" b="1" i="1">
                                  <a:latin typeface="Cambria Math"/>
                                </a:rPr>
                                <m:t>𝒘𝒊𝒅𝒕𝒉</m:t>
                              </m:r>
                            </m:den>
                          </m:f>
                        </m:e>
                      </m:box>
                      <m:r>
                        <a:rPr lang="en-US" sz="2400" b="1" i="1">
                          <a:latin typeface="Cambria Math"/>
                        </a:rPr>
                        <m:t> = </m:t>
                      </m:r>
                      <m:box>
                        <m:boxPr>
                          <m:ctrlPr>
                            <a:rPr lang="en-US" sz="2400" b="1" i="1">
                              <a:latin typeface="Cambria Math" panose="02040503050406030204" pitchFamily="18" charset="0"/>
                            </a:rPr>
                          </m:ctrlPr>
                        </m:boxPr>
                        <m:e>
                          <m:f>
                            <m:fPr>
                              <m:ctrlPr>
                                <a:rPr lang="en-US" sz="2400" b="1" i="1">
                                  <a:latin typeface="Cambria Math" panose="02040503050406030204" pitchFamily="18" charset="0"/>
                                </a:rPr>
                              </m:ctrlPr>
                            </m:fPr>
                            <m:num>
                              <m:r>
                                <a:rPr lang="en-US" sz="2400" b="1" i="1">
                                  <a:latin typeface="Cambria Math"/>
                                </a:rPr>
                                <m:t>𝒅𝒆𝒔𝒊𝒓𝒆𝒅</m:t>
                              </m:r>
                              <m:r>
                                <a:rPr lang="en-US" sz="2400" b="1" i="1">
                                  <a:latin typeface="Cambria Math"/>
                                </a:rPr>
                                <m:t> </m:t>
                              </m:r>
                              <m:r>
                                <a:rPr lang="en-US" sz="2400" b="1" i="1">
                                  <a:latin typeface="Cambria Math"/>
                                </a:rPr>
                                <m:t>𝒑𝒓𝒊𝒏𝒕</m:t>
                              </m:r>
                              <m:r>
                                <a:rPr lang="en-US" sz="2400" b="1" i="1">
                                  <a:latin typeface="Cambria Math"/>
                                </a:rPr>
                                <m:t> </m:t>
                              </m:r>
                              <m:r>
                                <a:rPr lang="en-US" sz="2400" b="1" i="1">
                                  <a:latin typeface="Cambria Math"/>
                                </a:rPr>
                                <m:t>𝒉𝒆𝒊𝒈𝒉𝒕</m:t>
                              </m:r>
                            </m:num>
                            <m:den>
                              <m:r>
                                <a:rPr lang="en-US" sz="2400" b="1" i="1">
                                  <a:latin typeface="Cambria Math"/>
                                </a:rPr>
                                <m:t>𝒅𝒆𝒔𝒊𝒓𝒆𝒅</m:t>
                              </m:r>
                              <m:r>
                                <a:rPr lang="en-US" sz="2400" b="1" i="1">
                                  <a:latin typeface="Cambria Math"/>
                                </a:rPr>
                                <m:t> </m:t>
                              </m:r>
                              <m:r>
                                <a:rPr lang="en-US" sz="2400" b="1" i="1">
                                  <a:latin typeface="Cambria Math"/>
                                </a:rPr>
                                <m:t>𝒑𝒓𝒊𝒏𝒕</m:t>
                              </m:r>
                              <m:r>
                                <a:rPr lang="en-US" sz="2400" b="1" i="1">
                                  <a:latin typeface="Cambria Math"/>
                                </a:rPr>
                                <m:t> </m:t>
                              </m:r>
                              <m:r>
                                <a:rPr lang="en-US" sz="2400" b="1" i="1">
                                  <a:latin typeface="Cambria Math"/>
                                </a:rPr>
                                <m:t>𝒘𝒊𝒅𝒕𝒉</m:t>
                              </m:r>
                            </m:den>
                          </m:f>
                        </m:e>
                      </m:box>
                    </m:oMath>
                  </m:oMathPara>
                </a14:m>
                <a:endParaRPr lang="en-US" sz="2400" b="1" dirty="0">
                  <a:latin typeface="+mn-lt"/>
                </a:endParaRPr>
              </a:p>
              <a:p>
                <a:pPr eaLnBrk="1" hangingPunct="1"/>
                <a:endParaRPr lang="en-US" sz="2400" dirty="0">
                  <a:latin typeface="+mn-lt"/>
                </a:endParaRPr>
              </a:p>
              <a:p>
                <a:pPr eaLnBrk="1" hangingPunct="1"/>
                <a:r>
                  <a:rPr lang="en-US" sz="2400" dirty="0">
                    <a:latin typeface="+mn-lt"/>
                  </a:rPr>
                  <a:t>Order your poster from Genigraphics and we will perform a free design review and advise you if we see anything that may be a concern for printing. We’ll even help tidy things up.</a:t>
                </a:r>
              </a:p>
              <a:p>
                <a:pPr eaLnBrk="1" hangingPunct="1"/>
                <a:endParaRPr lang="en-US" sz="2400" dirty="0">
                  <a:latin typeface="+mn-lt"/>
                </a:endParaRPr>
              </a:p>
              <a:p>
                <a:pPr eaLnBrk="1" hangingPunct="1"/>
                <a:r>
                  <a:rPr lang="en-US" sz="2400" dirty="0">
                    <a:latin typeface="+mn-lt"/>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xmlns="">
          <p:sp>
            <p:nvSpPr>
              <p:cNvPr id="11" name="Text Box 190"/>
              <p:cNvSpPr txBox="1">
                <a:spLocks noRot="1" noChangeAspect="1" noMove="1" noResize="1" noEditPoints="1" noAdjustHandles="1" noChangeArrowheads="1" noChangeShapeType="1" noTextEdit="1"/>
              </p:cNvSpPr>
              <p:nvPr/>
            </p:nvSpPr>
            <p:spPr bwMode="auto">
              <a:xfrm>
                <a:off x="1005840" y="10043999"/>
                <a:ext cx="10058400" cy="8796639"/>
              </a:xfrm>
              <a:prstGeom prst="rect">
                <a:avLst/>
              </a:prstGeom>
              <a:blipFill rotWithShape="1">
                <a:blip r:embed="rId2"/>
                <a:stretch>
                  <a:fillRect l="-424"/>
                </a:stretch>
              </a:blipFill>
              <a:ln w="12700">
                <a:solidFill>
                  <a:schemeClr val="accent1">
                    <a:lumMod val="75000"/>
                  </a:schemeClr>
                </a:solidFill>
              </a:ln>
              <a:effectLst/>
            </p:spPr>
            <p:txBody>
              <a:bodyPr/>
              <a:lstStyle/>
              <a:p>
                <a:r>
                  <a:rPr lang="en-US">
                    <a:noFill/>
                  </a:rPr>
                  <a:t> </a:t>
                </a:r>
              </a:p>
            </p:txBody>
          </p:sp>
        </mc:Fallback>
      </mc:AlternateContent>
      <p:grpSp>
        <p:nvGrpSpPr>
          <p:cNvPr id="6" name="Group 5">
            <a:extLst>
              <a:ext uri="{FF2B5EF4-FFF2-40B4-BE49-F238E27FC236}">
                <a16:creationId xmlns:a16="http://schemas.microsoft.com/office/drawing/2014/main" id="{BD316D19-7E3A-4E75-91E2-CCB8E84B81C3}"/>
              </a:ext>
            </a:extLst>
          </p:cNvPr>
          <p:cNvGrpSpPr/>
          <p:nvPr/>
        </p:nvGrpSpPr>
        <p:grpSpPr>
          <a:xfrm>
            <a:off x="22219920" y="3200400"/>
            <a:ext cx="10058400" cy="5904847"/>
            <a:chOff x="22219920" y="3200400"/>
            <a:chExt cx="10058400" cy="5904847"/>
          </a:xfrm>
        </p:grpSpPr>
        <p:sp>
          <p:nvSpPr>
            <p:cNvPr id="15" name="Text Box 194"/>
            <p:cNvSpPr txBox="1">
              <a:spLocks noChangeArrowheads="1"/>
            </p:cNvSpPr>
            <p:nvPr/>
          </p:nvSpPr>
          <p:spPr bwMode="auto">
            <a:xfrm>
              <a:off x="22219920" y="3657602"/>
              <a:ext cx="10058400" cy="5447645"/>
            </a:xfrm>
            <a:prstGeom prst="rect">
              <a:avLst/>
            </a:prstGeom>
            <a:solidFill>
              <a:schemeClr val="bg1"/>
            </a:solidFill>
            <a:ln w="12700">
              <a:solidFill>
                <a:schemeClr val="accent1">
                  <a:lumMod val="75000"/>
                </a:schemeClr>
              </a:solidFill>
            </a:ln>
            <a:effectLst/>
          </p:spPr>
          <p:txBody>
            <a:bodyPr lIns="137160" tIns="137160" rIns="137160" bIns="13716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400" dirty="0">
                  <a:latin typeface="Calibri" pitchFamily="34" charset="0"/>
                </a:rPr>
                <a:t>Click here to insert your Results text. Type it in or copy and paste from your Word document or other source.</a:t>
              </a:r>
            </a:p>
            <a:p>
              <a:pPr eaLnBrk="1" hangingPunct="1"/>
              <a:endParaRPr lang="en-US" sz="2400" dirty="0">
                <a:latin typeface="Calibri" pitchFamily="34" charset="0"/>
              </a:endParaRPr>
            </a:p>
            <a:p>
              <a:pPr eaLnBrk="1" hangingPunct="1"/>
              <a:r>
                <a:rPr lang="en-US" sz="2400" dirty="0">
                  <a:latin typeface="Calibri" pitchFamily="34" charset="0"/>
                </a:rPr>
                <a:t>Speaking of Results, yours will look better if you remember to run a spell-check on your poster! After you’ve added your content click on </a:t>
              </a:r>
              <a:r>
                <a:rPr lang="en-US" sz="2400" b="1" dirty="0">
                  <a:latin typeface="Calibri" pitchFamily="34" charset="0"/>
                </a:rPr>
                <a:t>Review</a:t>
              </a:r>
              <a:r>
                <a:rPr lang="en-US" sz="2400" dirty="0">
                  <a:latin typeface="Calibri" pitchFamily="34" charset="0"/>
                </a:rPr>
                <a:t>, </a:t>
              </a:r>
              <a:r>
                <a:rPr lang="en-US" sz="2400" b="1" dirty="0">
                  <a:latin typeface="Calibri" pitchFamily="34" charset="0"/>
                </a:rPr>
                <a:t>Spelling</a:t>
              </a:r>
              <a:r>
                <a:rPr lang="en-US" sz="2400" dirty="0">
                  <a:latin typeface="Calibri" pitchFamily="34" charset="0"/>
                </a:rPr>
                <a:t>, or press F7.</a:t>
              </a:r>
            </a:p>
            <a:p>
              <a:pPr eaLnBrk="1" hangingPunct="1"/>
              <a:endParaRPr lang="en-US" sz="2400" dirty="0">
                <a:latin typeface="Calibri" pitchFamily="34" charset="0"/>
              </a:endParaRPr>
            </a:p>
            <a:p>
              <a:pPr eaLnBrk="1" hangingPunct="1"/>
              <a:r>
                <a:rPr lang="en-US" sz="2400" dirty="0">
                  <a:latin typeface="Calibri" pitchFamily="34" charset="0"/>
                </a:rPr>
                <a:t>To change the font style of this text box: Click on the border once to highlight the entire text box, then select a different font or font size that suits you. This text is Calibri 24pt and is easily read up to 4 feet away on a 24x48 poster,  up to 6 feet away on a 36x72 poster, and up to 8 feet away on a 48x96 poster.</a:t>
              </a:r>
            </a:p>
            <a:p>
              <a:pPr eaLnBrk="1" hangingPunct="1"/>
              <a:endParaRPr lang="en-US" sz="2400" dirty="0">
                <a:latin typeface="Calibri" pitchFamily="34" charset="0"/>
              </a:endParaRPr>
            </a:p>
            <a:p>
              <a:pPr eaLnBrk="1" hangingPunct="1"/>
              <a:r>
                <a:rPr lang="en-US" sz="2400" dirty="0">
                  <a:latin typeface="Calibri" pitchFamily="34" charset="0"/>
                </a:rPr>
                <a:t>Zoom out to 100% (for 24x48), 150% (for 36x72), or 200% (for 48x96) to preview what this will look like on your printed poster.</a:t>
              </a:r>
            </a:p>
          </p:txBody>
        </p:sp>
        <p:sp>
          <p:nvSpPr>
            <p:cNvPr id="45" name="Rectangle 44"/>
            <p:cNvSpPr/>
            <p:nvPr/>
          </p:nvSpPr>
          <p:spPr>
            <a:xfrm>
              <a:off x="22219920" y="3200400"/>
              <a:ext cx="10058400" cy="4572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58757" tIns="29380" rIns="58757" bIns="29380" rtlCol="0" anchor="ctr"/>
            <a:lstStyle/>
            <a:p>
              <a:pPr algn="ctr"/>
              <a:r>
                <a:rPr lang="en-US" sz="3200" b="1" dirty="0">
                  <a:solidFill>
                    <a:schemeClr val="accent3">
                      <a:lumMod val="20000"/>
                      <a:lumOff val="80000"/>
                    </a:schemeClr>
                  </a:solidFill>
                </a:rPr>
                <a:t>Results</a:t>
              </a:r>
            </a:p>
          </p:txBody>
        </p:sp>
      </p:grpSp>
      <p:pic>
        <p:nvPicPr>
          <p:cNvPr id="49" name="Picture 178" descr="Picture1"/>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2004596" y="9575844"/>
            <a:ext cx="4389120" cy="2450592"/>
          </a:xfrm>
          <a:prstGeom prst="rect">
            <a:avLst/>
          </a:prstGeom>
          <a:noFill/>
          <a:ln w="9525">
            <a:solidFill>
              <a:schemeClr val="tx2">
                <a:lumMod val="50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50" name="Picture 179" descr="Picture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16824960" y="9575870"/>
            <a:ext cx="4389120" cy="2450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 name="Text Box 180"/>
          <p:cNvSpPr txBox="1">
            <a:spLocks noChangeArrowheads="1"/>
          </p:cNvSpPr>
          <p:nvPr/>
        </p:nvSpPr>
        <p:spPr bwMode="auto">
          <a:xfrm>
            <a:off x="11961061" y="12129690"/>
            <a:ext cx="3216433" cy="367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8757" tIns="29380" rIns="58757" bIns="2938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000" b="1" dirty="0">
                <a:latin typeface="Calibri" pitchFamily="34" charset="0"/>
              </a:rPr>
              <a:t>Figure 1.</a:t>
            </a:r>
            <a:r>
              <a:rPr lang="en-US" sz="2000" dirty="0">
                <a:latin typeface="Calibri" pitchFamily="34" charset="0"/>
              </a:rPr>
              <a:t> Label in 20pt Calibri.</a:t>
            </a:r>
          </a:p>
        </p:txBody>
      </p:sp>
      <p:sp>
        <p:nvSpPr>
          <p:cNvPr id="52" name="Text Box 181"/>
          <p:cNvSpPr txBox="1">
            <a:spLocks noChangeArrowheads="1"/>
          </p:cNvSpPr>
          <p:nvPr/>
        </p:nvSpPr>
        <p:spPr bwMode="auto">
          <a:xfrm>
            <a:off x="16781423" y="12129690"/>
            <a:ext cx="3216433" cy="367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8757" tIns="29380" rIns="58757" bIns="2938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000" b="1" dirty="0">
                <a:latin typeface="Calibri" pitchFamily="34" charset="0"/>
              </a:rPr>
              <a:t>Figure 2.</a:t>
            </a:r>
            <a:r>
              <a:rPr lang="en-US" sz="2000" dirty="0">
                <a:latin typeface="Calibri" pitchFamily="34" charset="0"/>
              </a:rPr>
              <a:t> Label in 20pt Calibri.</a:t>
            </a:r>
          </a:p>
        </p:txBody>
      </p:sp>
      <p:sp>
        <p:nvSpPr>
          <p:cNvPr id="53" name="Text Box 180"/>
          <p:cNvSpPr txBox="1">
            <a:spLocks noChangeArrowheads="1"/>
          </p:cNvSpPr>
          <p:nvPr/>
        </p:nvSpPr>
        <p:spPr bwMode="auto">
          <a:xfrm>
            <a:off x="11848210" y="13472161"/>
            <a:ext cx="3122946" cy="367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8757" tIns="29380" rIns="58757" bIns="2938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000" b="1" dirty="0">
                <a:latin typeface="Calibri" pitchFamily="34" charset="0"/>
              </a:rPr>
              <a:t>Table 1.</a:t>
            </a:r>
            <a:r>
              <a:rPr lang="en-US" sz="2000" dirty="0">
                <a:latin typeface="Calibri" pitchFamily="34" charset="0"/>
              </a:rPr>
              <a:t> Label in 20pt Calibri.</a:t>
            </a:r>
          </a:p>
        </p:txBody>
      </p:sp>
      <p:grpSp>
        <p:nvGrpSpPr>
          <p:cNvPr id="2" name="Group 1">
            <a:extLst>
              <a:ext uri="{FF2B5EF4-FFF2-40B4-BE49-F238E27FC236}">
                <a16:creationId xmlns:a16="http://schemas.microsoft.com/office/drawing/2014/main" id="{47E226B1-977F-49D7-BB55-03C86A54343C}"/>
              </a:ext>
            </a:extLst>
          </p:cNvPr>
          <p:cNvGrpSpPr/>
          <p:nvPr/>
        </p:nvGrpSpPr>
        <p:grpSpPr>
          <a:xfrm>
            <a:off x="22280475" y="9674547"/>
            <a:ext cx="9760103" cy="4609468"/>
            <a:chOff x="22280475" y="9547051"/>
            <a:chExt cx="9760103" cy="4609468"/>
          </a:xfrm>
        </p:grpSpPr>
        <p:graphicFrame>
          <p:nvGraphicFramePr>
            <p:cNvPr id="3" name="Chart 2"/>
            <p:cNvGraphicFramePr/>
            <p:nvPr>
              <p:extLst>
                <p:ext uri="{D42A27DB-BD31-4B8C-83A1-F6EECF244321}">
                  <p14:modId xmlns:p14="http://schemas.microsoft.com/office/powerpoint/2010/main" val="1999749085"/>
                </p:ext>
              </p:extLst>
            </p:nvPr>
          </p:nvGraphicFramePr>
          <p:xfrm>
            <a:off x="22280475" y="9547051"/>
            <a:ext cx="9760103" cy="4141705"/>
          </p:xfrm>
          <a:graphic>
            <a:graphicData uri="http://schemas.openxmlformats.org/drawingml/2006/chart">
              <c:chart xmlns:c="http://schemas.openxmlformats.org/drawingml/2006/chart" xmlns:r="http://schemas.openxmlformats.org/officeDocument/2006/relationships" r:id="rId5"/>
            </a:graphicData>
          </a:graphic>
        </p:graphicFrame>
        <p:sp>
          <p:nvSpPr>
            <p:cNvPr id="37" name="Text Box 180"/>
            <p:cNvSpPr txBox="1">
              <a:spLocks noChangeArrowheads="1"/>
            </p:cNvSpPr>
            <p:nvPr/>
          </p:nvSpPr>
          <p:spPr bwMode="auto">
            <a:xfrm>
              <a:off x="22530817" y="13789409"/>
              <a:ext cx="3139168" cy="367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8757" tIns="29380" rIns="58757" bIns="2938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000" b="1" dirty="0">
                  <a:latin typeface="Calibri" pitchFamily="34" charset="0"/>
                </a:rPr>
                <a:t>Chart 1.</a:t>
              </a:r>
              <a:r>
                <a:rPr lang="en-US" sz="2000" dirty="0">
                  <a:latin typeface="Calibri" pitchFamily="34" charset="0"/>
                </a:rPr>
                <a:t> Label in 20pt Calibri.</a:t>
              </a:r>
            </a:p>
          </p:txBody>
        </p:sp>
      </p:grpSp>
      <p:sp>
        <p:nvSpPr>
          <p:cNvPr id="30" name="Text Box 194"/>
          <p:cNvSpPr txBox="1">
            <a:spLocks noChangeArrowheads="1"/>
          </p:cNvSpPr>
          <p:nvPr/>
        </p:nvSpPr>
        <p:spPr bwMode="auto">
          <a:xfrm>
            <a:off x="22219920" y="14853315"/>
            <a:ext cx="10058400" cy="3970318"/>
          </a:xfrm>
          <a:prstGeom prst="rect">
            <a:avLst/>
          </a:prstGeom>
          <a:solidFill>
            <a:schemeClr val="bg1"/>
          </a:solidFill>
          <a:ln w="12700">
            <a:solidFill>
              <a:schemeClr val="accent1">
                <a:lumMod val="75000"/>
              </a:schemeClr>
            </a:solidFill>
          </a:ln>
          <a:effectLst/>
        </p:spPr>
        <p:txBody>
          <a:bodyPr lIns="137160" tIns="137160" rIns="137160" bIns="13716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400" dirty="0">
                <a:latin typeface="Calibri" pitchFamily="34" charset="0"/>
              </a:rPr>
              <a:t>Click here to insert  more Results text. Type it in or copy and paste from your Word document or other source.</a:t>
            </a:r>
          </a:p>
          <a:p>
            <a:pPr eaLnBrk="1" hangingPunct="1"/>
            <a:endParaRPr lang="en-US" sz="2400" dirty="0">
              <a:latin typeface="Calibri" pitchFamily="34" charset="0"/>
            </a:endParaRPr>
          </a:p>
          <a:p>
            <a:pPr eaLnBrk="1" hangingPunct="1"/>
            <a:r>
              <a:rPr lang="en-US" sz="2400" dirty="0">
                <a:latin typeface="Calibri" pitchFamily="34" charset="0"/>
              </a:rPr>
              <a:t>To change the font style of this text box: Click on the border once to highlight the entire text box, then select a different font or font size that suits you. This text is Calibri 24pt and is easily read up to 4 feet away on a 24x48 poster,  up to 6 feet away on a 36x72 poster, and up to 8 feet away on a 48x96 poster.</a:t>
            </a:r>
          </a:p>
          <a:p>
            <a:pPr eaLnBrk="1" hangingPunct="1"/>
            <a:endParaRPr lang="en-US" sz="2400" dirty="0">
              <a:latin typeface="Calibri" pitchFamily="34" charset="0"/>
            </a:endParaRPr>
          </a:p>
          <a:p>
            <a:pPr eaLnBrk="1" hangingPunct="1"/>
            <a:r>
              <a:rPr lang="en-US" sz="2400" dirty="0">
                <a:latin typeface="Calibri" pitchFamily="34" charset="0"/>
              </a:rPr>
              <a:t>Zoom out to 100% (for 24x48), 150% (for 36x72), or 200% (for 48x96) to preview what this will look like on your printed poster.</a:t>
            </a:r>
          </a:p>
        </p:txBody>
      </p:sp>
      <p:sp>
        <p:nvSpPr>
          <p:cNvPr id="38" name="Rectangle 265"/>
          <p:cNvSpPr>
            <a:spLocks noChangeAspect="1" noChangeArrowheads="1"/>
          </p:cNvSpPr>
          <p:nvPr/>
        </p:nvSpPr>
        <p:spPr bwMode="auto">
          <a:xfrm>
            <a:off x="1005840" y="457200"/>
            <a:ext cx="2436478" cy="1828800"/>
          </a:xfrm>
          <a:prstGeom prst="rect">
            <a:avLst/>
          </a:prstGeom>
          <a:blipFill dpi="0" rotWithShape="1">
            <a:blip r:embed="rId6">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nchor="ctr"/>
          <a:lstStyle/>
          <a:p>
            <a:pPr algn="ctr" defTabSz="4022725"/>
            <a:r>
              <a:rPr lang="en-US" sz="1200" b="1" dirty="0">
                <a:latin typeface="Calibri" pitchFamily="34" charset="0"/>
              </a:rPr>
              <a:t>REPLACE THIS BOX WITH YOUR ORGANIZATION’S</a:t>
            </a:r>
          </a:p>
          <a:p>
            <a:pPr algn="ctr" defTabSz="4022725"/>
            <a:r>
              <a:rPr lang="en-US" sz="1200" b="1" dirty="0">
                <a:latin typeface="Calibri" pitchFamily="34" charset="0"/>
              </a:rPr>
              <a:t>HIGH RESOLUTION LOGO</a:t>
            </a:r>
          </a:p>
        </p:txBody>
      </p:sp>
      <p:sp>
        <p:nvSpPr>
          <p:cNvPr id="40" name="Rectangle 265">
            <a:extLst>
              <a:ext uri="{FF2B5EF4-FFF2-40B4-BE49-F238E27FC236}">
                <a16:creationId xmlns:a16="http://schemas.microsoft.com/office/drawing/2014/main" id="{62A71B6C-3C10-43A0-A198-EA630806A44E}"/>
              </a:ext>
            </a:extLst>
          </p:cNvPr>
          <p:cNvSpPr>
            <a:spLocks noChangeAspect="1" noChangeArrowheads="1"/>
          </p:cNvSpPr>
          <p:nvPr/>
        </p:nvSpPr>
        <p:spPr bwMode="auto">
          <a:xfrm>
            <a:off x="40448882" y="457200"/>
            <a:ext cx="2436478" cy="1828800"/>
          </a:xfrm>
          <a:prstGeom prst="rect">
            <a:avLst/>
          </a:prstGeom>
          <a:blipFill dpi="0" rotWithShape="1">
            <a:blip r:embed="rId6">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nchor="ctr"/>
          <a:lstStyle/>
          <a:p>
            <a:pPr algn="ctr" defTabSz="4022725"/>
            <a:r>
              <a:rPr lang="en-US" sz="1200" b="1" dirty="0">
                <a:latin typeface="Calibri" pitchFamily="34" charset="0"/>
              </a:rPr>
              <a:t>REPLACE THIS BOX WITH YOUR ORGANIZATION’S</a:t>
            </a:r>
          </a:p>
          <a:p>
            <a:pPr algn="ctr" defTabSz="4022725"/>
            <a:r>
              <a:rPr lang="en-US" sz="1200" b="1" dirty="0">
                <a:latin typeface="Calibri" pitchFamily="34" charset="0"/>
              </a:rPr>
              <a:t>HIGH RESOLUTION LOGO</a:t>
            </a:r>
          </a:p>
        </p:txBody>
      </p:sp>
    </p:spTree>
    <p:extLst>
      <p:ext uri="{BB962C8B-B14F-4D97-AF65-F5344CB8AC3E}">
        <p14:creationId xmlns:p14="http://schemas.microsoft.com/office/powerpoint/2010/main" val="22512518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2818</TotalTime>
  <Words>1489</Words>
  <Application>Microsoft Office PowerPoint</Application>
  <PresentationFormat>Custom</PresentationFormat>
  <Paragraphs>110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Cambria Math</vt:lpstr>
      <vt:lpstr>Office Theme</vt:lpstr>
      <vt:lpstr>PowerPoint Presentation</vt:lpstr>
    </vt:vector>
  </TitlesOfParts>
  <Company>Genigraphics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24x48</dc:title>
  <dc:creator>Jay Larson</dc:creator>
  <dc:description>Quality poster printing
www.genigraphics.com
1-800-790-4001</dc:description>
  <cp:lastModifiedBy>Christa Stiles</cp:lastModifiedBy>
  <cp:revision>108</cp:revision>
  <cp:lastPrinted>2013-02-12T02:21:55Z</cp:lastPrinted>
  <dcterms:created xsi:type="dcterms:W3CDTF">2013-02-10T21:14:48Z</dcterms:created>
  <dcterms:modified xsi:type="dcterms:W3CDTF">2020-03-13T17:08:55Z</dcterms:modified>
</cp:coreProperties>
</file>