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918400"/>
  <p:notesSz cx="7004050" cy="9290050"/>
  <p:defaultTextStyle>
    <a:defPPr>
      <a:defRPr lang="en-US"/>
    </a:defPPr>
    <a:lvl1pPr marL="0" algn="l" defTabSz="3604184" rtl="0" eaLnBrk="1" latinLnBrk="0" hangingPunct="1">
      <a:defRPr sz="7100" kern="1200">
        <a:solidFill>
          <a:schemeClr val="tx1"/>
        </a:solidFill>
        <a:latin typeface="+mn-lt"/>
        <a:ea typeface="+mn-ea"/>
        <a:cs typeface="+mn-cs"/>
      </a:defRPr>
    </a:lvl1pPr>
    <a:lvl2pPr marL="1802094" algn="l" defTabSz="3604184" rtl="0" eaLnBrk="1" latinLnBrk="0" hangingPunct="1">
      <a:defRPr sz="7100" kern="1200">
        <a:solidFill>
          <a:schemeClr val="tx1"/>
        </a:solidFill>
        <a:latin typeface="+mn-lt"/>
        <a:ea typeface="+mn-ea"/>
        <a:cs typeface="+mn-cs"/>
      </a:defRPr>
    </a:lvl2pPr>
    <a:lvl3pPr marL="3604184" algn="l" defTabSz="3604184" rtl="0" eaLnBrk="1" latinLnBrk="0" hangingPunct="1">
      <a:defRPr sz="7100" kern="1200">
        <a:solidFill>
          <a:schemeClr val="tx1"/>
        </a:solidFill>
        <a:latin typeface="+mn-lt"/>
        <a:ea typeface="+mn-ea"/>
        <a:cs typeface="+mn-cs"/>
      </a:defRPr>
    </a:lvl3pPr>
    <a:lvl4pPr marL="5406279" algn="l" defTabSz="3604184" rtl="0" eaLnBrk="1" latinLnBrk="0" hangingPunct="1">
      <a:defRPr sz="7100" kern="1200">
        <a:solidFill>
          <a:schemeClr val="tx1"/>
        </a:solidFill>
        <a:latin typeface="+mn-lt"/>
        <a:ea typeface="+mn-ea"/>
        <a:cs typeface="+mn-cs"/>
      </a:defRPr>
    </a:lvl4pPr>
    <a:lvl5pPr marL="7208371" algn="l" defTabSz="3604184" rtl="0" eaLnBrk="1" latinLnBrk="0" hangingPunct="1">
      <a:defRPr sz="7100" kern="1200">
        <a:solidFill>
          <a:schemeClr val="tx1"/>
        </a:solidFill>
        <a:latin typeface="+mn-lt"/>
        <a:ea typeface="+mn-ea"/>
        <a:cs typeface="+mn-cs"/>
      </a:defRPr>
    </a:lvl5pPr>
    <a:lvl6pPr marL="9010464" algn="l" defTabSz="3604184" rtl="0" eaLnBrk="1" latinLnBrk="0" hangingPunct="1">
      <a:defRPr sz="7100" kern="1200">
        <a:solidFill>
          <a:schemeClr val="tx1"/>
        </a:solidFill>
        <a:latin typeface="+mn-lt"/>
        <a:ea typeface="+mn-ea"/>
        <a:cs typeface="+mn-cs"/>
      </a:defRPr>
    </a:lvl6pPr>
    <a:lvl7pPr marL="10812554" algn="l" defTabSz="3604184" rtl="0" eaLnBrk="1" latinLnBrk="0" hangingPunct="1">
      <a:defRPr sz="7100" kern="1200">
        <a:solidFill>
          <a:schemeClr val="tx1"/>
        </a:solidFill>
        <a:latin typeface="+mn-lt"/>
        <a:ea typeface="+mn-ea"/>
        <a:cs typeface="+mn-cs"/>
      </a:defRPr>
    </a:lvl7pPr>
    <a:lvl8pPr marL="12614649" algn="l" defTabSz="3604184" rtl="0" eaLnBrk="1" latinLnBrk="0" hangingPunct="1">
      <a:defRPr sz="7100" kern="1200">
        <a:solidFill>
          <a:schemeClr val="tx1"/>
        </a:solidFill>
        <a:latin typeface="+mn-lt"/>
        <a:ea typeface="+mn-ea"/>
        <a:cs typeface="+mn-cs"/>
      </a:defRPr>
    </a:lvl8pPr>
    <a:lvl9pPr marL="14416743" algn="l" defTabSz="3604184" rtl="0" eaLnBrk="1" latinLnBrk="0" hangingPunct="1">
      <a:defRPr sz="7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35" autoAdjust="0"/>
    <p:restoredTop sz="94676" autoAdjust="0"/>
  </p:normalViewPr>
  <p:slideViewPr>
    <p:cSldViewPr>
      <p:cViewPr varScale="1">
        <p:scale>
          <a:sx n="19" d="100"/>
          <a:sy n="19" d="100"/>
        </p:scale>
        <p:origin x="-1746" y="-138"/>
      </p:cViewPr>
      <p:guideLst>
        <p:guide orient="horz" pos="10368"/>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3796224"/>
        <c:axId val="93797760"/>
      </c:barChart>
      <c:catAx>
        <c:axId val="93796224"/>
        <c:scaling>
          <c:orientation val="minMax"/>
        </c:scaling>
        <c:delete val="0"/>
        <c:axPos val="b"/>
        <c:majorTickMark val="out"/>
        <c:minorTickMark val="none"/>
        <c:tickLblPos val="nextTo"/>
        <c:crossAx val="93797760"/>
        <c:crosses val="autoZero"/>
        <c:auto val="1"/>
        <c:lblAlgn val="ctr"/>
        <c:lblOffset val="100"/>
        <c:noMultiLvlLbl val="0"/>
      </c:catAx>
      <c:valAx>
        <c:axId val="93797760"/>
        <c:scaling>
          <c:orientation val="minMax"/>
        </c:scaling>
        <c:delete val="0"/>
        <c:axPos val="l"/>
        <c:majorGridlines/>
        <c:numFmt formatCode="General" sourceLinked="1"/>
        <c:majorTickMark val="out"/>
        <c:minorTickMark val="none"/>
        <c:tickLblPos val="nextTo"/>
        <c:crossAx val="937962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50383440" y="0"/>
            <a:ext cx="82296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endParaRPr lang="en-US" dirty="0"/>
          </a:p>
        </p:txBody>
      </p:sp>
      <p:sp>
        <p:nvSpPr>
          <p:cNvPr id="16" name="Rectangle 15"/>
          <p:cNvSpPr/>
          <p:nvPr userDrawn="1"/>
        </p:nvSpPr>
        <p:spPr>
          <a:xfrm>
            <a:off x="-3" y="0"/>
            <a:ext cx="82296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endParaRPr lang="en-US" dirty="0"/>
          </a:p>
        </p:txBody>
      </p:sp>
      <p:sp>
        <p:nvSpPr>
          <p:cNvPr id="17" name="Rectangle 16"/>
          <p:cNvSpPr/>
          <p:nvPr userDrawn="1"/>
        </p:nvSpPr>
        <p:spPr>
          <a:xfrm>
            <a:off x="0" y="0"/>
            <a:ext cx="512064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endParaRPr lang="en-US" dirty="0"/>
          </a:p>
        </p:txBody>
      </p:sp>
      <p:sp>
        <p:nvSpPr>
          <p:cNvPr id="18" name="Rectangle 17"/>
          <p:cNvSpPr/>
          <p:nvPr userDrawn="1"/>
        </p:nvSpPr>
        <p:spPr>
          <a:xfrm>
            <a:off x="0" y="28803600"/>
            <a:ext cx="512064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endParaRPr lang="en-US" dirty="0"/>
          </a:p>
        </p:txBody>
      </p:sp>
      <p:sp>
        <p:nvSpPr>
          <p:cNvPr id="11" name="Instructions"/>
          <p:cNvSpPr/>
          <p:nvPr userDrawn="1"/>
        </p:nvSpPr>
        <p:spPr>
          <a:xfrm>
            <a:off x="-11887200" y="0"/>
            <a:ext cx="109728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7719" tIns="187719" rIns="187719" bIns="187719"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72"/>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972"/>
              </a:spcAft>
            </a:pPr>
            <a:r>
              <a:rPr lang="en-US" sz="5100" dirty="0" smtClean="0">
                <a:solidFill>
                  <a:srgbClr val="7F7F7F"/>
                </a:solidFill>
                <a:latin typeface="Calibri" pitchFamily="34" charset="0"/>
                <a:cs typeface="Calibri" panose="020F0502020204030204" pitchFamily="34" charset="0"/>
              </a:rPr>
              <a:t>This poster template is 36” high by 56” wide. It can be used to print any poster with a 9:14 aspect ratio.</a:t>
            </a:r>
          </a:p>
          <a:p>
            <a:pPr lvl="0">
              <a:spcBef>
                <a:spcPts val="0"/>
              </a:spcBef>
              <a:spcAft>
                <a:spcPts val="1972"/>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972"/>
              </a:spcAft>
            </a:pPr>
            <a:r>
              <a:rPr sz="5100" dirty="0">
                <a:solidFill>
                  <a:srgbClr val="7F7F7F"/>
                </a:solidFill>
                <a:latin typeface="Calibri" pitchFamily="34" charset="0"/>
                <a:cs typeface="Calibri" panose="020F0502020204030204" pitchFamily="34" charset="0"/>
              </a:rPr>
              <a:t>The </a:t>
            </a:r>
            <a:r>
              <a:rPr lang="en-US" sz="5100" dirty="0" smtClean="0">
                <a:solidFill>
                  <a:srgbClr val="7F7F7F"/>
                </a:solidFill>
                <a:latin typeface="Calibri" pitchFamily="34" charset="0"/>
                <a:cs typeface="Calibri" panose="020F0502020204030204" pitchFamily="34" charset="0"/>
              </a:rPr>
              <a:t>various elements included</a:t>
            </a:r>
            <a:r>
              <a:rPr sz="5100" dirty="0" smtClean="0">
                <a:solidFill>
                  <a:srgbClr val="7F7F7F"/>
                </a:solidFill>
                <a:latin typeface="Calibri" pitchFamily="34" charset="0"/>
                <a:cs typeface="Calibri" panose="020F0502020204030204" pitchFamily="34" charset="0"/>
              </a:rPr>
              <a:t> </a:t>
            </a:r>
            <a:r>
              <a:rPr sz="5100" dirty="0">
                <a:solidFill>
                  <a:srgbClr val="7F7F7F"/>
                </a:solidFill>
                <a:latin typeface="Calibri" pitchFamily="34" charset="0"/>
                <a:cs typeface="Calibri" panose="020F0502020204030204" pitchFamily="34" charset="0"/>
              </a:rPr>
              <a:t>in this </a:t>
            </a:r>
            <a:r>
              <a:rPr lang="en-US" sz="5100" dirty="0" smtClean="0">
                <a:solidFill>
                  <a:srgbClr val="7F7F7F"/>
                </a:solidFill>
                <a:latin typeface="Calibri" pitchFamily="34" charset="0"/>
                <a:cs typeface="Calibri" panose="020F0502020204030204" pitchFamily="34" charset="0"/>
              </a:rPr>
              <a:t>poster are ones</a:t>
            </a:r>
            <a:r>
              <a:rPr lang="en-US" sz="5100" baseline="0" dirty="0" smtClean="0">
                <a:solidFill>
                  <a:srgbClr val="7F7F7F"/>
                </a:solidFill>
                <a:latin typeface="Calibri" pitchFamily="34" charset="0"/>
                <a:cs typeface="Calibri" panose="020F0502020204030204" pitchFamily="34" charset="0"/>
              </a:rPr>
              <a:t> we often see in medical, research, and scientific posters.</a:t>
            </a:r>
            <a:r>
              <a:rPr sz="5100" dirty="0" smtClean="0">
                <a:solidFill>
                  <a:srgbClr val="7F7F7F"/>
                </a:solidFill>
                <a:latin typeface="Calibri" pitchFamily="34" charset="0"/>
                <a:cs typeface="Calibri" panose="020F0502020204030204" pitchFamily="34" charset="0"/>
              </a:rPr>
              <a:t> </a:t>
            </a:r>
            <a:r>
              <a:rPr lang="en-US" sz="5100" dirty="0" smtClean="0">
                <a:solidFill>
                  <a:srgbClr val="7F7F7F"/>
                </a:solidFill>
                <a:latin typeface="Calibri" pitchFamily="34" charset="0"/>
                <a:cs typeface="Calibri" panose="020F0502020204030204" pitchFamily="34" charset="0"/>
              </a:rPr>
              <a:t>Feel</a:t>
            </a:r>
            <a:r>
              <a:rPr lang="en-US" sz="51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972"/>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972"/>
              </a:spcAft>
            </a:pPr>
            <a:r>
              <a:rPr lang="en-US" sz="51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5100" b="1" dirty="0" smtClean="0">
                <a:solidFill>
                  <a:srgbClr val="7F7F7F"/>
                </a:solidFill>
                <a:latin typeface="Calibri" pitchFamily="34" charset="0"/>
                <a:cs typeface="Calibri" panose="020F0502020204030204" pitchFamily="34" charset="0"/>
              </a:rPr>
              <a:t>Insert, Picture</a:t>
            </a:r>
            <a:r>
              <a:rPr lang="en-US" sz="51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100" b="1" dirty="0" smtClean="0">
                <a:solidFill>
                  <a:srgbClr val="7F7F7F"/>
                </a:solidFill>
                <a:latin typeface="Calibri" pitchFamily="34" charset="0"/>
                <a:cs typeface="Calibri" panose="020F0502020204030204" pitchFamily="34" charset="0"/>
              </a:rPr>
              <a:t>150-200 pixels per inch in their final printed size</a:t>
            </a:r>
            <a:r>
              <a:rPr lang="en-US" sz="5100" dirty="0" smtClean="0">
                <a:solidFill>
                  <a:srgbClr val="7F7F7F"/>
                </a:solidFill>
                <a:latin typeface="Calibri" pitchFamily="34" charset="0"/>
                <a:cs typeface="Calibri" panose="020F0502020204030204" pitchFamily="34" charset="0"/>
              </a:rPr>
              <a:t>. For instance, a 1600 x 1200 pixel</a:t>
            </a:r>
            <a:r>
              <a:rPr lang="en-US" sz="5100" baseline="0" dirty="0" smtClean="0">
                <a:solidFill>
                  <a:srgbClr val="7F7F7F"/>
                </a:solidFill>
                <a:latin typeface="Calibri" pitchFamily="34" charset="0"/>
                <a:cs typeface="Calibri" panose="020F0502020204030204" pitchFamily="34" charset="0"/>
              </a:rPr>
              <a:t> photo will usually look fine up to </a:t>
            </a:r>
            <a:r>
              <a:rPr lang="en-US" sz="51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972"/>
              </a:spcAft>
            </a:pPr>
            <a:r>
              <a:rPr lang="en-US" sz="51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972"/>
              </a:spcAft>
            </a:pPr>
            <a:r>
              <a:rPr lang="en-US" sz="51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972"/>
              </a:spcAft>
            </a:pPr>
            <a:r>
              <a:rPr lang="en-US" sz="3700" dirty="0" smtClean="0">
                <a:solidFill>
                  <a:srgbClr val="7F7F7F"/>
                </a:solidFill>
                <a:latin typeface="Calibri" pitchFamily="34" charset="0"/>
                <a:cs typeface="Calibri" panose="020F0502020204030204" pitchFamily="34" charset="0"/>
              </a:rPr>
              <a:t/>
            </a:r>
            <a:br>
              <a:rPr lang="en-US" sz="3700" dirty="0" smtClean="0">
                <a:solidFill>
                  <a:srgbClr val="7F7F7F"/>
                </a:solidFill>
                <a:latin typeface="Calibri" pitchFamily="34" charset="0"/>
                <a:cs typeface="Calibri" panose="020F0502020204030204" pitchFamily="34" charset="0"/>
              </a:rPr>
            </a:br>
            <a:r>
              <a:rPr lang="en-US" sz="37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52120800" y="0"/>
            <a:ext cx="10972800" cy="329184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72"/>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r>
                <a:rPr lang="en-US" sz="51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51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972"/>
                </a:spcAft>
              </a:pPr>
              <a:r>
                <a:rPr lang="en-US" sz="51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5100" b="1" baseline="0" dirty="0" smtClean="0">
                  <a:solidFill>
                    <a:schemeClr val="bg1">
                      <a:lumMod val="50000"/>
                    </a:schemeClr>
                  </a:solidFill>
                  <a:latin typeface="Calibri" pitchFamily="34" charset="0"/>
                  <a:cs typeface="Calibri" panose="020F0502020204030204" pitchFamily="34" charset="0"/>
                </a:rPr>
                <a:t>Design</a:t>
              </a:r>
              <a:r>
                <a:rPr lang="en-US" sz="5100" baseline="0" dirty="0" smtClean="0">
                  <a:solidFill>
                    <a:schemeClr val="bg1">
                      <a:lumMod val="50000"/>
                    </a:schemeClr>
                  </a:solidFill>
                  <a:latin typeface="Calibri" pitchFamily="34" charset="0"/>
                  <a:cs typeface="Calibri" panose="020F0502020204030204" pitchFamily="34" charset="0"/>
                </a:rPr>
                <a:t> tab, then select the </a:t>
              </a:r>
              <a:r>
                <a:rPr lang="en-US" sz="5100" b="1" baseline="0" dirty="0" smtClean="0">
                  <a:solidFill>
                    <a:schemeClr val="bg1">
                      <a:lumMod val="50000"/>
                    </a:schemeClr>
                  </a:solidFill>
                  <a:latin typeface="Calibri" pitchFamily="34" charset="0"/>
                  <a:cs typeface="Calibri" panose="020F0502020204030204" pitchFamily="34" charset="0"/>
                </a:rPr>
                <a:t>Colors</a:t>
              </a:r>
              <a:r>
                <a:rPr lang="en-US" sz="51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972"/>
                </a:spcAft>
              </a:pPr>
              <a:endParaRPr lang="en-US" sz="7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72"/>
                </a:spcAft>
              </a:pPr>
              <a:r>
                <a:rPr lang="en-US" sz="51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972"/>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972"/>
                </a:spcAft>
              </a:pPr>
              <a:r>
                <a:rPr lang="en-US" sz="5100" dirty="0" smtClean="0">
                  <a:solidFill>
                    <a:schemeClr val="bg1">
                      <a:lumMod val="50000"/>
                    </a:schemeClr>
                  </a:solidFill>
                  <a:latin typeface="Calibri" pitchFamily="34" charset="0"/>
                  <a:cs typeface="Calibri" panose="020F0502020204030204" pitchFamily="34" charset="0"/>
                </a:rPr>
                <a:t>Once your poster file is ready, visit</a:t>
              </a:r>
              <a:r>
                <a:rPr lang="en-US" sz="5100" baseline="0" dirty="0" smtClean="0">
                  <a:solidFill>
                    <a:schemeClr val="bg1">
                      <a:lumMod val="50000"/>
                    </a:schemeClr>
                  </a:solidFill>
                  <a:latin typeface="Calibri" pitchFamily="34" charset="0"/>
                  <a:cs typeface="Calibri" panose="020F0502020204030204" pitchFamily="34" charset="0"/>
                </a:rPr>
                <a:t> </a:t>
              </a:r>
              <a:r>
                <a:rPr lang="en-US" sz="5100" b="1" baseline="0" dirty="0" smtClean="0">
                  <a:solidFill>
                    <a:schemeClr val="bg1">
                      <a:lumMod val="50000"/>
                    </a:schemeClr>
                  </a:solidFill>
                  <a:latin typeface="Calibri" pitchFamily="34" charset="0"/>
                  <a:cs typeface="Calibri" panose="020F0502020204030204" pitchFamily="34" charset="0"/>
                </a:rPr>
                <a:t>www.genigraphics.com</a:t>
              </a:r>
              <a:r>
                <a:rPr lang="en-US" sz="51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972"/>
                </a:spcAft>
              </a:pPr>
              <a:r>
                <a:rPr lang="en-US" sz="51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1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100" baseline="0" dirty="0" smtClean="0">
                  <a:solidFill>
                    <a:schemeClr val="bg1">
                      <a:lumMod val="50000"/>
                    </a:schemeClr>
                  </a:solidFill>
                  <a:latin typeface="Calibri" pitchFamily="34" charset="0"/>
                  <a:cs typeface="Calibri" panose="020F0502020204030204" pitchFamily="34" charset="0"/>
                </a:rPr>
                <a:t>US and Canada:  1-800-790-4001</a:t>
              </a:r>
              <a:br>
                <a:rPr lang="en-US" sz="5100" baseline="0" dirty="0" smtClean="0">
                  <a:solidFill>
                    <a:schemeClr val="bg1">
                      <a:lumMod val="50000"/>
                    </a:schemeClr>
                  </a:solidFill>
                  <a:latin typeface="Calibri" pitchFamily="34" charset="0"/>
                  <a:cs typeface="Calibri" panose="020F0502020204030204" pitchFamily="34" charset="0"/>
                </a:rPr>
              </a:br>
              <a:r>
                <a:rPr lang="en-US" sz="51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700" dirty="0" smtClean="0">
                  <a:solidFill>
                    <a:schemeClr val="bg1">
                      <a:lumMod val="50000"/>
                    </a:schemeClr>
                  </a:solidFill>
                  <a:latin typeface="Calibri" pitchFamily="34" charset="0"/>
                  <a:cs typeface="Calibri" panose="020F0502020204030204" pitchFamily="34" charset="0"/>
                </a:rPr>
                <a:t/>
              </a:r>
              <a:br>
                <a:rPr lang="en-US" sz="3700" dirty="0" smtClean="0">
                  <a:solidFill>
                    <a:schemeClr val="bg1">
                      <a:lumMod val="50000"/>
                    </a:schemeClr>
                  </a:solidFill>
                  <a:latin typeface="Calibri" pitchFamily="34" charset="0"/>
                  <a:cs typeface="Calibri" panose="020F0502020204030204" pitchFamily="34" charset="0"/>
                </a:rPr>
              </a:br>
              <a:r>
                <a:rPr lang="en-US" sz="37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0" y="326136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318262"/>
            <a:ext cx="46085760" cy="5486400"/>
          </a:xfrm>
          <a:prstGeom prst="rect">
            <a:avLst/>
          </a:prstGeom>
        </p:spPr>
        <p:txBody>
          <a:bodyPr vert="horz" lIns="360419" tIns="180210" rIns="360419" bIns="18021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560320" y="7680965"/>
            <a:ext cx="46085760" cy="21724623"/>
          </a:xfrm>
          <a:prstGeom prst="rect">
            <a:avLst/>
          </a:prstGeom>
        </p:spPr>
        <p:txBody>
          <a:bodyPr vert="horz" lIns="360419" tIns="180210" rIns="360419" bIns="18021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560320" y="30510483"/>
            <a:ext cx="11948160" cy="1752600"/>
          </a:xfrm>
          <a:prstGeom prst="rect">
            <a:avLst/>
          </a:prstGeom>
        </p:spPr>
        <p:txBody>
          <a:bodyPr vert="horz" lIns="360419" tIns="180210" rIns="360419" bIns="180210" rtlCol="0" anchor="ctr"/>
          <a:lstStyle>
            <a:lvl1pPr algn="l">
              <a:defRPr sz="49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7495520" y="30510483"/>
            <a:ext cx="16215360" cy="1752600"/>
          </a:xfrm>
          <a:prstGeom prst="rect">
            <a:avLst/>
          </a:prstGeom>
        </p:spPr>
        <p:txBody>
          <a:bodyPr vert="horz" lIns="360419" tIns="180210" rIns="360419" bIns="180210" rtlCol="0" anchor="ctr"/>
          <a:lstStyle>
            <a:lvl1pPr algn="ctr">
              <a:defRPr sz="4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0510483"/>
            <a:ext cx="11948160" cy="1752600"/>
          </a:xfrm>
          <a:prstGeom prst="rect">
            <a:avLst/>
          </a:prstGeom>
        </p:spPr>
        <p:txBody>
          <a:bodyPr vert="horz" lIns="360419" tIns="180210" rIns="360419" bIns="180210" rtlCol="0" anchor="ctr"/>
          <a:lstStyle>
            <a:lvl1pPr algn="r">
              <a:defRPr sz="49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3604184" rtl="0" eaLnBrk="1" latinLnBrk="0" hangingPunct="1">
        <a:spcBef>
          <a:spcPct val="0"/>
        </a:spcBef>
        <a:buNone/>
        <a:defRPr sz="6400" kern="1200">
          <a:solidFill>
            <a:schemeClr val="tx1"/>
          </a:solidFill>
          <a:latin typeface="+mj-lt"/>
          <a:ea typeface="+mj-ea"/>
          <a:cs typeface="+mj-cs"/>
        </a:defRPr>
      </a:lvl1pPr>
    </p:titleStyle>
    <p:bodyStyle>
      <a:lvl1pPr marL="375436" indent="-375436" algn="l" defTabSz="3604184" rtl="0" eaLnBrk="1" latinLnBrk="0" hangingPunct="1">
        <a:spcBef>
          <a:spcPct val="20000"/>
        </a:spcBef>
        <a:buFont typeface="Arial" pitchFamily="34" charset="0"/>
        <a:buChar char="•"/>
        <a:defRPr sz="2900" kern="1200">
          <a:solidFill>
            <a:schemeClr val="tx1"/>
          </a:solidFill>
          <a:latin typeface="+mn-lt"/>
          <a:ea typeface="+mn-ea"/>
          <a:cs typeface="+mn-cs"/>
        </a:defRPr>
      </a:lvl1pPr>
      <a:lvl2pPr marL="750871" indent="-375436" algn="l" defTabSz="3604184"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26309" indent="-375436" algn="l" defTabSz="3604184"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501743" indent="-375436" algn="l" defTabSz="3604184" rtl="0" eaLnBrk="1" latinLnBrk="0" hangingPunct="1">
        <a:spcBef>
          <a:spcPct val="20000"/>
        </a:spcBef>
        <a:buFont typeface="Arial" pitchFamily="34" charset="0"/>
        <a:buChar char="–"/>
        <a:defRPr sz="2900" kern="1200">
          <a:solidFill>
            <a:schemeClr val="tx1"/>
          </a:solidFill>
          <a:latin typeface="+mn-lt"/>
          <a:ea typeface="+mn-ea"/>
          <a:cs typeface="+mn-cs"/>
        </a:defRPr>
      </a:lvl4pPr>
      <a:lvl5pPr marL="1877181" indent="-375436" algn="l" defTabSz="3604184" rtl="0" eaLnBrk="1" latinLnBrk="0" hangingPunct="1">
        <a:spcBef>
          <a:spcPct val="20000"/>
        </a:spcBef>
        <a:buFont typeface="Arial" pitchFamily="34" charset="0"/>
        <a:buChar char="»"/>
        <a:defRPr sz="2900" kern="1200">
          <a:solidFill>
            <a:schemeClr val="tx1"/>
          </a:solidFill>
          <a:latin typeface="+mn-lt"/>
          <a:ea typeface="+mn-ea"/>
          <a:cs typeface="+mn-cs"/>
        </a:defRPr>
      </a:lvl5pPr>
      <a:lvl6pPr marL="9911510" indent="-901047" algn="l" defTabSz="3604184"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713602" indent="-901047" algn="l" defTabSz="3604184"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515696" indent="-901047" algn="l" defTabSz="3604184"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317787" indent="-901047" algn="l" defTabSz="3604184"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04184" rtl="0" eaLnBrk="1" latinLnBrk="0" hangingPunct="1">
        <a:defRPr sz="7100" kern="1200">
          <a:solidFill>
            <a:schemeClr val="tx1"/>
          </a:solidFill>
          <a:latin typeface="+mn-lt"/>
          <a:ea typeface="+mn-ea"/>
          <a:cs typeface="+mn-cs"/>
        </a:defRPr>
      </a:lvl1pPr>
      <a:lvl2pPr marL="1802094" algn="l" defTabSz="3604184" rtl="0" eaLnBrk="1" latinLnBrk="0" hangingPunct="1">
        <a:defRPr sz="7100" kern="1200">
          <a:solidFill>
            <a:schemeClr val="tx1"/>
          </a:solidFill>
          <a:latin typeface="+mn-lt"/>
          <a:ea typeface="+mn-ea"/>
          <a:cs typeface="+mn-cs"/>
        </a:defRPr>
      </a:lvl2pPr>
      <a:lvl3pPr marL="3604184" algn="l" defTabSz="3604184" rtl="0" eaLnBrk="1" latinLnBrk="0" hangingPunct="1">
        <a:defRPr sz="7100" kern="1200">
          <a:solidFill>
            <a:schemeClr val="tx1"/>
          </a:solidFill>
          <a:latin typeface="+mn-lt"/>
          <a:ea typeface="+mn-ea"/>
          <a:cs typeface="+mn-cs"/>
        </a:defRPr>
      </a:lvl3pPr>
      <a:lvl4pPr marL="5406279" algn="l" defTabSz="3604184" rtl="0" eaLnBrk="1" latinLnBrk="0" hangingPunct="1">
        <a:defRPr sz="7100" kern="1200">
          <a:solidFill>
            <a:schemeClr val="tx1"/>
          </a:solidFill>
          <a:latin typeface="+mn-lt"/>
          <a:ea typeface="+mn-ea"/>
          <a:cs typeface="+mn-cs"/>
        </a:defRPr>
      </a:lvl4pPr>
      <a:lvl5pPr marL="7208371" algn="l" defTabSz="3604184" rtl="0" eaLnBrk="1" latinLnBrk="0" hangingPunct="1">
        <a:defRPr sz="7100" kern="1200">
          <a:solidFill>
            <a:schemeClr val="tx1"/>
          </a:solidFill>
          <a:latin typeface="+mn-lt"/>
          <a:ea typeface="+mn-ea"/>
          <a:cs typeface="+mn-cs"/>
        </a:defRPr>
      </a:lvl5pPr>
      <a:lvl6pPr marL="9010464" algn="l" defTabSz="3604184" rtl="0" eaLnBrk="1" latinLnBrk="0" hangingPunct="1">
        <a:defRPr sz="7100" kern="1200">
          <a:solidFill>
            <a:schemeClr val="tx1"/>
          </a:solidFill>
          <a:latin typeface="+mn-lt"/>
          <a:ea typeface="+mn-ea"/>
          <a:cs typeface="+mn-cs"/>
        </a:defRPr>
      </a:lvl6pPr>
      <a:lvl7pPr marL="10812554" algn="l" defTabSz="3604184" rtl="0" eaLnBrk="1" latinLnBrk="0" hangingPunct="1">
        <a:defRPr sz="7100" kern="1200">
          <a:solidFill>
            <a:schemeClr val="tx1"/>
          </a:solidFill>
          <a:latin typeface="+mn-lt"/>
          <a:ea typeface="+mn-ea"/>
          <a:cs typeface="+mn-cs"/>
        </a:defRPr>
      </a:lvl7pPr>
      <a:lvl8pPr marL="12614649" algn="l" defTabSz="3604184" rtl="0" eaLnBrk="1" latinLnBrk="0" hangingPunct="1">
        <a:defRPr sz="7100" kern="1200">
          <a:solidFill>
            <a:schemeClr val="tx1"/>
          </a:solidFill>
          <a:latin typeface="+mn-lt"/>
          <a:ea typeface="+mn-ea"/>
          <a:cs typeface="+mn-cs"/>
        </a:defRPr>
      </a:lvl8pPr>
      <a:lvl9pPr marL="14416743" algn="l" defTabSz="3604184"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6400800" y="530376"/>
            <a:ext cx="38404800" cy="1896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50174" tIns="375436" rIns="150174" bIns="375436"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accent3">
                    <a:lumMod val="20000"/>
                    <a:lumOff val="80000"/>
                  </a:schemeClr>
                </a:solidFill>
                <a:latin typeface="+mn-lt"/>
              </a:rPr>
              <a:t>Template Provided By Genigraphics – 800.790.4001 – Replace This Text With Your Title</a:t>
            </a:r>
          </a:p>
        </p:txBody>
      </p:sp>
      <p:sp>
        <p:nvSpPr>
          <p:cNvPr id="5" name="Text Box 123"/>
          <p:cNvSpPr txBox="1">
            <a:spLocks noChangeArrowheads="1"/>
          </p:cNvSpPr>
          <p:nvPr/>
        </p:nvSpPr>
        <p:spPr bwMode="auto">
          <a:xfrm>
            <a:off x="6400800" y="2400302"/>
            <a:ext cx="384048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50174" tIns="150174" rIns="150174" bIns="150174"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400" dirty="0">
                <a:solidFill>
                  <a:schemeClr val="accent3">
                    <a:lumMod val="20000"/>
                    <a:lumOff val="80000"/>
                  </a:schemeClr>
                </a:solidFill>
                <a:latin typeface="+mn-lt"/>
              </a:rPr>
              <a:t>John Smith, MD</a:t>
            </a:r>
            <a:r>
              <a:rPr lang="en-US" sz="4400" baseline="30000" dirty="0">
                <a:solidFill>
                  <a:schemeClr val="accent3">
                    <a:lumMod val="20000"/>
                    <a:lumOff val="80000"/>
                  </a:schemeClr>
                </a:solidFill>
                <a:latin typeface="+mn-lt"/>
              </a:rPr>
              <a:t>1</a:t>
            </a:r>
            <a:r>
              <a:rPr lang="en-US" sz="4400" dirty="0">
                <a:solidFill>
                  <a:schemeClr val="accent3">
                    <a:lumMod val="20000"/>
                    <a:lumOff val="80000"/>
                  </a:schemeClr>
                </a:solidFill>
                <a:latin typeface="+mn-lt"/>
              </a:rPr>
              <a:t>; Jane Doe, PhD</a:t>
            </a:r>
            <a:r>
              <a:rPr lang="en-US" sz="4400" baseline="30000" dirty="0">
                <a:solidFill>
                  <a:schemeClr val="accent3">
                    <a:lumMod val="20000"/>
                    <a:lumOff val="80000"/>
                  </a:schemeClr>
                </a:solidFill>
                <a:latin typeface="+mn-lt"/>
              </a:rPr>
              <a:t>2</a:t>
            </a:r>
            <a:r>
              <a:rPr lang="en-US" sz="4400" dirty="0">
                <a:solidFill>
                  <a:schemeClr val="accent3">
                    <a:lumMod val="20000"/>
                    <a:lumOff val="80000"/>
                  </a:schemeClr>
                </a:solidFill>
                <a:latin typeface="+mn-lt"/>
              </a:rPr>
              <a:t>; Frederick Jones, MD, PhD</a:t>
            </a:r>
            <a:r>
              <a:rPr lang="en-US" sz="4400" baseline="30000" dirty="0">
                <a:solidFill>
                  <a:schemeClr val="accent3">
                    <a:lumMod val="20000"/>
                    <a:lumOff val="80000"/>
                  </a:schemeClr>
                </a:solidFill>
                <a:latin typeface="+mn-lt"/>
              </a:rPr>
              <a:t>1,2</a:t>
            </a:r>
          </a:p>
          <a:p>
            <a:pPr algn="ctr" eaLnBrk="1" hangingPunct="1"/>
            <a:r>
              <a:rPr lang="en-US" sz="4400" baseline="30000" dirty="0">
                <a:solidFill>
                  <a:schemeClr val="accent3">
                    <a:lumMod val="20000"/>
                    <a:lumOff val="80000"/>
                  </a:schemeClr>
                </a:solidFill>
                <a:latin typeface="+mn-lt"/>
              </a:rPr>
              <a:t>1</a:t>
            </a:r>
            <a:r>
              <a:rPr lang="en-US" sz="4400" dirty="0">
                <a:solidFill>
                  <a:schemeClr val="accent3">
                    <a:lumMod val="20000"/>
                    <a:lumOff val="80000"/>
                  </a:schemeClr>
                </a:solidFill>
                <a:latin typeface="+mn-lt"/>
              </a:rPr>
              <a:t>University of Affiliation, </a:t>
            </a:r>
            <a:r>
              <a:rPr lang="en-US" sz="4400" baseline="30000" dirty="0">
                <a:solidFill>
                  <a:schemeClr val="accent3">
                    <a:lumMod val="20000"/>
                    <a:lumOff val="80000"/>
                  </a:schemeClr>
                </a:solidFill>
                <a:latin typeface="+mn-lt"/>
              </a:rPr>
              <a:t>2</a:t>
            </a:r>
            <a:r>
              <a:rPr lang="en-US" sz="4400" dirty="0">
                <a:solidFill>
                  <a:schemeClr val="accent3">
                    <a:lumMod val="20000"/>
                    <a:lumOff val="80000"/>
                  </a:schemeClr>
                </a:solidFill>
                <a:latin typeface="+mn-lt"/>
              </a:rPr>
              <a:t>Medical Center of Affiliation</a:t>
            </a:r>
          </a:p>
        </p:txBody>
      </p:sp>
      <p:sp>
        <p:nvSpPr>
          <p:cNvPr id="24" name="TextBox 23"/>
          <p:cNvSpPr txBox="1"/>
          <p:nvPr/>
        </p:nvSpPr>
        <p:spPr>
          <a:xfrm>
            <a:off x="1991364" y="30038042"/>
            <a:ext cx="3050383" cy="2230257"/>
          </a:xfrm>
          <a:prstGeom prst="rect">
            <a:avLst/>
          </a:prstGeom>
          <a:solidFill>
            <a:schemeClr val="accent1">
              <a:lumMod val="40000"/>
              <a:lumOff val="60000"/>
            </a:schemeClr>
          </a:solidFill>
        </p:spPr>
        <p:txBody>
          <a:bodyPr wrap="none" lIns="75087" tIns="37544" rIns="75087" bIns="37544" rtlCol="0">
            <a:spAutoFit/>
          </a:bodyPr>
          <a:lstStyle/>
          <a:p>
            <a:r>
              <a:rPr lang="en-US" sz="2800" dirty="0"/>
              <a:t>&lt;your name&gt;</a:t>
            </a:r>
          </a:p>
          <a:p>
            <a:r>
              <a:rPr lang="en-US" sz="2800" dirty="0"/>
              <a:t>&lt;your organization&gt;</a:t>
            </a:r>
          </a:p>
          <a:p>
            <a:r>
              <a:rPr lang="en-US" sz="2800" dirty="0"/>
              <a:t>Email:</a:t>
            </a:r>
          </a:p>
          <a:p>
            <a:r>
              <a:rPr lang="en-US" sz="2800" dirty="0"/>
              <a:t>Website:</a:t>
            </a:r>
          </a:p>
          <a:p>
            <a:r>
              <a:rPr lang="en-US" sz="2800" dirty="0"/>
              <a:t>Phone:</a:t>
            </a:r>
          </a:p>
        </p:txBody>
      </p:sp>
      <p:sp>
        <p:nvSpPr>
          <p:cNvPr id="25" name="TextBox 24"/>
          <p:cNvSpPr txBox="1"/>
          <p:nvPr/>
        </p:nvSpPr>
        <p:spPr>
          <a:xfrm>
            <a:off x="1991362" y="29146502"/>
            <a:ext cx="2156228" cy="829874"/>
          </a:xfrm>
          <a:prstGeom prst="rect">
            <a:avLst/>
          </a:prstGeom>
          <a:noFill/>
        </p:spPr>
        <p:txBody>
          <a:bodyPr wrap="none" lIns="75087" tIns="37544" rIns="75087" bIns="37544" rtlCol="0">
            <a:spAutoFit/>
          </a:bodyPr>
          <a:lstStyle/>
          <a:p>
            <a:r>
              <a:rPr lang="en-US" sz="4800" b="1" dirty="0"/>
              <a:t>Contact</a:t>
            </a:r>
          </a:p>
        </p:txBody>
      </p:sp>
      <p:sp>
        <p:nvSpPr>
          <p:cNvPr id="26" name="TextBox 25"/>
          <p:cNvSpPr txBox="1"/>
          <p:nvPr/>
        </p:nvSpPr>
        <p:spPr>
          <a:xfrm>
            <a:off x="25603200" y="30038039"/>
            <a:ext cx="22758400" cy="2194560"/>
          </a:xfrm>
          <a:prstGeom prst="rect">
            <a:avLst/>
          </a:prstGeom>
          <a:noFill/>
        </p:spPr>
        <p:txBody>
          <a:bodyPr wrap="square" lIns="75087" tIns="75087" rIns="75087" bIns="75087" numCol="1" spcCol="375436" rtlCol="0">
            <a:noAutofit/>
          </a:bodyPr>
          <a:lstStyle/>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r>
              <a:rPr lang="en-US" sz="1400" dirty="0"/>
              <a:t>  </a:t>
            </a:r>
          </a:p>
          <a:p>
            <a:pPr marL="375436" indent="-375436">
              <a:buFont typeface="+mj-lt"/>
              <a:buAutoNum type="arabicPeriod"/>
            </a:pPr>
            <a:endParaRPr lang="en-US" sz="1400" dirty="0"/>
          </a:p>
        </p:txBody>
      </p:sp>
      <p:sp>
        <p:nvSpPr>
          <p:cNvPr id="27" name="TextBox 26"/>
          <p:cNvSpPr txBox="1"/>
          <p:nvPr/>
        </p:nvSpPr>
        <p:spPr>
          <a:xfrm>
            <a:off x="25603203" y="29146502"/>
            <a:ext cx="3008320" cy="829874"/>
          </a:xfrm>
          <a:prstGeom prst="rect">
            <a:avLst/>
          </a:prstGeom>
          <a:noFill/>
        </p:spPr>
        <p:txBody>
          <a:bodyPr wrap="none" lIns="75087" tIns="37544" rIns="75087" bIns="37544" rtlCol="0">
            <a:spAutoFit/>
          </a:bodyPr>
          <a:lstStyle/>
          <a:p>
            <a:r>
              <a:rPr lang="en-US" sz="4800" b="1" dirty="0"/>
              <a:t>References</a:t>
            </a:r>
          </a:p>
        </p:txBody>
      </p:sp>
      <p:sp>
        <p:nvSpPr>
          <p:cNvPr id="10" name="Text Box 189"/>
          <p:cNvSpPr txBox="1">
            <a:spLocks noChangeArrowheads="1"/>
          </p:cNvSpPr>
          <p:nvPr/>
        </p:nvSpPr>
        <p:spPr bwMode="auto">
          <a:xfrm>
            <a:off x="1645920" y="5486400"/>
            <a:ext cx="15361920" cy="6212591"/>
          </a:xfrm>
          <a:prstGeom prst="rect">
            <a:avLst/>
          </a:prstGeom>
          <a:solidFill>
            <a:schemeClr val="bg1"/>
          </a:solidFill>
          <a:ln w="12700">
            <a:solidFill>
              <a:schemeClr val="accent1">
                <a:lumMod val="75000"/>
              </a:schemeClr>
            </a:solidFill>
          </a:ln>
          <a:effectLst/>
        </p:spPr>
        <p:txBody>
          <a:bodyPr lIns="150174" tIns="150174" rIns="150174" bIns="1501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Abstract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a:t>
            </a:r>
            <a:r>
              <a:rPr lang="en-US" sz="3200" dirty="0" smtClean="0">
                <a:latin typeface="Calibri" pitchFamily="34" charset="0"/>
              </a:rPr>
              <a:t>you. This </a:t>
            </a:r>
            <a:r>
              <a:rPr lang="en-US" sz="3200" dirty="0">
                <a:latin typeface="Calibri" pitchFamily="34" charset="0"/>
              </a:rPr>
              <a:t>text is Calibri </a:t>
            </a:r>
            <a:r>
              <a:rPr lang="en-US" sz="3200" dirty="0" smtClean="0">
                <a:latin typeface="Calibri" pitchFamily="34" charset="0"/>
              </a:rPr>
              <a:t>32pt </a:t>
            </a:r>
            <a:r>
              <a:rPr lang="en-US" sz="3200" dirty="0">
                <a:latin typeface="Calibri" pitchFamily="34" charset="0"/>
              </a:rPr>
              <a:t>and is easily </a:t>
            </a:r>
            <a:r>
              <a:rPr lang="en-US" sz="3200" dirty="0" smtClean="0">
                <a:latin typeface="Calibri" pitchFamily="34" charset="0"/>
              </a:rPr>
              <a:t>read </a:t>
            </a:r>
            <a:r>
              <a:rPr lang="en-US" sz="3200" dirty="0">
                <a:latin typeface="Calibri" pitchFamily="34" charset="0"/>
              </a:rPr>
              <a:t>up to </a:t>
            </a:r>
            <a:r>
              <a:rPr lang="en-US" sz="3200" dirty="0" smtClean="0">
                <a:latin typeface="Calibri" pitchFamily="34" charset="0"/>
              </a:rPr>
              <a:t>5 </a:t>
            </a:r>
            <a:r>
              <a:rPr lang="en-US" sz="3200" dirty="0">
                <a:latin typeface="Calibri" pitchFamily="34" charset="0"/>
              </a:rPr>
              <a:t>feet away on a </a:t>
            </a:r>
            <a:r>
              <a:rPr lang="en-US" sz="3200" dirty="0" smtClean="0">
                <a:latin typeface="Calibri" pitchFamily="34" charset="0"/>
              </a:rPr>
              <a:t>36x56 </a:t>
            </a:r>
            <a:r>
              <a:rPr lang="en-US" sz="3200" dirty="0">
                <a:latin typeface="Calibri" pitchFamily="34" charset="0"/>
              </a:rPr>
              <a:t>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2" name="Rectangle 31"/>
          <p:cNvSpPr/>
          <p:nvPr/>
        </p:nvSpPr>
        <p:spPr>
          <a:xfrm>
            <a:off x="1645920" y="4800600"/>
            <a:ext cx="153619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r>
              <a:rPr lang="en-US" sz="4800" b="1" dirty="0">
                <a:solidFill>
                  <a:schemeClr val="accent3">
                    <a:lumMod val="20000"/>
                    <a:lumOff val="80000"/>
                  </a:schemeClr>
                </a:solidFill>
              </a:rPr>
              <a:t>Abstract</a:t>
            </a:r>
          </a:p>
        </p:txBody>
      </p:sp>
      <p:sp>
        <p:nvSpPr>
          <p:cNvPr id="15" name="Text Box 194"/>
          <p:cNvSpPr txBox="1">
            <a:spLocks noChangeArrowheads="1"/>
          </p:cNvSpPr>
          <p:nvPr/>
        </p:nvSpPr>
        <p:spPr bwMode="auto">
          <a:xfrm>
            <a:off x="17922240" y="13106402"/>
            <a:ext cx="15361920" cy="7689919"/>
          </a:xfrm>
          <a:prstGeom prst="rect">
            <a:avLst/>
          </a:prstGeom>
          <a:solidFill>
            <a:schemeClr val="bg1"/>
          </a:solidFill>
          <a:ln w="12700">
            <a:solidFill>
              <a:schemeClr val="accent1">
                <a:lumMod val="75000"/>
              </a:schemeClr>
            </a:solidFill>
          </a:ln>
          <a:effectLst/>
        </p:spPr>
        <p:txBody>
          <a:bodyPr lIns="150174" tIns="150174" rIns="150174" bIns="1501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Results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5 feet away on a 36x56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a:p>
            <a:pPr eaLnBrk="1" hangingPunct="1"/>
            <a:endParaRPr lang="en-US" sz="3200" dirty="0" smtClean="0">
              <a:latin typeface="Calibri" pitchFamily="34" charset="0"/>
            </a:endParaRPr>
          </a:p>
          <a:p>
            <a:pPr eaLnBrk="1" hangingPunct="1"/>
            <a:r>
              <a:rPr lang="en-US" sz="3200" dirty="0" smtClean="0">
                <a:latin typeface="Calibri" pitchFamily="34" charset="0"/>
              </a:rPr>
              <a:t>Speaking </a:t>
            </a:r>
            <a:r>
              <a:rPr lang="en-US" sz="3200" dirty="0">
                <a:latin typeface="Calibri" pitchFamily="34" charset="0"/>
              </a:rPr>
              <a:t>of Results, yours will look better if you remember to run a spell-check on your poster! After you’ve added your content click on </a:t>
            </a:r>
            <a:r>
              <a:rPr lang="en-US" sz="3200" b="1" dirty="0">
                <a:latin typeface="Calibri" pitchFamily="34" charset="0"/>
              </a:rPr>
              <a:t>Review</a:t>
            </a:r>
            <a:r>
              <a:rPr lang="en-US" sz="3200" dirty="0">
                <a:latin typeface="Calibri" pitchFamily="34" charset="0"/>
              </a:rPr>
              <a:t>, </a:t>
            </a:r>
            <a:r>
              <a:rPr lang="en-US" sz="3200" b="1" dirty="0">
                <a:latin typeface="Calibri" pitchFamily="34" charset="0"/>
              </a:rPr>
              <a:t>Spelling</a:t>
            </a:r>
            <a:r>
              <a:rPr lang="en-US" sz="3200" dirty="0">
                <a:latin typeface="Calibri" pitchFamily="34" charset="0"/>
              </a:rPr>
              <a:t>, or press F7.</a:t>
            </a:r>
          </a:p>
        </p:txBody>
      </p:sp>
      <p:sp>
        <p:nvSpPr>
          <p:cNvPr id="33" name="Rectangle 32"/>
          <p:cNvSpPr/>
          <p:nvPr/>
        </p:nvSpPr>
        <p:spPr>
          <a:xfrm>
            <a:off x="1645920" y="12420600"/>
            <a:ext cx="153619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r>
              <a:rPr lang="en-US" sz="48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7922240" y="5486400"/>
            <a:ext cx="15361920" cy="6212591"/>
          </a:xfrm>
          <a:prstGeom prst="rect">
            <a:avLst/>
          </a:prstGeom>
          <a:solidFill>
            <a:schemeClr val="bg1"/>
          </a:solidFill>
          <a:ln w="12700">
            <a:solidFill>
              <a:schemeClr val="accent1">
                <a:lumMod val="75000"/>
              </a:schemeClr>
            </a:solidFill>
          </a:ln>
          <a:effectLst/>
        </p:spPr>
        <p:txBody>
          <a:bodyPr lIns="150174" tIns="150174" rIns="150174" bIns="1501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Methods and Materials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5 feet away on a 36x56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4" name="Rectangle 33"/>
          <p:cNvSpPr/>
          <p:nvPr/>
        </p:nvSpPr>
        <p:spPr>
          <a:xfrm>
            <a:off x="17922240" y="4800600"/>
            <a:ext cx="153619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r>
              <a:rPr lang="en-US" sz="48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4198560" y="13106400"/>
            <a:ext cx="15361920" cy="6212591"/>
          </a:xfrm>
          <a:prstGeom prst="rect">
            <a:avLst/>
          </a:prstGeom>
          <a:solidFill>
            <a:schemeClr val="bg1"/>
          </a:solidFill>
          <a:ln w="12700">
            <a:solidFill>
              <a:schemeClr val="accent1">
                <a:lumMod val="75000"/>
              </a:schemeClr>
            </a:solidFill>
          </a:ln>
          <a:effectLst/>
        </p:spPr>
        <p:txBody>
          <a:bodyPr lIns="150174" tIns="150174" rIns="150174" bIns="1501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Discussion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5 feet away on a 36x56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5" name="Rectangle 34"/>
          <p:cNvSpPr/>
          <p:nvPr/>
        </p:nvSpPr>
        <p:spPr>
          <a:xfrm>
            <a:off x="34198560" y="12420600"/>
            <a:ext cx="153619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r>
              <a:rPr lang="en-US" sz="4800" b="1" dirty="0">
                <a:solidFill>
                  <a:schemeClr val="accent3">
                    <a:lumMod val="20000"/>
                    <a:lumOff val="80000"/>
                  </a:schemeClr>
                </a:solidFill>
              </a:rPr>
              <a:t>Discussion</a:t>
            </a:r>
          </a:p>
        </p:txBody>
      </p:sp>
      <p:sp>
        <p:nvSpPr>
          <p:cNvPr id="14" name="Text Box 193"/>
          <p:cNvSpPr txBox="1">
            <a:spLocks noChangeArrowheads="1"/>
          </p:cNvSpPr>
          <p:nvPr/>
        </p:nvSpPr>
        <p:spPr bwMode="auto">
          <a:xfrm>
            <a:off x="34198560" y="21259802"/>
            <a:ext cx="15361920" cy="6212591"/>
          </a:xfrm>
          <a:prstGeom prst="rect">
            <a:avLst/>
          </a:prstGeom>
          <a:solidFill>
            <a:schemeClr val="bg1"/>
          </a:solidFill>
          <a:ln w="12700">
            <a:solidFill>
              <a:schemeClr val="accent1">
                <a:lumMod val="75000"/>
              </a:schemeClr>
            </a:solidFill>
          </a:ln>
          <a:effectLst/>
        </p:spPr>
        <p:txBody>
          <a:bodyPr lIns="150174" tIns="150174" rIns="150174" bIns="1501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Calibri" pitchFamily="34" charset="0"/>
              </a:rPr>
              <a:t>Click here to insert your Conclusions text. Type it in or copy and paste from your Word document or other source.</a:t>
            </a:r>
          </a:p>
          <a:p>
            <a:pPr eaLnBrk="1" hangingPunct="1"/>
            <a:endParaRPr lang="en-US" sz="3200" dirty="0">
              <a:latin typeface="Calibri" pitchFamily="34" charset="0"/>
            </a:endParaRPr>
          </a:p>
          <a:p>
            <a:pPr eaLnBrk="1" hangingPunct="1"/>
            <a:r>
              <a:rPr lang="en-US" sz="3200" dirty="0">
                <a:latin typeface="Calibri" pitchFamily="34" charset="0"/>
              </a:rPr>
              <a:t>This text box will automatically re-size to your text. To turn off that feature, right click inside this box and go to </a:t>
            </a:r>
            <a:r>
              <a:rPr lang="en-US" sz="3200" b="1" dirty="0">
                <a:latin typeface="Calibri" pitchFamily="34" charset="0"/>
              </a:rPr>
              <a:t>Format Shape, Text Box, Autofit</a:t>
            </a:r>
            <a:r>
              <a:rPr lang="en-US" sz="3200" dirty="0">
                <a:latin typeface="Calibri" pitchFamily="34" charset="0"/>
              </a:rPr>
              <a:t>, and select the “Do Not Autofit” radio button.</a:t>
            </a:r>
          </a:p>
          <a:p>
            <a:pPr eaLnBrk="1" hangingPunct="1"/>
            <a:endParaRPr lang="en-US" sz="3200" dirty="0">
              <a:latin typeface="Calibri" pitchFamily="34" charset="0"/>
            </a:endParaRPr>
          </a:p>
          <a:p>
            <a:pPr eaLnBrk="1" hangingPunct="1"/>
            <a:r>
              <a:rPr lang="en-US" sz="3200" dirty="0">
                <a:latin typeface="Calibri" pitchFamily="34" charset="0"/>
              </a:rPr>
              <a:t>To change the font style of this text box: Click on the border once to highlight the entire text box, then select a different font or font size that suits you. This text is Calibri 32pt and is easily </a:t>
            </a:r>
            <a:r>
              <a:rPr lang="en-US" sz="3200" dirty="0" smtClean="0">
                <a:latin typeface="Calibri" pitchFamily="34" charset="0"/>
              </a:rPr>
              <a:t>read </a:t>
            </a:r>
            <a:r>
              <a:rPr lang="en-US" sz="3200" dirty="0">
                <a:latin typeface="Calibri" pitchFamily="34" charset="0"/>
              </a:rPr>
              <a:t>up to 5 feet away on a 36x56 poster.</a:t>
            </a:r>
          </a:p>
          <a:p>
            <a:pPr eaLnBrk="1" hangingPunct="1"/>
            <a:endParaRPr lang="en-US" sz="3200" dirty="0">
              <a:latin typeface="Calibri" pitchFamily="34" charset="0"/>
            </a:endParaRPr>
          </a:p>
          <a:p>
            <a:pPr eaLnBrk="1" hangingPunct="1"/>
            <a:r>
              <a:rPr lang="en-US" sz="3200" dirty="0">
                <a:latin typeface="Calibri" pitchFamily="34" charset="0"/>
              </a:rPr>
              <a:t>Zoom out to 100% to preview what this will look like on your printed poster.</a:t>
            </a:r>
          </a:p>
        </p:txBody>
      </p:sp>
      <p:sp>
        <p:nvSpPr>
          <p:cNvPr id="36" name="Rectangle 35"/>
          <p:cNvSpPr/>
          <p:nvPr/>
        </p:nvSpPr>
        <p:spPr>
          <a:xfrm>
            <a:off x="34198560" y="20574000"/>
            <a:ext cx="153619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r>
              <a:rPr lang="en-US" sz="48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050678600"/>
              </p:ext>
            </p:extLst>
          </p:nvPr>
        </p:nvGraphicFramePr>
        <p:xfrm>
          <a:off x="18235644" y="22620776"/>
          <a:ext cx="14932132" cy="5439875"/>
        </p:xfrm>
        <a:graphic>
          <a:graphicData uri="http://schemas.openxmlformats.org/drawingml/2006/table">
            <a:tbl>
              <a:tblPr firstRow="1" bandRow="1">
                <a:tableStyleId>{F5AB1C69-6EDB-4FF4-983F-18BD219EF322}</a:tableStyleId>
              </a:tblPr>
              <a:tblGrid>
                <a:gridCol w="3733033"/>
                <a:gridCol w="3733033"/>
                <a:gridCol w="3733033"/>
                <a:gridCol w="3733033"/>
              </a:tblGrid>
              <a:tr h="777125">
                <a:tc>
                  <a:txBody>
                    <a:bodyPr/>
                    <a:lstStyle/>
                    <a:p>
                      <a:endParaRPr lang="en-US" sz="3600" dirty="0"/>
                    </a:p>
                  </a:txBody>
                  <a:tcPr marL="142240" marR="142240" marT="34292" marB="34292" anchor="ctr">
                    <a:solidFill>
                      <a:schemeClr val="accent1">
                        <a:lumMod val="75000"/>
                      </a:schemeClr>
                    </a:solidFill>
                  </a:tcPr>
                </a:tc>
                <a:tc>
                  <a:txBody>
                    <a:bodyPr/>
                    <a:lstStyle/>
                    <a:p>
                      <a:pPr algn="ctr"/>
                      <a:r>
                        <a:rPr lang="en-US" sz="3600" dirty="0" smtClean="0"/>
                        <a:t>Heading</a:t>
                      </a:r>
                      <a:endParaRPr lang="en-US" sz="3600" dirty="0"/>
                    </a:p>
                  </a:txBody>
                  <a:tcPr marL="142240" marR="142240" marT="34292" marB="34292" anchor="ctr">
                    <a:solidFill>
                      <a:schemeClr val="accent1">
                        <a:lumMod val="75000"/>
                      </a:schemeClr>
                    </a:solidFill>
                  </a:tcPr>
                </a:tc>
                <a:tc>
                  <a:txBody>
                    <a:bodyPr/>
                    <a:lstStyle/>
                    <a:p>
                      <a:pPr algn="ctr"/>
                      <a:r>
                        <a:rPr lang="en-US" sz="3600" dirty="0" smtClean="0"/>
                        <a:t>Heading</a:t>
                      </a:r>
                      <a:endParaRPr lang="en-US" sz="3600" dirty="0"/>
                    </a:p>
                  </a:txBody>
                  <a:tcPr marL="142240" marR="142240" marT="34292" marB="34292" anchor="ctr">
                    <a:solidFill>
                      <a:schemeClr val="accent1">
                        <a:lumMod val="75000"/>
                      </a:schemeClr>
                    </a:solidFill>
                  </a:tcPr>
                </a:tc>
                <a:tc>
                  <a:txBody>
                    <a:bodyPr/>
                    <a:lstStyle/>
                    <a:p>
                      <a:pPr algn="ctr"/>
                      <a:r>
                        <a:rPr lang="en-US" sz="3600" dirty="0" smtClean="0"/>
                        <a:t>Heading</a:t>
                      </a:r>
                      <a:endParaRPr lang="en-US" sz="3600" dirty="0"/>
                    </a:p>
                  </a:txBody>
                  <a:tcPr marL="142240" marR="142240" marT="34292" marB="34292" anchor="ctr">
                    <a:solidFill>
                      <a:schemeClr val="accent1">
                        <a:lumMod val="75000"/>
                      </a:schemeClr>
                    </a:solidFill>
                  </a:tcPr>
                </a:tc>
              </a:tr>
              <a:tr h="777125">
                <a:tc>
                  <a:txBody>
                    <a:bodyPr/>
                    <a:lstStyle/>
                    <a:p>
                      <a:r>
                        <a:rPr lang="en-US" sz="3600" dirty="0" smtClean="0"/>
                        <a:t>Item</a:t>
                      </a:r>
                      <a:endParaRPr lang="en-US" sz="3600" dirty="0"/>
                    </a:p>
                  </a:txBody>
                  <a:tcPr marL="142240" marR="142240" marT="34292" marB="34292" anchor="ctr"/>
                </a:tc>
                <a:tc>
                  <a:txBody>
                    <a:bodyPr/>
                    <a:lstStyle/>
                    <a:p>
                      <a:pPr algn="ctr"/>
                      <a:r>
                        <a:rPr lang="en-US" sz="3600" dirty="0" smtClean="0"/>
                        <a:t>800</a:t>
                      </a:r>
                      <a:endParaRPr lang="en-US" sz="3600" dirty="0"/>
                    </a:p>
                  </a:txBody>
                  <a:tcPr marL="142240" marR="142240" marT="34292" marB="34292" anchor="ctr"/>
                </a:tc>
                <a:tc>
                  <a:txBody>
                    <a:bodyPr/>
                    <a:lstStyle/>
                    <a:p>
                      <a:pPr algn="ctr"/>
                      <a:r>
                        <a:rPr lang="en-US" sz="3600" dirty="0" smtClean="0"/>
                        <a:t>790</a:t>
                      </a:r>
                      <a:endParaRPr lang="en-US" sz="3600" dirty="0"/>
                    </a:p>
                  </a:txBody>
                  <a:tcPr marL="142240" marR="142240" marT="34292" marB="34292" anchor="ctr"/>
                </a:tc>
                <a:tc>
                  <a:txBody>
                    <a:bodyPr/>
                    <a:lstStyle/>
                    <a:p>
                      <a:pPr algn="ctr"/>
                      <a:r>
                        <a:rPr lang="en-US" sz="3600" dirty="0" smtClean="0"/>
                        <a:t>4001</a:t>
                      </a:r>
                      <a:endParaRPr lang="en-US" sz="3600" dirty="0"/>
                    </a:p>
                  </a:txBody>
                  <a:tcPr marL="142240" marR="142240" marT="34292" marB="34292" anchor="ctr"/>
                </a:tc>
              </a:tr>
              <a:tr h="777125">
                <a:tc>
                  <a:txBody>
                    <a:bodyPr/>
                    <a:lstStyle/>
                    <a:p>
                      <a:r>
                        <a:rPr lang="en-US" sz="3600" dirty="0" smtClean="0"/>
                        <a:t>Item</a:t>
                      </a:r>
                      <a:endParaRPr lang="en-US" sz="3600" dirty="0"/>
                    </a:p>
                  </a:txBody>
                  <a:tcPr marL="142240" marR="142240" marT="34292" marB="34292" anchor="ctr"/>
                </a:tc>
                <a:tc>
                  <a:txBody>
                    <a:bodyPr/>
                    <a:lstStyle/>
                    <a:p>
                      <a:pPr algn="ctr"/>
                      <a:r>
                        <a:rPr lang="en-US" sz="3600" dirty="0" smtClean="0"/>
                        <a:t>356</a:t>
                      </a:r>
                    </a:p>
                  </a:txBody>
                  <a:tcPr marL="142240" marR="142240" marT="34292" marB="34292" anchor="ctr"/>
                </a:tc>
                <a:tc>
                  <a:txBody>
                    <a:bodyPr/>
                    <a:lstStyle/>
                    <a:p>
                      <a:pPr algn="ctr"/>
                      <a:r>
                        <a:rPr lang="en-US" sz="3600" dirty="0" smtClean="0"/>
                        <a:t>856</a:t>
                      </a:r>
                      <a:endParaRPr lang="en-US" sz="3600" dirty="0"/>
                    </a:p>
                  </a:txBody>
                  <a:tcPr marL="142240" marR="142240" marT="34292" marB="34292" anchor="ctr"/>
                </a:tc>
                <a:tc>
                  <a:txBody>
                    <a:bodyPr/>
                    <a:lstStyle/>
                    <a:p>
                      <a:pPr algn="ctr"/>
                      <a:r>
                        <a:rPr lang="en-US" sz="3600" dirty="0" smtClean="0"/>
                        <a:t>290</a:t>
                      </a:r>
                      <a:endParaRPr lang="en-US" sz="3600" dirty="0"/>
                    </a:p>
                  </a:txBody>
                  <a:tcPr marL="142240" marR="142240" marT="34292" marB="34292" anchor="ctr"/>
                </a:tc>
              </a:tr>
              <a:tr h="777125">
                <a:tc>
                  <a:txBody>
                    <a:bodyPr/>
                    <a:lstStyle/>
                    <a:p>
                      <a:r>
                        <a:rPr lang="en-US" sz="3600" dirty="0" smtClean="0"/>
                        <a:t>Item</a:t>
                      </a:r>
                      <a:endParaRPr lang="en-US" sz="3600" dirty="0"/>
                    </a:p>
                  </a:txBody>
                  <a:tcPr marL="142240" marR="142240" marT="34292" marB="34292" anchor="ctr"/>
                </a:tc>
                <a:tc>
                  <a:txBody>
                    <a:bodyPr/>
                    <a:lstStyle/>
                    <a:p>
                      <a:pPr algn="ctr"/>
                      <a:r>
                        <a:rPr lang="en-US" sz="3600" dirty="0" smtClean="0"/>
                        <a:t>228</a:t>
                      </a:r>
                      <a:endParaRPr lang="en-US" sz="3600" dirty="0"/>
                    </a:p>
                  </a:txBody>
                  <a:tcPr marL="142240" marR="142240" marT="34292" marB="34292" anchor="ctr"/>
                </a:tc>
                <a:tc>
                  <a:txBody>
                    <a:bodyPr/>
                    <a:lstStyle/>
                    <a:p>
                      <a:pPr algn="ctr"/>
                      <a:r>
                        <a:rPr lang="en-US" sz="3600" dirty="0" smtClean="0"/>
                        <a:t>134</a:t>
                      </a:r>
                      <a:endParaRPr lang="en-US" sz="3600" dirty="0"/>
                    </a:p>
                  </a:txBody>
                  <a:tcPr marL="142240" marR="142240" marT="34292" marB="34292" anchor="ctr"/>
                </a:tc>
                <a:tc>
                  <a:txBody>
                    <a:bodyPr/>
                    <a:lstStyle/>
                    <a:p>
                      <a:pPr algn="ctr"/>
                      <a:r>
                        <a:rPr lang="en-US" sz="3600" dirty="0" smtClean="0"/>
                        <a:t>238</a:t>
                      </a:r>
                      <a:endParaRPr lang="en-US" sz="3600" dirty="0"/>
                    </a:p>
                  </a:txBody>
                  <a:tcPr marL="142240" marR="142240" marT="34292" marB="34292" anchor="ctr"/>
                </a:tc>
              </a:tr>
              <a:tr h="777125">
                <a:tc>
                  <a:txBody>
                    <a:bodyPr/>
                    <a:lstStyle/>
                    <a:p>
                      <a:r>
                        <a:rPr lang="en-US" sz="3600" dirty="0" smtClean="0"/>
                        <a:t>Item</a:t>
                      </a:r>
                      <a:endParaRPr lang="en-US" sz="3600" dirty="0"/>
                    </a:p>
                  </a:txBody>
                  <a:tcPr marL="142240" marR="142240" marT="34292" marB="34292" anchor="ctr"/>
                </a:tc>
                <a:tc>
                  <a:txBody>
                    <a:bodyPr/>
                    <a:lstStyle/>
                    <a:p>
                      <a:pPr algn="ctr"/>
                      <a:r>
                        <a:rPr lang="en-US" sz="3600" dirty="0" smtClean="0"/>
                        <a:t>954</a:t>
                      </a:r>
                      <a:endParaRPr lang="en-US" sz="3600" dirty="0"/>
                    </a:p>
                  </a:txBody>
                  <a:tcPr marL="142240" marR="142240" marT="34292" marB="34292" anchor="ctr"/>
                </a:tc>
                <a:tc>
                  <a:txBody>
                    <a:bodyPr/>
                    <a:lstStyle/>
                    <a:p>
                      <a:pPr algn="ctr"/>
                      <a:r>
                        <a:rPr lang="en-US" sz="3600" dirty="0" smtClean="0"/>
                        <a:t>875</a:t>
                      </a:r>
                      <a:endParaRPr lang="en-US" sz="3600" dirty="0"/>
                    </a:p>
                  </a:txBody>
                  <a:tcPr marL="142240" marR="142240" marT="34292" marB="34292" anchor="ctr"/>
                </a:tc>
                <a:tc>
                  <a:txBody>
                    <a:bodyPr/>
                    <a:lstStyle/>
                    <a:p>
                      <a:pPr algn="ctr"/>
                      <a:r>
                        <a:rPr lang="en-US" sz="3600" dirty="0" smtClean="0"/>
                        <a:t>976</a:t>
                      </a:r>
                      <a:endParaRPr lang="en-US" sz="3600" dirty="0"/>
                    </a:p>
                  </a:txBody>
                  <a:tcPr marL="142240" marR="142240" marT="34292" marB="34292" anchor="ctr"/>
                </a:tc>
              </a:tr>
              <a:tr h="777125">
                <a:tc>
                  <a:txBody>
                    <a:bodyPr/>
                    <a:lstStyle/>
                    <a:p>
                      <a:r>
                        <a:rPr lang="en-US" sz="3600" dirty="0" smtClean="0"/>
                        <a:t>Item</a:t>
                      </a:r>
                      <a:endParaRPr lang="en-US" sz="3600" dirty="0"/>
                    </a:p>
                  </a:txBody>
                  <a:tcPr marL="142240" marR="142240" marT="34292" marB="34292" anchor="ctr"/>
                </a:tc>
                <a:tc>
                  <a:txBody>
                    <a:bodyPr/>
                    <a:lstStyle/>
                    <a:p>
                      <a:pPr algn="ctr"/>
                      <a:r>
                        <a:rPr lang="en-US" sz="3600" dirty="0" smtClean="0"/>
                        <a:t>324</a:t>
                      </a:r>
                      <a:endParaRPr lang="en-US" sz="3600" dirty="0"/>
                    </a:p>
                  </a:txBody>
                  <a:tcPr marL="142240" marR="142240" marT="34292" marB="34292" anchor="ctr"/>
                </a:tc>
                <a:tc>
                  <a:txBody>
                    <a:bodyPr/>
                    <a:lstStyle/>
                    <a:p>
                      <a:pPr algn="ctr"/>
                      <a:r>
                        <a:rPr lang="en-US" sz="3600" dirty="0" smtClean="0"/>
                        <a:t>325</a:t>
                      </a:r>
                      <a:endParaRPr lang="en-US" sz="3600" dirty="0"/>
                    </a:p>
                  </a:txBody>
                  <a:tcPr marL="142240" marR="142240" marT="34292" marB="34292" anchor="ctr"/>
                </a:tc>
                <a:tc>
                  <a:txBody>
                    <a:bodyPr/>
                    <a:lstStyle/>
                    <a:p>
                      <a:pPr algn="ctr"/>
                      <a:r>
                        <a:rPr lang="en-US" sz="3600" dirty="0" smtClean="0"/>
                        <a:t>301</a:t>
                      </a:r>
                      <a:endParaRPr lang="en-US" sz="3600" dirty="0"/>
                    </a:p>
                  </a:txBody>
                  <a:tcPr marL="142240" marR="142240" marT="34292" marB="34292" anchor="ctr"/>
                </a:tc>
              </a:tr>
              <a:tr h="777125">
                <a:tc>
                  <a:txBody>
                    <a:bodyPr/>
                    <a:lstStyle/>
                    <a:p>
                      <a:r>
                        <a:rPr lang="en-US" sz="3600" dirty="0" smtClean="0"/>
                        <a:t>Item</a:t>
                      </a:r>
                      <a:endParaRPr lang="en-US" sz="3600" dirty="0"/>
                    </a:p>
                  </a:txBody>
                  <a:tcPr marL="142240" marR="142240" marT="34292" marB="34292" anchor="ctr"/>
                </a:tc>
                <a:tc>
                  <a:txBody>
                    <a:bodyPr/>
                    <a:lstStyle/>
                    <a:p>
                      <a:pPr algn="ctr"/>
                      <a:r>
                        <a:rPr lang="en-US" sz="3600" dirty="0" smtClean="0"/>
                        <a:t>199</a:t>
                      </a:r>
                      <a:endParaRPr lang="en-US" sz="3600" dirty="0"/>
                    </a:p>
                  </a:txBody>
                  <a:tcPr marL="142240" marR="142240" marT="34292" marB="34292" anchor="ctr"/>
                </a:tc>
                <a:tc>
                  <a:txBody>
                    <a:bodyPr/>
                    <a:lstStyle/>
                    <a:p>
                      <a:pPr algn="ctr"/>
                      <a:r>
                        <a:rPr lang="en-US" sz="3600" dirty="0" smtClean="0"/>
                        <a:t>137</a:t>
                      </a:r>
                      <a:endParaRPr lang="en-US" sz="3600" dirty="0"/>
                    </a:p>
                  </a:txBody>
                  <a:tcPr marL="142240" marR="142240" marT="34292" marB="34292" anchor="ctr"/>
                </a:tc>
                <a:tc>
                  <a:txBody>
                    <a:bodyPr/>
                    <a:lstStyle/>
                    <a:p>
                      <a:pPr algn="ctr"/>
                      <a:r>
                        <a:rPr lang="en-US" sz="3600" dirty="0" smtClean="0"/>
                        <a:t>186</a:t>
                      </a:r>
                      <a:endParaRPr lang="en-US" sz="3600" dirty="0"/>
                    </a:p>
                  </a:txBody>
                  <a:tcPr marL="142240" marR="142240" marT="34292" marB="34292"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45920" y="13106404"/>
                <a:ext cx="15361920" cy="9693159"/>
              </a:xfrm>
              <a:prstGeom prst="rect">
                <a:avLst/>
              </a:prstGeom>
              <a:solidFill>
                <a:schemeClr val="bg1"/>
              </a:solidFill>
              <a:ln w="12700">
                <a:solidFill>
                  <a:schemeClr val="accent1">
                    <a:lumMod val="75000"/>
                  </a:schemeClr>
                </a:solidFill>
              </a:ln>
              <a:effectLst/>
            </p:spPr>
            <p:txBody>
              <a:bodyPr lIns="150174" tIns="150174" rIns="150174" bIns="1501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b="1" dirty="0">
                    <a:latin typeface="+mn-lt"/>
                  </a:rPr>
                  <a:t>Genigraphics®</a:t>
                </a:r>
                <a:r>
                  <a:rPr lang="en-US" sz="3200" dirty="0">
                    <a:latin typeface="+mn-lt"/>
                  </a:rPr>
                  <a:t> has provided this template to assist in preparation of a medical or scientific research poster. The dimensions are set to </a:t>
                </a:r>
                <a:r>
                  <a:rPr lang="en-US" sz="3200" dirty="0" smtClean="0">
                    <a:latin typeface="+mn-lt"/>
                  </a:rPr>
                  <a:t>36” </a:t>
                </a:r>
                <a:r>
                  <a:rPr lang="en-US" sz="3200" dirty="0">
                    <a:latin typeface="+mn-lt"/>
                  </a:rPr>
                  <a:t>high by </a:t>
                </a:r>
                <a:r>
                  <a:rPr lang="en-US" sz="3200" dirty="0" smtClean="0">
                    <a:latin typeface="+mn-lt"/>
                  </a:rPr>
                  <a:t>56</a:t>
                </a:r>
                <a:r>
                  <a:rPr lang="en-US" sz="3200" dirty="0">
                    <a:latin typeface="+mn-lt"/>
                  </a:rPr>
                  <a:t>” wide but prints can be scaled up or down in size to any dimension with a </a:t>
                </a:r>
                <a:r>
                  <a:rPr lang="en-US" sz="3200" dirty="0" smtClean="0">
                    <a:latin typeface="+mn-lt"/>
                  </a:rPr>
                  <a:t>9:14 </a:t>
                </a:r>
                <a:r>
                  <a:rPr lang="en-US" sz="3200" dirty="0">
                    <a:latin typeface="+mn-lt"/>
                  </a:rPr>
                  <a:t>aspect ratio. For example, if you order a </a:t>
                </a:r>
                <a:r>
                  <a:rPr lang="en-US" sz="3200" dirty="0" smtClean="0">
                    <a:latin typeface="+mn-lt"/>
                  </a:rPr>
                  <a:t>45” </a:t>
                </a:r>
                <a:r>
                  <a:rPr lang="en-US" sz="3200" dirty="0">
                    <a:latin typeface="+mn-lt"/>
                  </a:rPr>
                  <a:t>x </a:t>
                </a:r>
                <a:r>
                  <a:rPr lang="en-US" sz="3200" dirty="0" smtClean="0">
                    <a:latin typeface="+mn-lt"/>
                  </a:rPr>
                  <a:t>70” </a:t>
                </a:r>
                <a:r>
                  <a:rPr lang="en-US" sz="3200" dirty="0">
                    <a:latin typeface="+mn-lt"/>
                  </a:rPr>
                  <a:t>poster using this template, we will print the file at </a:t>
                </a:r>
                <a:r>
                  <a:rPr lang="en-US" sz="3200" dirty="0" smtClean="0">
                    <a:latin typeface="+mn-lt"/>
                  </a:rPr>
                  <a:t>125% </a:t>
                </a:r>
                <a:r>
                  <a:rPr lang="en-US" sz="3200" dirty="0">
                    <a:latin typeface="+mn-lt"/>
                  </a:rPr>
                  <a:t>of its original size. </a:t>
                </a:r>
                <a:r>
                  <a:rPr lang="en-US" sz="3200" b="1" dirty="0" smtClean="0">
                    <a:latin typeface="+mn-lt"/>
                  </a:rPr>
                  <a:t>The </a:t>
                </a:r>
                <a:r>
                  <a:rPr lang="en-US" sz="3200" b="1" dirty="0">
                    <a:latin typeface="+mn-lt"/>
                  </a:rPr>
                  <a:t>most critical factor is that your template and poster dimensions must be proportional:</a:t>
                </a:r>
              </a:p>
              <a:p>
                <a:pPr eaLnBrk="1" hangingPunct="1"/>
                <a:endParaRPr lang="en-US" sz="32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200" b="1" i="1">
                              <a:latin typeface="Cambria Math"/>
                            </a:rPr>
                          </m:ctrlPr>
                        </m:boxPr>
                        <m:e>
                          <m:f>
                            <m:fPr>
                              <m:ctrlPr>
                                <a:rPr lang="en-US" sz="3200" b="1" i="1">
                                  <a:latin typeface="Cambria Math"/>
                                </a:rPr>
                              </m:ctrlPr>
                            </m:fPr>
                            <m:num>
                              <m:r>
                                <a:rPr lang="en-US" sz="3200" b="1" i="1">
                                  <a:latin typeface="Cambria Math"/>
                                </a:rPr>
                                <m:t>𝒕𝒆𝒎𝒑𝒍𝒂𝒕𝒆</m:t>
                              </m:r>
                              <m:r>
                                <a:rPr lang="en-US" sz="3200" b="1" i="1">
                                  <a:latin typeface="Cambria Math"/>
                                </a:rPr>
                                <m:t> </m:t>
                              </m:r>
                              <m:r>
                                <a:rPr lang="en-US" sz="3200" b="1" i="1">
                                  <a:latin typeface="Cambria Math"/>
                                </a:rPr>
                                <m:t>𝒉𝒆𝒊𝒈𝒉𝒕</m:t>
                              </m:r>
                            </m:num>
                            <m:den>
                              <m:r>
                                <a:rPr lang="en-US" sz="3200" b="1" i="1">
                                  <a:latin typeface="Cambria Math"/>
                                </a:rPr>
                                <m:t>𝒕𝒆𝒎𝒑𝒍𝒂𝒕𝒆</m:t>
                              </m:r>
                              <m:r>
                                <a:rPr lang="en-US" sz="3200" b="1" i="1">
                                  <a:latin typeface="Cambria Math"/>
                                </a:rPr>
                                <m:t> </m:t>
                              </m:r>
                              <m:r>
                                <a:rPr lang="en-US" sz="3200" b="1" i="1">
                                  <a:latin typeface="Cambria Math"/>
                                </a:rPr>
                                <m:t>𝒘𝒊𝒅𝒕𝒉</m:t>
                              </m:r>
                            </m:den>
                          </m:f>
                        </m:e>
                      </m:box>
                      <m:r>
                        <a:rPr lang="en-US" sz="3200" b="1" i="1">
                          <a:latin typeface="Cambria Math"/>
                        </a:rPr>
                        <m:t> = </m:t>
                      </m:r>
                      <m:box>
                        <m:boxPr>
                          <m:ctrlPr>
                            <a:rPr lang="en-US" sz="3200" b="1" i="1">
                              <a:latin typeface="Cambria Math"/>
                            </a:rPr>
                          </m:ctrlPr>
                        </m:boxPr>
                        <m:e>
                          <m:f>
                            <m:fPr>
                              <m:ctrlPr>
                                <a:rPr lang="en-US" sz="3200" b="1" i="1">
                                  <a:latin typeface="Cambria Math"/>
                                </a:rPr>
                              </m:ctrlPr>
                            </m:fPr>
                            <m:num>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𝒉𝒆𝒊𝒈𝒉𝒕</m:t>
                              </m:r>
                            </m:num>
                            <m:den>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a:latin typeface="Cambria Math"/>
                                </a:rPr>
                                <m:t>𝒘𝒊𝒅𝒕𝒉</m:t>
                              </m:r>
                            </m:den>
                          </m:f>
                        </m:e>
                      </m:box>
                    </m:oMath>
                  </m:oMathPara>
                </a14:m>
                <a:endParaRPr lang="en-US" sz="3200" b="1" dirty="0">
                  <a:latin typeface="+mn-lt"/>
                </a:endParaRPr>
              </a:p>
              <a:p>
                <a:pPr eaLnBrk="1" hangingPunct="1"/>
                <a:endParaRPr lang="en-US" sz="3200" dirty="0">
                  <a:latin typeface="+mn-lt"/>
                </a:endParaRPr>
              </a:p>
              <a:p>
                <a:pPr eaLnBrk="1" hangingPunct="1"/>
                <a:r>
                  <a:rPr lang="en-US" sz="3200" dirty="0">
                    <a:latin typeface="+mn-lt"/>
                  </a:rPr>
                  <a:t>Order your poster from Genigraphics and we will perform a free design review and advise you if we see anything that may be a concern for printing. We’ll even help tidy things up.</a:t>
                </a:r>
              </a:p>
              <a:p>
                <a:pPr eaLnBrk="1" hangingPunct="1"/>
                <a:endParaRPr lang="en-US" sz="3200" dirty="0">
                  <a:latin typeface="+mn-lt"/>
                </a:endParaRPr>
              </a:p>
              <a:p>
                <a:pPr eaLnBrk="1" hangingPunct="1"/>
                <a:r>
                  <a:rPr lang="en-US" sz="32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45920" y="13106404"/>
                <a:ext cx="15361920" cy="9693159"/>
              </a:xfrm>
              <a:prstGeom prst="rect">
                <a:avLst/>
              </a:prstGeom>
              <a:blipFill rotWithShape="1">
                <a:blip r:embed="rId2"/>
                <a:stretch>
                  <a:fillRect l="-595" r="-952"/>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7922240" y="12420600"/>
            <a:ext cx="1536192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5087" tIns="37544" rIns="75087" bIns="37544" rtlCol="0" anchor="ctr"/>
          <a:lstStyle/>
          <a:p>
            <a:pPr algn="ctr"/>
            <a:r>
              <a:rPr lang="en-US" sz="48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78200" y="24852875"/>
            <a:ext cx="4800600" cy="2848707"/>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0579100" y="24852938"/>
            <a:ext cx="4800600" cy="284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3327407" y="27907831"/>
            <a:ext cx="3860989" cy="44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5087" tIns="37544" rIns="75087" bIns="3754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sp>
        <p:nvSpPr>
          <p:cNvPr id="52" name="Text Box 181"/>
          <p:cNvSpPr txBox="1">
            <a:spLocks noChangeArrowheads="1"/>
          </p:cNvSpPr>
          <p:nvPr/>
        </p:nvSpPr>
        <p:spPr bwMode="auto">
          <a:xfrm>
            <a:off x="10528305" y="27907831"/>
            <a:ext cx="3860989" cy="44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5087" tIns="37544" rIns="75087" bIns="3754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sp>
        <p:nvSpPr>
          <p:cNvPr id="53" name="Text Box 180"/>
          <p:cNvSpPr txBox="1">
            <a:spLocks noChangeArrowheads="1"/>
          </p:cNvSpPr>
          <p:nvPr/>
        </p:nvSpPr>
        <p:spPr bwMode="auto">
          <a:xfrm>
            <a:off x="18707102" y="22067537"/>
            <a:ext cx="3749806" cy="44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5087" tIns="37544" rIns="75087" bIns="3754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292270342"/>
              </p:ext>
            </p:extLst>
          </p:nvPr>
        </p:nvGraphicFramePr>
        <p:xfrm>
          <a:off x="34338706" y="4974536"/>
          <a:ext cx="14876336" cy="6212558"/>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35174323" y="11430001"/>
            <a:ext cx="3769875" cy="445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5087" tIns="37544" rIns="75087" bIns="3754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sp>
        <p:nvSpPr>
          <p:cNvPr id="30" name="Rectangle 265"/>
          <p:cNvSpPr>
            <a:spLocks noChangeAspect="1" noChangeArrowheads="1"/>
          </p:cNvSpPr>
          <p:nvPr/>
        </p:nvSpPr>
        <p:spPr bwMode="auto">
          <a:xfrm>
            <a:off x="1005840" y="1005840"/>
            <a:ext cx="2923773" cy="219456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1" name="Rectangle 265"/>
          <p:cNvSpPr>
            <a:spLocks noChangeAspect="1" noChangeArrowheads="1"/>
          </p:cNvSpPr>
          <p:nvPr/>
        </p:nvSpPr>
        <p:spPr bwMode="auto">
          <a:xfrm>
            <a:off x="47274480" y="1005840"/>
            <a:ext cx="2923773" cy="219456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2719</TotalTime>
  <Words>1117</Words>
  <Application>Microsoft Office PowerPoint</Application>
  <PresentationFormat>Custom</PresentationFormat>
  <Paragraphs>105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36x56</dc:title>
  <dc:creator>Jay Larson</dc:creator>
  <dc:description>Quality poster printing
www.genigraphics.com
1-800-790-4001</dc:description>
  <cp:lastModifiedBy>Jay Larson</cp:lastModifiedBy>
  <cp:revision>92</cp:revision>
  <cp:lastPrinted>2013-02-12T02:21:55Z</cp:lastPrinted>
  <dcterms:created xsi:type="dcterms:W3CDTF">2013-02-10T21:14:48Z</dcterms:created>
  <dcterms:modified xsi:type="dcterms:W3CDTF">2015-09-10T21:56:17Z</dcterms:modified>
</cp:coreProperties>
</file>