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6576000" cy="36576000"/>
  <p:notesSz cx="7004050" cy="9290050"/>
  <p:defaultTextStyle>
    <a:defPPr>
      <a:defRPr lang="en-US"/>
    </a:defPPr>
    <a:lvl1pPr marL="0" algn="l" defTabSz="3656848" rtl="0" eaLnBrk="1" latinLnBrk="0" hangingPunct="1">
      <a:defRPr sz="7142" kern="1200">
        <a:solidFill>
          <a:schemeClr val="tx1"/>
        </a:solidFill>
        <a:latin typeface="+mn-lt"/>
        <a:ea typeface="+mn-ea"/>
        <a:cs typeface="+mn-cs"/>
      </a:defRPr>
    </a:lvl1pPr>
    <a:lvl2pPr marL="1828425" algn="l" defTabSz="3656848" rtl="0" eaLnBrk="1" latinLnBrk="0" hangingPunct="1">
      <a:defRPr sz="7142" kern="1200">
        <a:solidFill>
          <a:schemeClr val="tx1"/>
        </a:solidFill>
        <a:latin typeface="+mn-lt"/>
        <a:ea typeface="+mn-ea"/>
        <a:cs typeface="+mn-cs"/>
      </a:defRPr>
    </a:lvl2pPr>
    <a:lvl3pPr marL="3656848" algn="l" defTabSz="3656848" rtl="0" eaLnBrk="1" latinLnBrk="0" hangingPunct="1">
      <a:defRPr sz="7142" kern="1200">
        <a:solidFill>
          <a:schemeClr val="tx1"/>
        </a:solidFill>
        <a:latin typeface="+mn-lt"/>
        <a:ea typeface="+mn-ea"/>
        <a:cs typeface="+mn-cs"/>
      </a:defRPr>
    </a:lvl3pPr>
    <a:lvl4pPr marL="5485274" algn="l" defTabSz="3656848" rtl="0" eaLnBrk="1" latinLnBrk="0" hangingPunct="1">
      <a:defRPr sz="7142" kern="1200">
        <a:solidFill>
          <a:schemeClr val="tx1"/>
        </a:solidFill>
        <a:latin typeface="+mn-lt"/>
        <a:ea typeface="+mn-ea"/>
        <a:cs typeface="+mn-cs"/>
      </a:defRPr>
    </a:lvl4pPr>
    <a:lvl5pPr marL="7313698" algn="l" defTabSz="3656848" rtl="0" eaLnBrk="1" latinLnBrk="0" hangingPunct="1">
      <a:defRPr sz="7142" kern="1200">
        <a:solidFill>
          <a:schemeClr val="tx1"/>
        </a:solidFill>
        <a:latin typeface="+mn-lt"/>
        <a:ea typeface="+mn-ea"/>
        <a:cs typeface="+mn-cs"/>
      </a:defRPr>
    </a:lvl5pPr>
    <a:lvl6pPr marL="9142122" algn="l" defTabSz="3656848" rtl="0" eaLnBrk="1" latinLnBrk="0" hangingPunct="1">
      <a:defRPr sz="7142" kern="1200">
        <a:solidFill>
          <a:schemeClr val="tx1"/>
        </a:solidFill>
        <a:latin typeface="+mn-lt"/>
        <a:ea typeface="+mn-ea"/>
        <a:cs typeface="+mn-cs"/>
      </a:defRPr>
    </a:lvl6pPr>
    <a:lvl7pPr marL="10970546" algn="l" defTabSz="3656848" rtl="0" eaLnBrk="1" latinLnBrk="0" hangingPunct="1">
      <a:defRPr sz="7142" kern="1200">
        <a:solidFill>
          <a:schemeClr val="tx1"/>
        </a:solidFill>
        <a:latin typeface="+mn-lt"/>
        <a:ea typeface="+mn-ea"/>
        <a:cs typeface="+mn-cs"/>
      </a:defRPr>
    </a:lvl7pPr>
    <a:lvl8pPr marL="12798972" algn="l" defTabSz="3656848" rtl="0" eaLnBrk="1" latinLnBrk="0" hangingPunct="1">
      <a:defRPr sz="7142" kern="1200">
        <a:solidFill>
          <a:schemeClr val="tx1"/>
        </a:solidFill>
        <a:latin typeface="+mn-lt"/>
        <a:ea typeface="+mn-ea"/>
        <a:cs typeface="+mn-cs"/>
      </a:defRPr>
    </a:lvl8pPr>
    <a:lvl9pPr marL="14627397" algn="l" defTabSz="3656848" rtl="0" eaLnBrk="1" latinLnBrk="0" hangingPunct="1">
      <a:defRPr sz="714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userDrawn="1">
          <p15:clr>
            <a:srgbClr val="A4A3A4"/>
          </p15:clr>
        </p15:guide>
        <p15:guide id="2" pos="11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95" autoAdjust="0"/>
    <p:restoredTop sz="94676" autoAdjust="0"/>
  </p:normalViewPr>
  <p:slideViewPr>
    <p:cSldViewPr>
      <p:cViewPr varScale="1">
        <p:scale>
          <a:sx n="30" d="100"/>
          <a:sy n="30" d="100"/>
        </p:scale>
        <p:origin x="3792" y="132"/>
      </p:cViewPr>
      <p:guideLst>
        <p:guide orient="horz" pos="11520"/>
        <p:guide pos="1152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E27-4D9A-A98B-B3705FCEFB82}"/>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E27-4D9A-A98B-B3705FCEFB82}"/>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3E27-4D9A-A98B-B3705FCEFB82}"/>
            </c:ext>
          </c:extLst>
        </c:ser>
        <c:dLbls>
          <c:showLegendKey val="0"/>
          <c:showVal val="0"/>
          <c:showCatName val="0"/>
          <c:showSerName val="0"/>
          <c:showPercent val="0"/>
          <c:showBubbleSize val="0"/>
        </c:dLbls>
        <c:gapWidth val="150"/>
        <c:axId val="89393408"/>
        <c:axId val="89399296"/>
      </c:barChart>
      <c:catAx>
        <c:axId val="89393408"/>
        <c:scaling>
          <c:orientation val="minMax"/>
        </c:scaling>
        <c:delete val="0"/>
        <c:axPos val="b"/>
        <c:numFmt formatCode="General" sourceLinked="0"/>
        <c:majorTickMark val="out"/>
        <c:minorTickMark val="none"/>
        <c:tickLblPos val="nextTo"/>
        <c:crossAx val="89399296"/>
        <c:crosses val="autoZero"/>
        <c:auto val="1"/>
        <c:lblAlgn val="ctr"/>
        <c:lblOffset val="100"/>
        <c:noMultiLvlLbl val="0"/>
      </c:catAx>
      <c:valAx>
        <c:axId val="89399296"/>
        <c:scaling>
          <c:orientation val="minMax"/>
        </c:scaling>
        <c:delete val="0"/>
        <c:axPos val="l"/>
        <c:majorGridlines/>
        <c:numFmt formatCode="General" sourceLinked="1"/>
        <c:majorTickMark val="out"/>
        <c:minorTickMark val="none"/>
        <c:tickLblPos val="nextTo"/>
        <c:crossAx val="8939340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5879314" y="0"/>
            <a:ext cx="696686" cy="36576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endParaRPr lang="en-US" sz="6802" dirty="0"/>
          </a:p>
        </p:txBody>
      </p:sp>
      <p:sp>
        <p:nvSpPr>
          <p:cNvPr id="16" name="Rectangle 15"/>
          <p:cNvSpPr/>
          <p:nvPr userDrawn="1"/>
        </p:nvSpPr>
        <p:spPr>
          <a:xfrm>
            <a:off x="-1" y="0"/>
            <a:ext cx="696686" cy="36576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endParaRPr lang="en-US" sz="6802" dirty="0"/>
          </a:p>
        </p:txBody>
      </p:sp>
      <p:sp>
        <p:nvSpPr>
          <p:cNvPr id="17" name="Rectangle 16"/>
          <p:cNvSpPr/>
          <p:nvPr userDrawn="1"/>
        </p:nvSpPr>
        <p:spPr>
          <a:xfrm>
            <a:off x="0" y="0"/>
            <a:ext cx="36576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endParaRPr lang="en-US" sz="6802" dirty="0"/>
          </a:p>
        </p:txBody>
      </p:sp>
      <p:sp>
        <p:nvSpPr>
          <p:cNvPr id="18" name="Rectangle 17"/>
          <p:cNvSpPr/>
          <p:nvPr userDrawn="1"/>
        </p:nvSpPr>
        <p:spPr>
          <a:xfrm>
            <a:off x="0" y="32004000"/>
            <a:ext cx="36576000" cy="4572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endParaRPr lang="en-US" sz="6802" dirty="0"/>
          </a:p>
        </p:txBody>
      </p:sp>
      <p:sp>
        <p:nvSpPr>
          <p:cNvPr id="19" name="Instructions"/>
          <p:cNvSpPr/>
          <p:nvPr userDrawn="1"/>
        </p:nvSpPr>
        <p:spPr>
          <a:xfrm>
            <a:off x="-11430000" y="0"/>
            <a:ext cx="10668000" cy="3657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90477" tIns="190477" rIns="190477" bIns="190477"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000"/>
              </a:spcAft>
            </a:pPr>
            <a:r>
              <a:rPr lang="en-US" sz="8000" dirty="0">
                <a:solidFill>
                  <a:srgbClr val="7F7F7F"/>
                </a:solidFill>
                <a:latin typeface="Calibri" pitchFamily="34" charset="0"/>
                <a:cs typeface="Calibri" panose="020F0502020204030204" pitchFamily="34" charset="0"/>
              </a:rPr>
              <a:t>Poster Print Size:</a:t>
            </a:r>
            <a:endParaRPr sz="8000" dirty="0">
              <a:solidFill>
                <a:srgbClr val="7F7F7F"/>
              </a:solidFill>
              <a:latin typeface="Calibri" pitchFamily="34" charset="0"/>
              <a:cs typeface="Calibri" panose="020F0502020204030204" pitchFamily="34" charset="0"/>
            </a:endParaRPr>
          </a:p>
          <a:p>
            <a:pPr lvl="0">
              <a:spcBef>
                <a:spcPts val="0"/>
              </a:spcBef>
              <a:spcAft>
                <a:spcPts val="2000"/>
              </a:spcAft>
            </a:pPr>
            <a:r>
              <a:rPr lang="en-US" sz="5429" dirty="0">
                <a:solidFill>
                  <a:srgbClr val="7F7F7F"/>
                </a:solidFill>
                <a:latin typeface="Calibri" pitchFamily="34" charset="0"/>
                <a:cs typeface="Calibri" panose="020F0502020204030204" pitchFamily="34" charset="0"/>
              </a:rPr>
              <a:t>This poster template is 40” high by 40” wide. It can be used to print any square poster with a 1:1 aspect ratio.</a:t>
            </a:r>
          </a:p>
          <a:p>
            <a:pPr lvl="0">
              <a:spcBef>
                <a:spcPts val="0"/>
              </a:spcBef>
              <a:spcAft>
                <a:spcPts val="2000"/>
              </a:spcAft>
            </a:pPr>
            <a:r>
              <a:rPr lang="en-US" sz="8000" dirty="0">
                <a:solidFill>
                  <a:srgbClr val="7F7F7F"/>
                </a:solidFill>
                <a:latin typeface="Calibri" pitchFamily="34" charset="0"/>
                <a:cs typeface="Calibri" panose="020F0502020204030204" pitchFamily="34" charset="0"/>
              </a:rPr>
              <a:t>Placeholders</a:t>
            </a:r>
            <a:r>
              <a:rPr sz="8000" dirty="0">
                <a:solidFill>
                  <a:srgbClr val="7F7F7F"/>
                </a:solidFill>
                <a:latin typeface="Calibri" pitchFamily="34" charset="0"/>
                <a:cs typeface="Calibri" panose="020F0502020204030204" pitchFamily="34" charset="0"/>
              </a:rPr>
              <a:t>:</a:t>
            </a:r>
          </a:p>
          <a:p>
            <a:pPr lvl="0">
              <a:spcBef>
                <a:spcPts val="0"/>
              </a:spcBef>
              <a:spcAft>
                <a:spcPts val="2000"/>
              </a:spcAft>
            </a:pPr>
            <a:r>
              <a:rPr sz="5429" dirty="0">
                <a:solidFill>
                  <a:srgbClr val="7F7F7F"/>
                </a:solidFill>
                <a:latin typeface="Calibri" pitchFamily="34" charset="0"/>
                <a:cs typeface="Calibri" panose="020F0502020204030204" pitchFamily="34" charset="0"/>
              </a:rPr>
              <a:t>The </a:t>
            </a:r>
            <a:r>
              <a:rPr lang="en-US" sz="5429" dirty="0">
                <a:solidFill>
                  <a:srgbClr val="7F7F7F"/>
                </a:solidFill>
                <a:latin typeface="Calibri" pitchFamily="34" charset="0"/>
                <a:cs typeface="Calibri" panose="020F0502020204030204" pitchFamily="34" charset="0"/>
              </a:rPr>
              <a:t>various elements included</a:t>
            </a:r>
            <a:r>
              <a:rPr sz="5429" dirty="0">
                <a:solidFill>
                  <a:srgbClr val="7F7F7F"/>
                </a:solidFill>
                <a:latin typeface="Calibri" pitchFamily="34" charset="0"/>
                <a:cs typeface="Calibri" panose="020F0502020204030204" pitchFamily="34" charset="0"/>
              </a:rPr>
              <a:t> in this </a:t>
            </a:r>
            <a:r>
              <a:rPr lang="en-US" sz="5429" dirty="0">
                <a:solidFill>
                  <a:srgbClr val="7F7F7F"/>
                </a:solidFill>
                <a:latin typeface="Calibri" pitchFamily="34" charset="0"/>
                <a:cs typeface="Calibri" panose="020F0502020204030204" pitchFamily="34" charset="0"/>
              </a:rPr>
              <a:t>poster are ones</a:t>
            </a:r>
            <a:r>
              <a:rPr lang="en-US" sz="5429" baseline="0" dirty="0">
                <a:solidFill>
                  <a:srgbClr val="7F7F7F"/>
                </a:solidFill>
                <a:latin typeface="Calibri" pitchFamily="34" charset="0"/>
                <a:cs typeface="Calibri" panose="020F0502020204030204" pitchFamily="34" charset="0"/>
              </a:rPr>
              <a:t> we often see in medical, research, and scientific posters.</a:t>
            </a:r>
            <a:r>
              <a:rPr sz="5429" dirty="0">
                <a:solidFill>
                  <a:srgbClr val="7F7F7F"/>
                </a:solidFill>
                <a:latin typeface="Calibri" pitchFamily="34" charset="0"/>
                <a:cs typeface="Calibri" panose="020F0502020204030204" pitchFamily="34" charset="0"/>
              </a:rPr>
              <a:t> </a:t>
            </a:r>
            <a:r>
              <a:rPr lang="en-US" sz="5429" dirty="0">
                <a:solidFill>
                  <a:srgbClr val="7F7F7F"/>
                </a:solidFill>
                <a:latin typeface="Calibri" pitchFamily="34" charset="0"/>
                <a:cs typeface="Calibri" panose="020F0502020204030204" pitchFamily="34" charset="0"/>
              </a:rPr>
              <a:t>Feel</a:t>
            </a:r>
            <a:r>
              <a:rPr lang="en-US" sz="5429"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000"/>
              </a:spcAft>
            </a:pPr>
            <a:r>
              <a:rPr lang="en-US" sz="8000" dirty="0">
                <a:solidFill>
                  <a:srgbClr val="7F7F7F"/>
                </a:solidFill>
                <a:latin typeface="Calibri" pitchFamily="34" charset="0"/>
                <a:cs typeface="Calibri" panose="020F0502020204030204" pitchFamily="34" charset="0"/>
              </a:rPr>
              <a:t>Image</a:t>
            </a:r>
            <a:r>
              <a:rPr lang="en-US" sz="8000" baseline="0" dirty="0">
                <a:solidFill>
                  <a:srgbClr val="7F7F7F"/>
                </a:solidFill>
                <a:latin typeface="Calibri" pitchFamily="34" charset="0"/>
                <a:cs typeface="Calibri" panose="020F0502020204030204" pitchFamily="34" charset="0"/>
              </a:rPr>
              <a:t> Quality</a:t>
            </a:r>
            <a:r>
              <a:rPr lang="en-US" sz="8000" dirty="0">
                <a:solidFill>
                  <a:srgbClr val="7F7F7F"/>
                </a:solidFill>
                <a:latin typeface="Calibri" pitchFamily="34" charset="0"/>
                <a:cs typeface="Calibri" panose="020F0502020204030204" pitchFamily="34" charset="0"/>
              </a:rPr>
              <a:t>:</a:t>
            </a:r>
          </a:p>
          <a:p>
            <a:pPr lvl="0">
              <a:spcBef>
                <a:spcPts val="0"/>
              </a:spcBef>
              <a:spcAft>
                <a:spcPts val="2000"/>
              </a:spcAft>
            </a:pPr>
            <a:r>
              <a:rPr lang="en-US" sz="5429" dirty="0">
                <a:solidFill>
                  <a:srgbClr val="7F7F7F"/>
                </a:solidFill>
                <a:latin typeface="Calibri" pitchFamily="34" charset="0"/>
                <a:cs typeface="Calibri" panose="020F0502020204030204" pitchFamily="34" charset="0"/>
              </a:rPr>
              <a:t>You can place digital photos or logo art in your poster file by selecting the </a:t>
            </a:r>
            <a:r>
              <a:rPr lang="en-US" sz="5429" b="1" dirty="0">
                <a:solidFill>
                  <a:srgbClr val="7F7F7F"/>
                </a:solidFill>
                <a:latin typeface="Calibri" pitchFamily="34" charset="0"/>
                <a:cs typeface="Calibri" panose="020F0502020204030204" pitchFamily="34" charset="0"/>
              </a:rPr>
              <a:t>Insert, Picture</a:t>
            </a:r>
            <a:r>
              <a:rPr lang="en-US" sz="5429"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429" b="1" dirty="0">
                <a:solidFill>
                  <a:srgbClr val="7F7F7F"/>
                </a:solidFill>
                <a:latin typeface="Calibri" pitchFamily="34" charset="0"/>
                <a:cs typeface="Calibri" panose="020F0502020204030204" pitchFamily="34" charset="0"/>
              </a:rPr>
              <a:t>150-200 pixels per inch in their final printed size</a:t>
            </a:r>
            <a:r>
              <a:rPr lang="en-US" sz="5429" dirty="0">
                <a:solidFill>
                  <a:srgbClr val="7F7F7F"/>
                </a:solidFill>
                <a:latin typeface="Calibri" pitchFamily="34" charset="0"/>
                <a:cs typeface="Calibri" panose="020F0502020204030204" pitchFamily="34" charset="0"/>
              </a:rPr>
              <a:t>. For instance, a 1600 x 1200 pixel</a:t>
            </a:r>
            <a:r>
              <a:rPr lang="en-US" sz="5429" baseline="0" dirty="0">
                <a:solidFill>
                  <a:srgbClr val="7F7F7F"/>
                </a:solidFill>
                <a:latin typeface="Calibri" pitchFamily="34" charset="0"/>
                <a:cs typeface="Calibri" panose="020F0502020204030204" pitchFamily="34" charset="0"/>
              </a:rPr>
              <a:t> photo will usually look fine up to </a:t>
            </a:r>
            <a:r>
              <a:rPr lang="en-US" sz="5429" dirty="0">
                <a:solidFill>
                  <a:srgbClr val="7F7F7F"/>
                </a:solidFill>
                <a:latin typeface="Calibri" pitchFamily="34" charset="0"/>
                <a:cs typeface="Calibri" panose="020F0502020204030204" pitchFamily="34" charset="0"/>
              </a:rPr>
              <a:t>8“-10” wide on your printed poster.</a:t>
            </a:r>
          </a:p>
          <a:p>
            <a:pPr lvl="0">
              <a:spcBef>
                <a:spcPts val="0"/>
              </a:spcBef>
              <a:spcAft>
                <a:spcPts val="2000"/>
              </a:spcAft>
            </a:pPr>
            <a:r>
              <a:rPr lang="en-US" sz="5429"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000"/>
              </a:spcAft>
            </a:pPr>
            <a:r>
              <a:rPr lang="en-US" sz="5429"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000"/>
              </a:spcAft>
            </a:pPr>
            <a:r>
              <a:rPr lang="en-US" sz="40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37338000" y="0"/>
            <a:ext cx="10668000" cy="365760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000"/>
                </a:spcAft>
              </a:pPr>
              <a:r>
                <a:rPr lang="en-US" sz="8000" dirty="0">
                  <a:solidFill>
                    <a:schemeClr val="bg1">
                      <a:lumMod val="50000"/>
                    </a:schemeClr>
                  </a:solidFill>
                  <a:latin typeface="Calibri" pitchFamily="34" charset="0"/>
                  <a:cs typeface="Calibri" panose="020F0502020204030204" pitchFamily="34" charset="0"/>
                </a:rPr>
                <a:t>Change</a:t>
              </a:r>
              <a:r>
                <a:rPr lang="en-US" sz="8000" baseline="0" dirty="0">
                  <a:solidFill>
                    <a:schemeClr val="bg1">
                      <a:lumMod val="50000"/>
                    </a:schemeClr>
                  </a:solidFill>
                  <a:latin typeface="Calibri" pitchFamily="34" charset="0"/>
                  <a:cs typeface="Calibri" panose="020F0502020204030204" pitchFamily="34" charset="0"/>
                </a:rPr>
                <a:t> Color Theme</a:t>
              </a:r>
              <a:r>
                <a:rPr lang="en-US" sz="8000" dirty="0">
                  <a:solidFill>
                    <a:schemeClr val="bg1">
                      <a:lumMod val="50000"/>
                    </a:schemeClr>
                  </a:solidFill>
                  <a:latin typeface="Calibri" pitchFamily="34" charset="0"/>
                  <a:cs typeface="Calibri" panose="020F0502020204030204" pitchFamily="34" charset="0"/>
                </a:rPr>
                <a:t>:</a:t>
              </a:r>
              <a:endParaRPr sz="800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r>
                <a:rPr lang="en-US" sz="5429"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5429"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000"/>
                </a:spcAft>
              </a:pPr>
              <a:r>
                <a:rPr lang="en-US" sz="5429" baseline="0" dirty="0">
                  <a:solidFill>
                    <a:schemeClr val="bg1">
                      <a:lumMod val="50000"/>
                    </a:schemeClr>
                  </a:solidFill>
                  <a:latin typeface="Calibri" pitchFamily="34" charset="0"/>
                  <a:cs typeface="Calibri" panose="020F0502020204030204" pitchFamily="34" charset="0"/>
                </a:rPr>
                <a:t>To change the color theme, select the </a:t>
              </a:r>
              <a:r>
                <a:rPr lang="en-US" sz="5429" b="1" baseline="0" dirty="0">
                  <a:solidFill>
                    <a:schemeClr val="bg1">
                      <a:lumMod val="50000"/>
                    </a:schemeClr>
                  </a:solidFill>
                  <a:latin typeface="Calibri" pitchFamily="34" charset="0"/>
                  <a:cs typeface="Calibri" panose="020F0502020204030204" pitchFamily="34" charset="0"/>
                </a:rPr>
                <a:t>Design</a:t>
              </a:r>
              <a:r>
                <a:rPr lang="en-US" sz="5429" baseline="0" dirty="0">
                  <a:solidFill>
                    <a:schemeClr val="bg1">
                      <a:lumMod val="50000"/>
                    </a:schemeClr>
                  </a:solidFill>
                  <a:latin typeface="Calibri" pitchFamily="34" charset="0"/>
                  <a:cs typeface="Calibri" panose="020F0502020204030204" pitchFamily="34" charset="0"/>
                </a:rPr>
                <a:t> tab, then select the </a:t>
              </a:r>
              <a:r>
                <a:rPr lang="en-US" sz="5429" b="1" baseline="0" dirty="0">
                  <a:solidFill>
                    <a:schemeClr val="bg1">
                      <a:lumMod val="50000"/>
                    </a:schemeClr>
                  </a:solidFill>
                  <a:latin typeface="Calibri" pitchFamily="34" charset="0"/>
                  <a:cs typeface="Calibri" panose="020F0502020204030204" pitchFamily="34" charset="0"/>
                </a:rPr>
                <a:t>Colors</a:t>
              </a:r>
              <a:r>
                <a:rPr lang="en-US" sz="5429"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endParaRPr lang="en-US" sz="5429" baseline="0" dirty="0">
                <a:solidFill>
                  <a:schemeClr val="bg1">
                    <a:lumMod val="50000"/>
                  </a:schemeClr>
                </a:solidFill>
                <a:latin typeface="Calibri" pitchFamily="34" charset="0"/>
                <a:cs typeface="Calibri" panose="020F0502020204030204" pitchFamily="34" charset="0"/>
              </a:endParaRPr>
            </a:p>
            <a:p>
              <a:pPr lvl="0">
                <a:spcBef>
                  <a:spcPts val="0"/>
                </a:spcBef>
                <a:spcAft>
                  <a:spcPts val="2000"/>
                </a:spcAft>
              </a:pPr>
              <a:r>
                <a:rPr lang="en-US" sz="5429"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000"/>
                </a:spcAft>
              </a:pPr>
              <a:r>
                <a:rPr lang="en-US" sz="8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000"/>
                </a:spcAft>
              </a:pPr>
              <a:r>
                <a:rPr lang="en-US" sz="5429" dirty="0">
                  <a:solidFill>
                    <a:schemeClr val="bg1">
                      <a:lumMod val="50000"/>
                    </a:schemeClr>
                  </a:solidFill>
                  <a:latin typeface="Calibri" pitchFamily="34" charset="0"/>
                  <a:cs typeface="Calibri" panose="020F0502020204030204" pitchFamily="34" charset="0"/>
                </a:rPr>
                <a:t>Once your poster file is ready, visit</a:t>
              </a:r>
              <a:r>
                <a:rPr lang="en-US" sz="5429" baseline="0" dirty="0">
                  <a:solidFill>
                    <a:schemeClr val="bg1">
                      <a:lumMod val="50000"/>
                    </a:schemeClr>
                  </a:solidFill>
                  <a:latin typeface="Calibri" pitchFamily="34" charset="0"/>
                  <a:cs typeface="Calibri" panose="020F0502020204030204" pitchFamily="34" charset="0"/>
                </a:rPr>
                <a:t> </a:t>
              </a:r>
              <a:r>
                <a:rPr lang="en-US" sz="5429" b="1" baseline="0" dirty="0">
                  <a:solidFill>
                    <a:schemeClr val="bg1">
                      <a:lumMod val="50000"/>
                    </a:schemeClr>
                  </a:solidFill>
                  <a:latin typeface="Calibri" pitchFamily="34" charset="0"/>
                  <a:cs typeface="Calibri" panose="020F0502020204030204" pitchFamily="34" charset="0"/>
                </a:rPr>
                <a:t>www.genigraphics.com</a:t>
              </a:r>
              <a:r>
                <a:rPr lang="en-US" sz="5429"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000"/>
                </a:spcAft>
              </a:pPr>
              <a:r>
                <a:rPr lang="en-US" sz="5429"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429"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429" baseline="0" dirty="0">
                  <a:solidFill>
                    <a:schemeClr val="bg1">
                      <a:lumMod val="50000"/>
                    </a:schemeClr>
                  </a:solidFill>
                  <a:latin typeface="Calibri" pitchFamily="34" charset="0"/>
                  <a:cs typeface="Calibri" panose="020F0502020204030204" pitchFamily="34" charset="0"/>
                </a:rPr>
                <a:t>US and Canada:  1-800-790-4001</a:t>
              </a:r>
              <a:br>
                <a:rPr lang="en-US" sz="5429" baseline="0" dirty="0">
                  <a:solidFill>
                    <a:schemeClr val="bg1">
                      <a:lumMod val="50000"/>
                    </a:schemeClr>
                  </a:solidFill>
                  <a:latin typeface="Calibri" pitchFamily="34" charset="0"/>
                  <a:cs typeface="Calibri" panose="020F0502020204030204" pitchFamily="34" charset="0"/>
                </a:rPr>
              </a:br>
              <a:r>
                <a:rPr lang="en-US" sz="5429"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000" dirty="0">
                  <a:solidFill>
                    <a:schemeClr val="bg1">
                      <a:lumMod val="50000"/>
                    </a:schemeClr>
                  </a:solidFill>
                  <a:latin typeface="Calibri" pitchFamily="34" charset="0"/>
                  <a:cs typeface="Calibri" panose="020F0502020204030204" pitchFamily="34" charset="0"/>
                </a:rPr>
              </a:br>
              <a:r>
                <a:rPr lang="en-US" sz="40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350858" y="36285714"/>
            <a:ext cx="5045176" cy="177074"/>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464735"/>
            <a:ext cx="32918400" cy="6096000"/>
          </a:xfrm>
          <a:prstGeom prst="rect">
            <a:avLst/>
          </a:prstGeom>
        </p:spPr>
        <p:txBody>
          <a:bodyPr vert="horz" lIns="384002" tIns="192001" rIns="384002" bIns="192001" rtlCol="0" anchor="ctr">
            <a:normAutofit/>
          </a:bodyPr>
          <a:lstStyle/>
          <a:p>
            <a:r>
              <a:rPr lang="en-US" dirty="0"/>
              <a:t>Click to edit Master title style</a:t>
            </a:r>
          </a:p>
        </p:txBody>
      </p:sp>
      <p:sp>
        <p:nvSpPr>
          <p:cNvPr id="3" name="Text Placeholder 2"/>
          <p:cNvSpPr>
            <a:spLocks noGrp="1"/>
          </p:cNvSpPr>
          <p:nvPr>
            <p:ph type="body" idx="1"/>
          </p:nvPr>
        </p:nvSpPr>
        <p:spPr>
          <a:xfrm>
            <a:off x="1828800" y="8534403"/>
            <a:ext cx="32918400" cy="24138470"/>
          </a:xfrm>
          <a:prstGeom prst="rect">
            <a:avLst/>
          </a:prstGeom>
        </p:spPr>
        <p:txBody>
          <a:bodyPr vert="horz" lIns="384002" tIns="192001" rIns="384002" bIns="19200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28800" y="33900536"/>
            <a:ext cx="8534400" cy="1947333"/>
          </a:xfrm>
          <a:prstGeom prst="rect">
            <a:avLst/>
          </a:prstGeom>
        </p:spPr>
        <p:txBody>
          <a:bodyPr vert="horz" lIns="384002" tIns="192001" rIns="384002" bIns="192001" rtlCol="0" anchor="ctr"/>
          <a:lstStyle>
            <a:lvl1pPr algn="l">
              <a:defRPr sz="4857">
                <a:solidFill>
                  <a:schemeClr val="tx1">
                    <a:tint val="75000"/>
                  </a:schemeClr>
                </a:solidFill>
              </a:defRPr>
            </a:lvl1pPr>
          </a:lstStyle>
          <a:p>
            <a:fld id="{985D6BDF-9D0E-4E2B-85B8-D8F4790360C9}" type="datetimeFigureOut">
              <a:rPr lang="en-US" smtClean="0"/>
              <a:t>6/7/2022</a:t>
            </a:fld>
            <a:endParaRPr lang="en-US" dirty="0"/>
          </a:p>
        </p:txBody>
      </p:sp>
      <p:sp>
        <p:nvSpPr>
          <p:cNvPr id="5" name="Footer Placeholder 4"/>
          <p:cNvSpPr>
            <a:spLocks noGrp="1"/>
          </p:cNvSpPr>
          <p:nvPr>
            <p:ph type="ftr" sz="quarter" idx="3"/>
          </p:nvPr>
        </p:nvSpPr>
        <p:spPr>
          <a:xfrm>
            <a:off x="12496800" y="33900536"/>
            <a:ext cx="11582400" cy="1947333"/>
          </a:xfrm>
          <a:prstGeom prst="rect">
            <a:avLst/>
          </a:prstGeom>
        </p:spPr>
        <p:txBody>
          <a:bodyPr vert="horz" lIns="384002" tIns="192001" rIns="384002" bIns="192001" rtlCol="0" anchor="ctr"/>
          <a:lstStyle>
            <a:lvl1pPr algn="ctr">
              <a:defRPr sz="485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6212800" y="33900536"/>
            <a:ext cx="8534400" cy="1947333"/>
          </a:xfrm>
          <a:prstGeom prst="rect">
            <a:avLst/>
          </a:prstGeom>
        </p:spPr>
        <p:txBody>
          <a:bodyPr vert="horz" lIns="384002" tIns="192001" rIns="384002" bIns="192001" rtlCol="0" anchor="ctr"/>
          <a:lstStyle>
            <a:lvl1pPr algn="r">
              <a:defRPr sz="4857">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657232" rtl="0" eaLnBrk="1" latinLnBrk="0" hangingPunct="1">
        <a:spcBef>
          <a:spcPct val="0"/>
        </a:spcBef>
        <a:buNone/>
        <a:defRPr sz="6667" kern="1200">
          <a:solidFill>
            <a:schemeClr val="tx1"/>
          </a:solidFill>
          <a:latin typeface="+mj-lt"/>
          <a:ea typeface="+mj-ea"/>
          <a:cs typeface="+mj-cs"/>
        </a:defRPr>
      </a:lvl1pPr>
    </p:titleStyle>
    <p:bodyStyle>
      <a:lvl1pPr marL="380962" indent="-380962" algn="l" defTabSz="3657232" rtl="0" eaLnBrk="1" latinLnBrk="0" hangingPunct="1">
        <a:spcBef>
          <a:spcPct val="20000"/>
        </a:spcBef>
        <a:buFont typeface="Arial" pitchFamily="34" charset="0"/>
        <a:buChar char="•"/>
        <a:defRPr sz="2952" kern="1200">
          <a:solidFill>
            <a:schemeClr val="tx1"/>
          </a:solidFill>
          <a:latin typeface="+mn-lt"/>
          <a:ea typeface="+mn-ea"/>
          <a:cs typeface="+mn-cs"/>
        </a:defRPr>
      </a:lvl1pPr>
      <a:lvl2pPr marL="761924" indent="-380962" algn="l" defTabSz="3657232" rtl="0" eaLnBrk="1" latinLnBrk="0" hangingPunct="1">
        <a:spcBef>
          <a:spcPct val="20000"/>
        </a:spcBef>
        <a:buFont typeface="Arial" pitchFamily="34" charset="0"/>
        <a:buChar char="–"/>
        <a:defRPr sz="2952" kern="1200">
          <a:solidFill>
            <a:schemeClr val="tx1"/>
          </a:solidFill>
          <a:latin typeface="+mn-lt"/>
          <a:ea typeface="+mn-ea"/>
          <a:cs typeface="+mn-cs"/>
        </a:defRPr>
      </a:lvl2pPr>
      <a:lvl3pPr marL="1142886" indent="-380962" algn="l" defTabSz="3657232" rtl="0" eaLnBrk="1" latinLnBrk="0" hangingPunct="1">
        <a:spcBef>
          <a:spcPct val="20000"/>
        </a:spcBef>
        <a:buFont typeface="Arial" pitchFamily="34" charset="0"/>
        <a:buChar char="•"/>
        <a:defRPr sz="2952" kern="1200">
          <a:solidFill>
            <a:schemeClr val="tx1"/>
          </a:solidFill>
          <a:latin typeface="+mn-lt"/>
          <a:ea typeface="+mn-ea"/>
          <a:cs typeface="+mn-cs"/>
        </a:defRPr>
      </a:lvl3pPr>
      <a:lvl4pPr marL="1523847" indent="-380962" algn="l" defTabSz="3657232" rtl="0" eaLnBrk="1" latinLnBrk="0" hangingPunct="1">
        <a:spcBef>
          <a:spcPct val="20000"/>
        </a:spcBef>
        <a:buFont typeface="Arial" pitchFamily="34" charset="0"/>
        <a:buChar char="–"/>
        <a:defRPr sz="2952" kern="1200">
          <a:solidFill>
            <a:schemeClr val="tx1"/>
          </a:solidFill>
          <a:latin typeface="+mn-lt"/>
          <a:ea typeface="+mn-ea"/>
          <a:cs typeface="+mn-cs"/>
        </a:defRPr>
      </a:lvl4pPr>
      <a:lvl5pPr marL="1904810" indent="-380962" algn="l" defTabSz="3657232" rtl="0" eaLnBrk="1" latinLnBrk="0" hangingPunct="1">
        <a:spcBef>
          <a:spcPct val="20000"/>
        </a:spcBef>
        <a:buFont typeface="Arial" pitchFamily="34" charset="0"/>
        <a:buChar char="»"/>
        <a:defRPr sz="2952" kern="1200">
          <a:solidFill>
            <a:schemeClr val="tx1"/>
          </a:solidFill>
          <a:latin typeface="+mn-lt"/>
          <a:ea typeface="+mn-ea"/>
          <a:cs typeface="+mn-cs"/>
        </a:defRPr>
      </a:lvl5pPr>
      <a:lvl6pPr marL="10057391" indent="-914309" algn="l" defTabSz="3657232"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6007" indent="-914309" algn="l" defTabSz="3657232"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4624" indent="-914309" algn="l" defTabSz="3657232"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3239" indent="-914309" algn="l" defTabSz="3657232"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232" rtl="0" eaLnBrk="1" latinLnBrk="0" hangingPunct="1">
        <a:defRPr sz="7143" kern="1200">
          <a:solidFill>
            <a:schemeClr val="tx1"/>
          </a:solidFill>
          <a:latin typeface="+mn-lt"/>
          <a:ea typeface="+mn-ea"/>
          <a:cs typeface="+mn-cs"/>
        </a:defRPr>
      </a:lvl1pPr>
      <a:lvl2pPr marL="1828617" algn="l" defTabSz="3657232" rtl="0" eaLnBrk="1" latinLnBrk="0" hangingPunct="1">
        <a:defRPr sz="7143" kern="1200">
          <a:solidFill>
            <a:schemeClr val="tx1"/>
          </a:solidFill>
          <a:latin typeface="+mn-lt"/>
          <a:ea typeface="+mn-ea"/>
          <a:cs typeface="+mn-cs"/>
        </a:defRPr>
      </a:lvl2pPr>
      <a:lvl3pPr marL="3657232" algn="l" defTabSz="3657232" rtl="0" eaLnBrk="1" latinLnBrk="0" hangingPunct="1">
        <a:defRPr sz="7143" kern="1200">
          <a:solidFill>
            <a:schemeClr val="tx1"/>
          </a:solidFill>
          <a:latin typeface="+mn-lt"/>
          <a:ea typeface="+mn-ea"/>
          <a:cs typeface="+mn-cs"/>
        </a:defRPr>
      </a:lvl3pPr>
      <a:lvl4pPr marL="5485850" algn="l" defTabSz="3657232" rtl="0" eaLnBrk="1" latinLnBrk="0" hangingPunct="1">
        <a:defRPr sz="7143" kern="1200">
          <a:solidFill>
            <a:schemeClr val="tx1"/>
          </a:solidFill>
          <a:latin typeface="+mn-lt"/>
          <a:ea typeface="+mn-ea"/>
          <a:cs typeface="+mn-cs"/>
        </a:defRPr>
      </a:lvl4pPr>
      <a:lvl5pPr marL="7314466" algn="l" defTabSz="3657232" rtl="0" eaLnBrk="1" latinLnBrk="0" hangingPunct="1">
        <a:defRPr sz="7143" kern="1200">
          <a:solidFill>
            <a:schemeClr val="tx1"/>
          </a:solidFill>
          <a:latin typeface="+mn-lt"/>
          <a:ea typeface="+mn-ea"/>
          <a:cs typeface="+mn-cs"/>
        </a:defRPr>
      </a:lvl5pPr>
      <a:lvl6pPr marL="9143082" algn="l" defTabSz="3657232" rtl="0" eaLnBrk="1" latinLnBrk="0" hangingPunct="1">
        <a:defRPr sz="7143" kern="1200">
          <a:solidFill>
            <a:schemeClr val="tx1"/>
          </a:solidFill>
          <a:latin typeface="+mn-lt"/>
          <a:ea typeface="+mn-ea"/>
          <a:cs typeface="+mn-cs"/>
        </a:defRPr>
      </a:lvl6pPr>
      <a:lvl7pPr marL="10971698" algn="l" defTabSz="3657232" rtl="0" eaLnBrk="1" latinLnBrk="0" hangingPunct="1">
        <a:defRPr sz="7143" kern="1200">
          <a:solidFill>
            <a:schemeClr val="tx1"/>
          </a:solidFill>
          <a:latin typeface="+mn-lt"/>
          <a:ea typeface="+mn-ea"/>
          <a:cs typeface="+mn-cs"/>
        </a:defRPr>
      </a:lvl7pPr>
      <a:lvl8pPr marL="12800316" algn="l" defTabSz="3657232" rtl="0" eaLnBrk="1" latinLnBrk="0" hangingPunct="1">
        <a:defRPr sz="7143" kern="1200">
          <a:solidFill>
            <a:schemeClr val="tx1"/>
          </a:solidFill>
          <a:latin typeface="+mn-lt"/>
          <a:ea typeface="+mn-ea"/>
          <a:cs typeface="+mn-cs"/>
        </a:defRPr>
      </a:lvl8pPr>
      <a:lvl9pPr marL="14628933" algn="l" defTabSz="3657232" rtl="0" eaLnBrk="1" latinLnBrk="0" hangingPunct="1">
        <a:defRPr sz="71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chart" Target="../charts/char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6096000" y="-43921"/>
            <a:ext cx="24384000" cy="31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52382" tIns="380954" rIns="152382" bIns="380954"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619" b="1" dirty="0">
                <a:solidFill>
                  <a:schemeClr val="accent3">
                    <a:lumMod val="20000"/>
                    <a:lumOff val="80000"/>
                  </a:schemeClr>
                </a:solidFill>
                <a:latin typeface="+mn-lt"/>
              </a:rPr>
              <a:t>Template Provided By Genigraphics – 800.790.4001</a:t>
            </a:r>
          </a:p>
          <a:p>
            <a:pPr algn="ctr" eaLnBrk="1" hangingPunct="1"/>
            <a:r>
              <a:rPr lang="en-US" sz="7619"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6096000" y="2667000"/>
            <a:ext cx="24384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52382" tIns="152382" rIns="152382" bIns="15238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572" dirty="0">
                <a:solidFill>
                  <a:schemeClr val="accent3">
                    <a:lumMod val="20000"/>
                    <a:lumOff val="80000"/>
                  </a:schemeClr>
                </a:solidFill>
                <a:latin typeface="+mn-lt"/>
              </a:rPr>
              <a:t>John Smith, MD</a:t>
            </a:r>
            <a:r>
              <a:rPr lang="en-US" sz="4572" baseline="30000" dirty="0">
                <a:solidFill>
                  <a:schemeClr val="accent3">
                    <a:lumMod val="20000"/>
                    <a:lumOff val="80000"/>
                  </a:schemeClr>
                </a:solidFill>
                <a:latin typeface="+mn-lt"/>
              </a:rPr>
              <a:t>1</a:t>
            </a:r>
            <a:r>
              <a:rPr lang="en-US" sz="4572" dirty="0">
                <a:solidFill>
                  <a:schemeClr val="accent3">
                    <a:lumMod val="20000"/>
                    <a:lumOff val="80000"/>
                  </a:schemeClr>
                </a:solidFill>
                <a:latin typeface="+mn-lt"/>
              </a:rPr>
              <a:t>; Jane Doe, PhD</a:t>
            </a:r>
            <a:r>
              <a:rPr lang="en-US" sz="4572" baseline="30000" dirty="0">
                <a:solidFill>
                  <a:schemeClr val="accent3">
                    <a:lumMod val="20000"/>
                    <a:lumOff val="80000"/>
                  </a:schemeClr>
                </a:solidFill>
                <a:latin typeface="+mn-lt"/>
              </a:rPr>
              <a:t>2</a:t>
            </a:r>
            <a:r>
              <a:rPr lang="en-US" sz="4572" dirty="0">
                <a:solidFill>
                  <a:schemeClr val="accent3">
                    <a:lumMod val="20000"/>
                    <a:lumOff val="80000"/>
                  </a:schemeClr>
                </a:solidFill>
                <a:latin typeface="+mn-lt"/>
              </a:rPr>
              <a:t>; Frederick Jones, MD, PhD</a:t>
            </a:r>
            <a:r>
              <a:rPr lang="en-US" sz="4572" baseline="30000" dirty="0">
                <a:solidFill>
                  <a:schemeClr val="accent3">
                    <a:lumMod val="20000"/>
                    <a:lumOff val="80000"/>
                  </a:schemeClr>
                </a:solidFill>
                <a:latin typeface="+mn-lt"/>
              </a:rPr>
              <a:t>1,2</a:t>
            </a:r>
          </a:p>
          <a:p>
            <a:pPr algn="ctr" eaLnBrk="1" hangingPunct="1"/>
            <a:r>
              <a:rPr lang="en-US" sz="4572" baseline="30000" dirty="0">
                <a:solidFill>
                  <a:schemeClr val="accent3">
                    <a:lumMod val="20000"/>
                    <a:lumOff val="80000"/>
                  </a:schemeClr>
                </a:solidFill>
                <a:latin typeface="+mn-lt"/>
              </a:rPr>
              <a:t>1</a:t>
            </a:r>
            <a:r>
              <a:rPr lang="en-US" sz="4572" dirty="0">
                <a:solidFill>
                  <a:schemeClr val="accent3">
                    <a:lumMod val="20000"/>
                    <a:lumOff val="80000"/>
                  </a:schemeClr>
                </a:solidFill>
                <a:latin typeface="+mn-lt"/>
              </a:rPr>
              <a:t>University of Affiliation, </a:t>
            </a:r>
            <a:r>
              <a:rPr lang="en-US" sz="4572" baseline="30000" dirty="0">
                <a:solidFill>
                  <a:schemeClr val="accent3">
                    <a:lumMod val="20000"/>
                    <a:lumOff val="80000"/>
                  </a:schemeClr>
                </a:solidFill>
                <a:latin typeface="+mn-lt"/>
              </a:rPr>
              <a:t>2</a:t>
            </a:r>
            <a:r>
              <a:rPr lang="en-US" sz="4572" dirty="0">
                <a:solidFill>
                  <a:schemeClr val="accent3">
                    <a:lumMod val="20000"/>
                    <a:lumOff val="80000"/>
                  </a:schemeClr>
                </a:solidFill>
                <a:latin typeface="+mn-lt"/>
              </a:rPr>
              <a:t>Medical Center of Affiliation</a:t>
            </a:r>
          </a:p>
        </p:txBody>
      </p:sp>
      <p:sp>
        <p:nvSpPr>
          <p:cNvPr id="24" name="TextBox 23"/>
          <p:cNvSpPr txBox="1"/>
          <p:nvPr/>
        </p:nvSpPr>
        <p:spPr>
          <a:xfrm>
            <a:off x="1393371" y="33375600"/>
            <a:ext cx="3311784" cy="2422128"/>
          </a:xfrm>
          <a:prstGeom prst="rect">
            <a:avLst/>
          </a:prstGeom>
          <a:solidFill>
            <a:schemeClr val="accent1">
              <a:lumMod val="40000"/>
              <a:lumOff val="60000"/>
            </a:schemeClr>
          </a:solidFill>
        </p:spPr>
        <p:txBody>
          <a:bodyPr wrap="none" lIns="76190" tIns="38095" rIns="76190" bIns="38095" rtlCol="0">
            <a:spAutoFit/>
          </a:bodyPr>
          <a:lstStyle/>
          <a:p>
            <a:r>
              <a:rPr lang="en-US" sz="3048" dirty="0"/>
              <a:t>&lt;your name&gt;</a:t>
            </a:r>
          </a:p>
          <a:p>
            <a:r>
              <a:rPr lang="en-US" sz="3048" dirty="0"/>
              <a:t>&lt;your organization&gt;</a:t>
            </a:r>
          </a:p>
          <a:p>
            <a:r>
              <a:rPr lang="en-US" sz="3048" dirty="0"/>
              <a:t>Email:</a:t>
            </a:r>
          </a:p>
          <a:p>
            <a:r>
              <a:rPr lang="en-US" sz="3048" dirty="0"/>
              <a:t>Website:</a:t>
            </a:r>
          </a:p>
          <a:p>
            <a:r>
              <a:rPr lang="en-US" sz="3048" dirty="0"/>
              <a:t>Phone:</a:t>
            </a:r>
          </a:p>
        </p:txBody>
      </p:sp>
      <p:sp>
        <p:nvSpPr>
          <p:cNvPr id="25" name="TextBox 24"/>
          <p:cNvSpPr txBox="1"/>
          <p:nvPr/>
        </p:nvSpPr>
        <p:spPr>
          <a:xfrm>
            <a:off x="1393372" y="32385002"/>
            <a:ext cx="2258932" cy="868369"/>
          </a:xfrm>
          <a:prstGeom prst="rect">
            <a:avLst/>
          </a:prstGeom>
          <a:noFill/>
        </p:spPr>
        <p:txBody>
          <a:bodyPr wrap="none" lIns="76190" tIns="38095" rIns="76190" bIns="38095" rtlCol="0">
            <a:spAutoFit/>
          </a:bodyPr>
          <a:lstStyle/>
          <a:p>
            <a:r>
              <a:rPr lang="en-US" sz="5143" b="1" dirty="0"/>
              <a:t>Contact</a:t>
            </a:r>
          </a:p>
        </p:txBody>
      </p:sp>
      <p:sp>
        <p:nvSpPr>
          <p:cNvPr id="26" name="TextBox 25"/>
          <p:cNvSpPr txBox="1"/>
          <p:nvPr/>
        </p:nvSpPr>
        <p:spPr>
          <a:xfrm>
            <a:off x="18288000" y="33375599"/>
            <a:ext cx="16256000" cy="2438400"/>
          </a:xfrm>
          <a:prstGeom prst="rect">
            <a:avLst/>
          </a:prstGeom>
          <a:noFill/>
        </p:spPr>
        <p:txBody>
          <a:bodyPr wrap="square" lIns="76190" tIns="76190" rIns="76190" bIns="76190" numCol="1" spcCol="400002" rtlCol="0">
            <a:noAutofit/>
          </a:bodyPr>
          <a:lstStyle/>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r>
              <a:rPr lang="en-US" sz="1333" dirty="0"/>
              <a:t>  </a:t>
            </a:r>
          </a:p>
          <a:p>
            <a:pPr marL="380962" indent="-380962">
              <a:buFont typeface="+mj-lt"/>
              <a:buAutoNum type="arabicPeriod"/>
            </a:pPr>
            <a:endParaRPr lang="en-US" sz="1333" dirty="0"/>
          </a:p>
        </p:txBody>
      </p:sp>
      <p:sp>
        <p:nvSpPr>
          <p:cNvPr id="27" name="TextBox 26"/>
          <p:cNvSpPr txBox="1"/>
          <p:nvPr/>
        </p:nvSpPr>
        <p:spPr>
          <a:xfrm>
            <a:off x="18288002" y="32385002"/>
            <a:ext cx="3154818" cy="868369"/>
          </a:xfrm>
          <a:prstGeom prst="rect">
            <a:avLst/>
          </a:prstGeom>
          <a:noFill/>
        </p:spPr>
        <p:txBody>
          <a:bodyPr wrap="none" lIns="76190" tIns="38095" rIns="76190" bIns="38095" rtlCol="0">
            <a:spAutoFit/>
          </a:bodyPr>
          <a:lstStyle/>
          <a:p>
            <a:r>
              <a:rPr lang="en-US" sz="5143" b="1" dirty="0"/>
              <a:t>References</a:t>
            </a:r>
          </a:p>
        </p:txBody>
      </p:sp>
      <p:sp>
        <p:nvSpPr>
          <p:cNvPr id="10" name="Text Box 189"/>
          <p:cNvSpPr txBox="1">
            <a:spLocks noChangeArrowheads="1"/>
          </p:cNvSpPr>
          <p:nvPr/>
        </p:nvSpPr>
        <p:spPr bwMode="auto">
          <a:xfrm>
            <a:off x="1393370" y="6096000"/>
            <a:ext cx="10798629" cy="6874281"/>
          </a:xfrm>
          <a:prstGeom prst="rect">
            <a:avLst/>
          </a:prstGeom>
          <a:solidFill>
            <a:schemeClr val="bg1"/>
          </a:solidFill>
          <a:ln w="12700">
            <a:solidFill>
              <a:schemeClr val="accent1">
                <a:lumMod val="75000"/>
              </a:schemeClr>
            </a:solidFill>
          </a:ln>
          <a:effectLst/>
        </p:spPr>
        <p:txBody>
          <a:bodyPr lIns="152382" tIns="152382" rIns="152382" bIns="1523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48" dirty="0">
                <a:latin typeface="Calibri" pitchFamily="34" charset="0"/>
              </a:rPr>
              <a:t>Click here to insert your Abstract text. Type it in or copy and paste from your Word document or other source.</a:t>
            </a:r>
          </a:p>
          <a:p>
            <a:pPr eaLnBrk="1" hangingPunct="1"/>
            <a:endParaRPr lang="en-US" sz="3048" dirty="0">
              <a:latin typeface="Calibri" pitchFamily="34" charset="0"/>
            </a:endParaRPr>
          </a:p>
          <a:p>
            <a:pPr eaLnBrk="1" hangingPunct="1"/>
            <a:r>
              <a:rPr lang="en-US" sz="3048" dirty="0">
                <a:latin typeface="Calibri" pitchFamily="34" charset="0"/>
              </a:rPr>
              <a:t>This text box will automatically re-size to your text. To turn off that feature, right click inside this box and go to </a:t>
            </a:r>
            <a:r>
              <a:rPr lang="en-US" sz="3048" b="1" dirty="0">
                <a:latin typeface="Calibri" pitchFamily="34" charset="0"/>
              </a:rPr>
              <a:t>Format Shape, Text Box, Autofit</a:t>
            </a:r>
            <a:r>
              <a:rPr lang="en-US" sz="3048" dirty="0">
                <a:latin typeface="Calibri" pitchFamily="34" charset="0"/>
              </a:rPr>
              <a:t>, and select the “Do Not Autofit” radio button.</a:t>
            </a:r>
          </a:p>
          <a:p>
            <a:pPr eaLnBrk="1" hangingPunct="1"/>
            <a:endParaRPr lang="en-US" sz="3048" dirty="0">
              <a:latin typeface="Calibri" pitchFamily="34" charset="0"/>
            </a:endParaRPr>
          </a:p>
          <a:p>
            <a:pPr eaLnBrk="1" hangingPunct="1"/>
            <a:r>
              <a:rPr lang="en-US" sz="304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eaLnBrk="1" hangingPunct="1"/>
            <a:endParaRPr lang="en-US" sz="3048" dirty="0">
              <a:latin typeface="Calibri" pitchFamily="34" charset="0"/>
            </a:endParaRPr>
          </a:p>
          <a:p>
            <a:pPr eaLnBrk="1" hangingPunct="1"/>
            <a:r>
              <a:rPr lang="en-US" sz="3048" dirty="0">
                <a:latin typeface="Calibri" pitchFamily="34" charset="0"/>
              </a:rPr>
              <a:t>Zoom out to 100% to preview what this will look like on your printed poster.</a:t>
            </a:r>
          </a:p>
        </p:txBody>
      </p:sp>
      <p:sp>
        <p:nvSpPr>
          <p:cNvPr id="32" name="Rectangle 31"/>
          <p:cNvSpPr/>
          <p:nvPr/>
        </p:nvSpPr>
        <p:spPr>
          <a:xfrm>
            <a:off x="1393370" y="5334000"/>
            <a:ext cx="10798629" cy="7620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r>
              <a:rPr lang="en-US" sz="5143" b="1" dirty="0">
                <a:solidFill>
                  <a:schemeClr val="accent3">
                    <a:lumMod val="20000"/>
                    <a:lumOff val="80000"/>
                  </a:schemeClr>
                </a:solidFill>
              </a:rPr>
              <a:t>Abstract</a:t>
            </a:r>
          </a:p>
        </p:txBody>
      </p:sp>
      <p:sp>
        <p:nvSpPr>
          <p:cNvPr id="15" name="Text Box 194"/>
          <p:cNvSpPr txBox="1">
            <a:spLocks noChangeArrowheads="1"/>
          </p:cNvSpPr>
          <p:nvPr/>
        </p:nvSpPr>
        <p:spPr bwMode="auto">
          <a:xfrm>
            <a:off x="12888686" y="14859000"/>
            <a:ext cx="10798629" cy="8750436"/>
          </a:xfrm>
          <a:prstGeom prst="rect">
            <a:avLst/>
          </a:prstGeom>
          <a:solidFill>
            <a:schemeClr val="bg1"/>
          </a:solidFill>
          <a:ln w="12700">
            <a:solidFill>
              <a:schemeClr val="accent1">
                <a:lumMod val="75000"/>
              </a:schemeClr>
            </a:solidFill>
          </a:ln>
          <a:effectLst/>
        </p:spPr>
        <p:txBody>
          <a:bodyPr lIns="152382" tIns="152382" rIns="152382" bIns="1523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48" dirty="0">
                <a:latin typeface="Calibri" pitchFamily="34" charset="0"/>
              </a:rPr>
              <a:t>Click here to insert your Results text. Type it in or copy and paste from your Word document or other source.</a:t>
            </a:r>
          </a:p>
          <a:p>
            <a:pPr eaLnBrk="1" hangingPunct="1"/>
            <a:endParaRPr lang="en-US" sz="3048" dirty="0">
              <a:latin typeface="Calibri" pitchFamily="34" charset="0"/>
            </a:endParaRPr>
          </a:p>
          <a:p>
            <a:pPr eaLnBrk="1" hangingPunct="1"/>
            <a:r>
              <a:rPr lang="en-US" sz="3048" dirty="0">
                <a:latin typeface="Calibri" pitchFamily="34" charset="0"/>
              </a:rPr>
              <a:t>This text box will automatically re-size to your text. To turn off that feature, right click inside this box and go to </a:t>
            </a:r>
            <a:r>
              <a:rPr lang="en-US" sz="3048" b="1" dirty="0">
                <a:latin typeface="Calibri" pitchFamily="34" charset="0"/>
              </a:rPr>
              <a:t>Format Shape, Text Box, Autofit</a:t>
            </a:r>
            <a:r>
              <a:rPr lang="en-US" sz="3048" dirty="0">
                <a:latin typeface="Calibri" pitchFamily="34" charset="0"/>
              </a:rPr>
              <a:t>, and select the “Do Not Autofit” radio button.</a:t>
            </a:r>
          </a:p>
          <a:p>
            <a:pPr eaLnBrk="1" hangingPunct="1"/>
            <a:endParaRPr lang="en-US" sz="3048" dirty="0">
              <a:latin typeface="Calibri" pitchFamily="34" charset="0"/>
            </a:endParaRPr>
          </a:p>
          <a:p>
            <a:pPr eaLnBrk="1" hangingPunct="1"/>
            <a:r>
              <a:rPr lang="en-US" sz="304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eaLnBrk="1" hangingPunct="1"/>
            <a:endParaRPr lang="en-US" sz="3048" dirty="0">
              <a:latin typeface="Calibri" pitchFamily="34" charset="0"/>
            </a:endParaRPr>
          </a:p>
          <a:p>
            <a:pPr eaLnBrk="1" hangingPunct="1"/>
            <a:r>
              <a:rPr lang="en-US" sz="3048" dirty="0">
                <a:latin typeface="Calibri" pitchFamily="34" charset="0"/>
              </a:rPr>
              <a:t>Zoom out to 100% to preview what this will look like on your printed poster.</a:t>
            </a:r>
          </a:p>
          <a:p>
            <a:pPr eaLnBrk="1" hangingPunct="1"/>
            <a:endParaRPr lang="en-US" sz="3048" dirty="0">
              <a:latin typeface="Calibri" pitchFamily="34" charset="0"/>
            </a:endParaRPr>
          </a:p>
          <a:p>
            <a:pPr eaLnBrk="1" hangingPunct="1"/>
            <a:r>
              <a:rPr lang="en-US" sz="3048" dirty="0">
                <a:latin typeface="Calibri" pitchFamily="34" charset="0"/>
              </a:rPr>
              <a:t>Speaking of Results, yours will look better if you remember to run a spell-check on your poster! After you’ve added your content click on </a:t>
            </a:r>
            <a:r>
              <a:rPr lang="en-US" sz="3048" b="1" dirty="0">
                <a:latin typeface="Calibri" pitchFamily="34" charset="0"/>
              </a:rPr>
              <a:t>Review</a:t>
            </a:r>
            <a:r>
              <a:rPr lang="en-US" sz="3048" dirty="0">
                <a:latin typeface="Calibri" pitchFamily="34" charset="0"/>
              </a:rPr>
              <a:t>, </a:t>
            </a:r>
            <a:r>
              <a:rPr lang="en-US" sz="3048" b="1" dirty="0">
                <a:latin typeface="Calibri" pitchFamily="34" charset="0"/>
              </a:rPr>
              <a:t>Spelling</a:t>
            </a:r>
            <a:r>
              <a:rPr lang="en-US" sz="3048" dirty="0">
                <a:latin typeface="Calibri" pitchFamily="34" charset="0"/>
              </a:rPr>
              <a:t>, or press F7.</a:t>
            </a:r>
          </a:p>
        </p:txBody>
      </p:sp>
      <p:sp>
        <p:nvSpPr>
          <p:cNvPr id="33" name="Rectangle 32"/>
          <p:cNvSpPr/>
          <p:nvPr/>
        </p:nvSpPr>
        <p:spPr>
          <a:xfrm>
            <a:off x="1393370" y="14097000"/>
            <a:ext cx="10798629" cy="7620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r>
              <a:rPr lang="en-US" sz="5143" b="1" dirty="0">
                <a:solidFill>
                  <a:schemeClr val="accent3">
                    <a:lumMod val="20000"/>
                    <a:lumOff val="80000"/>
                  </a:schemeClr>
                </a:solidFill>
              </a:rPr>
              <a:t>Introduction</a:t>
            </a:r>
          </a:p>
        </p:txBody>
      </p:sp>
      <p:sp>
        <p:nvSpPr>
          <p:cNvPr id="13" name="Text Box 192"/>
          <p:cNvSpPr txBox="1">
            <a:spLocks noChangeArrowheads="1"/>
          </p:cNvSpPr>
          <p:nvPr/>
        </p:nvSpPr>
        <p:spPr bwMode="auto">
          <a:xfrm>
            <a:off x="12888686" y="6096000"/>
            <a:ext cx="10798629" cy="6874281"/>
          </a:xfrm>
          <a:prstGeom prst="rect">
            <a:avLst/>
          </a:prstGeom>
          <a:solidFill>
            <a:schemeClr val="bg1"/>
          </a:solidFill>
          <a:ln w="12700">
            <a:solidFill>
              <a:schemeClr val="accent1">
                <a:lumMod val="75000"/>
              </a:schemeClr>
            </a:solidFill>
          </a:ln>
          <a:effectLst/>
        </p:spPr>
        <p:txBody>
          <a:bodyPr lIns="152382" tIns="152382" rIns="152382" bIns="1523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48" dirty="0">
                <a:latin typeface="Calibri" pitchFamily="34" charset="0"/>
              </a:rPr>
              <a:t>Click here to insert your Methods and Materials text. Type it in or copy and paste from your Word document or other source.</a:t>
            </a:r>
          </a:p>
          <a:p>
            <a:pPr eaLnBrk="1" hangingPunct="1"/>
            <a:endParaRPr lang="en-US" sz="3048" dirty="0">
              <a:latin typeface="Calibri" pitchFamily="34" charset="0"/>
            </a:endParaRPr>
          </a:p>
          <a:p>
            <a:pPr eaLnBrk="1" hangingPunct="1"/>
            <a:r>
              <a:rPr lang="en-US" sz="3048" dirty="0">
                <a:latin typeface="Calibri" pitchFamily="34" charset="0"/>
              </a:rPr>
              <a:t>This text box will automatically re-size to your text. To turn off that feature, right click inside this box and go to </a:t>
            </a:r>
            <a:r>
              <a:rPr lang="en-US" sz="3048" b="1" dirty="0">
                <a:latin typeface="Calibri" pitchFamily="34" charset="0"/>
              </a:rPr>
              <a:t>Format Shape, Text Box, Autofit</a:t>
            </a:r>
            <a:r>
              <a:rPr lang="en-US" sz="3048" dirty="0">
                <a:latin typeface="Calibri" pitchFamily="34" charset="0"/>
              </a:rPr>
              <a:t>, and select the “Do Not Autofit” radio button.</a:t>
            </a:r>
          </a:p>
          <a:p>
            <a:pPr eaLnBrk="1" hangingPunct="1"/>
            <a:endParaRPr lang="en-US" sz="3048" dirty="0">
              <a:latin typeface="Calibri" pitchFamily="34" charset="0"/>
            </a:endParaRPr>
          </a:p>
          <a:p>
            <a:pPr eaLnBrk="1" hangingPunct="1"/>
            <a:r>
              <a:rPr lang="en-US" sz="304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eaLnBrk="1" hangingPunct="1"/>
            <a:endParaRPr lang="en-US" sz="3048" dirty="0">
              <a:latin typeface="Calibri" pitchFamily="34" charset="0"/>
            </a:endParaRPr>
          </a:p>
          <a:p>
            <a:pPr eaLnBrk="1" hangingPunct="1"/>
            <a:r>
              <a:rPr lang="en-US" sz="3048" dirty="0">
                <a:latin typeface="Calibri" pitchFamily="34" charset="0"/>
              </a:rPr>
              <a:t>Zoom out to 100% to preview what this will look like on your printed poster.</a:t>
            </a:r>
          </a:p>
        </p:txBody>
      </p:sp>
      <p:sp>
        <p:nvSpPr>
          <p:cNvPr id="34" name="Rectangle 33"/>
          <p:cNvSpPr/>
          <p:nvPr/>
        </p:nvSpPr>
        <p:spPr>
          <a:xfrm>
            <a:off x="12888686" y="5334000"/>
            <a:ext cx="10798629" cy="7620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r>
              <a:rPr lang="en-US" sz="5143"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4383736" y="14859000"/>
            <a:ext cx="10798629" cy="6874281"/>
          </a:xfrm>
          <a:prstGeom prst="rect">
            <a:avLst/>
          </a:prstGeom>
          <a:solidFill>
            <a:schemeClr val="bg1"/>
          </a:solidFill>
          <a:ln w="12700">
            <a:solidFill>
              <a:schemeClr val="accent1">
                <a:lumMod val="75000"/>
              </a:schemeClr>
            </a:solidFill>
          </a:ln>
          <a:effectLst/>
        </p:spPr>
        <p:txBody>
          <a:bodyPr lIns="152382" tIns="152382" rIns="152382" bIns="1523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48" dirty="0">
                <a:latin typeface="Calibri" pitchFamily="34" charset="0"/>
              </a:rPr>
              <a:t>Click here to insert your Discussion text. Type it in or copy and paste from your Word document or other source.</a:t>
            </a:r>
          </a:p>
          <a:p>
            <a:pPr eaLnBrk="1" hangingPunct="1"/>
            <a:endParaRPr lang="en-US" sz="3048" dirty="0">
              <a:latin typeface="Calibri" pitchFamily="34" charset="0"/>
            </a:endParaRPr>
          </a:p>
          <a:p>
            <a:pPr eaLnBrk="1" hangingPunct="1"/>
            <a:r>
              <a:rPr lang="en-US" sz="3048" dirty="0">
                <a:latin typeface="Calibri" pitchFamily="34" charset="0"/>
              </a:rPr>
              <a:t>This text box will automatically re-size to your text. To turn off that feature, right click inside this box and go to </a:t>
            </a:r>
            <a:r>
              <a:rPr lang="en-US" sz="3048" b="1" dirty="0">
                <a:latin typeface="Calibri" pitchFamily="34" charset="0"/>
              </a:rPr>
              <a:t>Format Shape, Text Box, Autofit</a:t>
            </a:r>
            <a:r>
              <a:rPr lang="en-US" sz="3048" dirty="0">
                <a:latin typeface="Calibri" pitchFamily="34" charset="0"/>
              </a:rPr>
              <a:t>, and select the “Do Not Autofit” radio button.</a:t>
            </a:r>
          </a:p>
          <a:p>
            <a:pPr eaLnBrk="1" hangingPunct="1"/>
            <a:endParaRPr lang="en-US" sz="3048" dirty="0">
              <a:latin typeface="Calibri" pitchFamily="34" charset="0"/>
            </a:endParaRPr>
          </a:p>
          <a:p>
            <a:pPr eaLnBrk="1" hangingPunct="1"/>
            <a:r>
              <a:rPr lang="en-US" sz="304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eaLnBrk="1" hangingPunct="1"/>
            <a:endParaRPr lang="en-US" sz="3048" dirty="0">
              <a:latin typeface="Calibri" pitchFamily="34" charset="0"/>
            </a:endParaRPr>
          </a:p>
          <a:p>
            <a:pPr eaLnBrk="1" hangingPunct="1"/>
            <a:r>
              <a:rPr lang="en-US" sz="3048" dirty="0">
                <a:latin typeface="Calibri" pitchFamily="34" charset="0"/>
              </a:rPr>
              <a:t>Zoom out to 100% to preview what this will look like on your printed poster.</a:t>
            </a:r>
          </a:p>
        </p:txBody>
      </p:sp>
      <p:sp>
        <p:nvSpPr>
          <p:cNvPr id="35" name="Rectangle 34"/>
          <p:cNvSpPr/>
          <p:nvPr/>
        </p:nvSpPr>
        <p:spPr>
          <a:xfrm>
            <a:off x="24383736" y="14097000"/>
            <a:ext cx="10798629" cy="7620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r>
              <a:rPr lang="en-US" sz="5143" b="1" dirty="0">
                <a:solidFill>
                  <a:schemeClr val="accent3">
                    <a:lumMod val="20000"/>
                    <a:lumOff val="80000"/>
                  </a:schemeClr>
                </a:solidFill>
              </a:rPr>
              <a:t>Discussion</a:t>
            </a:r>
          </a:p>
        </p:txBody>
      </p:sp>
      <p:sp>
        <p:nvSpPr>
          <p:cNvPr id="14" name="Text Box 193"/>
          <p:cNvSpPr txBox="1">
            <a:spLocks noChangeArrowheads="1"/>
          </p:cNvSpPr>
          <p:nvPr/>
        </p:nvSpPr>
        <p:spPr bwMode="auto">
          <a:xfrm>
            <a:off x="24384000" y="24202268"/>
            <a:ext cx="10798629" cy="6874281"/>
          </a:xfrm>
          <a:prstGeom prst="rect">
            <a:avLst/>
          </a:prstGeom>
          <a:solidFill>
            <a:schemeClr val="bg1"/>
          </a:solidFill>
          <a:ln w="12700">
            <a:solidFill>
              <a:schemeClr val="accent1">
                <a:lumMod val="75000"/>
              </a:schemeClr>
            </a:solidFill>
          </a:ln>
          <a:effectLst/>
        </p:spPr>
        <p:txBody>
          <a:bodyPr lIns="152382" tIns="152382" rIns="152382" bIns="1523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48" dirty="0">
                <a:latin typeface="Calibri" pitchFamily="34" charset="0"/>
              </a:rPr>
              <a:t>Click here to insert your Conclusions text. Type it in or copy and paste from your Word document or other source.</a:t>
            </a:r>
          </a:p>
          <a:p>
            <a:pPr eaLnBrk="1" hangingPunct="1"/>
            <a:endParaRPr lang="en-US" sz="3048" dirty="0">
              <a:latin typeface="Calibri" pitchFamily="34" charset="0"/>
            </a:endParaRPr>
          </a:p>
          <a:p>
            <a:pPr eaLnBrk="1" hangingPunct="1"/>
            <a:r>
              <a:rPr lang="en-US" sz="3048" dirty="0">
                <a:latin typeface="Calibri" pitchFamily="34" charset="0"/>
              </a:rPr>
              <a:t>This text box will automatically re-size to your text. To turn off that feature, right click inside this box and go to </a:t>
            </a:r>
            <a:r>
              <a:rPr lang="en-US" sz="3048" b="1" dirty="0">
                <a:latin typeface="Calibri" pitchFamily="34" charset="0"/>
              </a:rPr>
              <a:t>Format Shape, Text Box, Autofit</a:t>
            </a:r>
            <a:r>
              <a:rPr lang="en-US" sz="3048" dirty="0">
                <a:latin typeface="Calibri" pitchFamily="34" charset="0"/>
              </a:rPr>
              <a:t>, and select the “Do Not Autofit” radio button.</a:t>
            </a:r>
          </a:p>
          <a:p>
            <a:pPr eaLnBrk="1" hangingPunct="1"/>
            <a:endParaRPr lang="en-US" sz="3048" dirty="0">
              <a:latin typeface="Calibri" pitchFamily="34" charset="0"/>
            </a:endParaRPr>
          </a:p>
          <a:p>
            <a:pPr eaLnBrk="1" hangingPunct="1"/>
            <a:r>
              <a:rPr lang="en-US" sz="304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eaLnBrk="1" hangingPunct="1"/>
            <a:endParaRPr lang="en-US" sz="3048" dirty="0">
              <a:latin typeface="Calibri" pitchFamily="34" charset="0"/>
            </a:endParaRPr>
          </a:p>
          <a:p>
            <a:pPr eaLnBrk="1" hangingPunct="1"/>
            <a:r>
              <a:rPr lang="en-US" sz="3048" dirty="0">
                <a:latin typeface="Calibri" pitchFamily="34" charset="0"/>
              </a:rPr>
              <a:t>Zoom out to 100% to preview what this will look like on your printed poster.</a:t>
            </a:r>
          </a:p>
        </p:txBody>
      </p:sp>
      <p:sp>
        <p:nvSpPr>
          <p:cNvPr id="36" name="Rectangle 35"/>
          <p:cNvSpPr/>
          <p:nvPr/>
        </p:nvSpPr>
        <p:spPr>
          <a:xfrm>
            <a:off x="24384000" y="23440268"/>
            <a:ext cx="10798629" cy="7620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r>
              <a:rPr lang="en-US" sz="5143"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58192682"/>
              </p:ext>
            </p:extLst>
          </p:nvPr>
        </p:nvGraphicFramePr>
        <p:xfrm>
          <a:off x="13025462" y="25134192"/>
          <a:ext cx="10665808" cy="6044304"/>
        </p:xfrm>
        <a:graphic>
          <a:graphicData uri="http://schemas.openxmlformats.org/drawingml/2006/table">
            <a:tbl>
              <a:tblPr firstRow="1" bandRow="1">
                <a:tableStyleId>{F5AB1C69-6EDB-4FF4-983F-18BD219EF322}</a:tableStyleId>
              </a:tblPr>
              <a:tblGrid>
                <a:gridCol w="2666452">
                  <a:extLst>
                    <a:ext uri="{9D8B030D-6E8A-4147-A177-3AD203B41FA5}">
                      <a16:colId xmlns:a16="http://schemas.microsoft.com/office/drawing/2014/main" val="20000"/>
                    </a:ext>
                  </a:extLst>
                </a:gridCol>
                <a:gridCol w="2666452">
                  <a:extLst>
                    <a:ext uri="{9D8B030D-6E8A-4147-A177-3AD203B41FA5}">
                      <a16:colId xmlns:a16="http://schemas.microsoft.com/office/drawing/2014/main" val="20001"/>
                    </a:ext>
                  </a:extLst>
                </a:gridCol>
                <a:gridCol w="2666452">
                  <a:extLst>
                    <a:ext uri="{9D8B030D-6E8A-4147-A177-3AD203B41FA5}">
                      <a16:colId xmlns:a16="http://schemas.microsoft.com/office/drawing/2014/main" val="20002"/>
                    </a:ext>
                  </a:extLst>
                </a:gridCol>
                <a:gridCol w="2666452">
                  <a:extLst>
                    <a:ext uri="{9D8B030D-6E8A-4147-A177-3AD203B41FA5}">
                      <a16:colId xmlns:a16="http://schemas.microsoft.com/office/drawing/2014/main" val="20003"/>
                    </a:ext>
                  </a:extLst>
                </a:gridCol>
              </a:tblGrid>
              <a:tr h="863472">
                <a:tc>
                  <a:txBody>
                    <a:bodyPr/>
                    <a:lstStyle/>
                    <a:p>
                      <a:endParaRPr lang="en-US" sz="3000" dirty="0"/>
                    </a:p>
                  </a:txBody>
                  <a:tcPr marL="101600" marR="101600" marT="38100" marB="38100" anchor="ctr">
                    <a:solidFill>
                      <a:schemeClr val="accent1">
                        <a:lumMod val="75000"/>
                      </a:schemeClr>
                    </a:solidFill>
                  </a:tcPr>
                </a:tc>
                <a:tc>
                  <a:txBody>
                    <a:bodyPr/>
                    <a:lstStyle/>
                    <a:p>
                      <a:pPr algn="ctr"/>
                      <a:r>
                        <a:rPr lang="en-US" sz="3000" dirty="0"/>
                        <a:t>Heading</a:t>
                      </a:r>
                    </a:p>
                  </a:txBody>
                  <a:tcPr marL="101600" marR="101600" marT="38100" marB="38100" anchor="ctr">
                    <a:solidFill>
                      <a:schemeClr val="accent1">
                        <a:lumMod val="75000"/>
                      </a:schemeClr>
                    </a:solidFill>
                  </a:tcPr>
                </a:tc>
                <a:tc>
                  <a:txBody>
                    <a:bodyPr/>
                    <a:lstStyle/>
                    <a:p>
                      <a:pPr algn="ctr"/>
                      <a:r>
                        <a:rPr lang="en-US" sz="3000" dirty="0"/>
                        <a:t>Heading</a:t>
                      </a:r>
                    </a:p>
                  </a:txBody>
                  <a:tcPr marL="101600" marR="101600" marT="38100" marB="38100" anchor="ctr">
                    <a:solidFill>
                      <a:schemeClr val="accent1">
                        <a:lumMod val="75000"/>
                      </a:schemeClr>
                    </a:solidFill>
                  </a:tcPr>
                </a:tc>
                <a:tc>
                  <a:txBody>
                    <a:bodyPr/>
                    <a:lstStyle/>
                    <a:p>
                      <a:pPr algn="ctr"/>
                      <a:r>
                        <a:rPr lang="en-US" sz="3000" dirty="0"/>
                        <a:t>Heading</a:t>
                      </a:r>
                    </a:p>
                  </a:txBody>
                  <a:tcPr marL="101600" marR="101600" marT="38100" marB="38100" anchor="ctr">
                    <a:solidFill>
                      <a:schemeClr val="accent1">
                        <a:lumMod val="75000"/>
                      </a:schemeClr>
                    </a:solidFill>
                  </a:tcPr>
                </a:tc>
                <a:extLst>
                  <a:ext uri="{0D108BD9-81ED-4DB2-BD59-A6C34878D82A}">
                    <a16:rowId xmlns:a16="http://schemas.microsoft.com/office/drawing/2014/main" val="10000"/>
                  </a:ext>
                </a:extLst>
              </a:tr>
              <a:tr h="863472">
                <a:tc>
                  <a:txBody>
                    <a:bodyPr/>
                    <a:lstStyle/>
                    <a:p>
                      <a:r>
                        <a:rPr lang="en-US" sz="3000" dirty="0"/>
                        <a:t>Item</a:t>
                      </a:r>
                    </a:p>
                  </a:txBody>
                  <a:tcPr marL="101600" marR="101600" marT="38100" marB="38100" anchor="ctr"/>
                </a:tc>
                <a:tc>
                  <a:txBody>
                    <a:bodyPr/>
                    <a:lstStyle/>
                    <a:p>
                      <a:pPr algn="ctr"/>
                      <a:r>
                        <a:rPr lang="en-US" sz="3000" dirty="0"/>
                        <a:t>800</a:t>
                      </a:r>
                    </a:p>
                  </a:txBody>
                  <a:tcPr marL="101600" marR="101600" marT="38100" marB="38100" anchor="ctr"/>
                </a:tc>
                <a:tc>
                  <a:txBody>
                    <a:bodyPr/>
                    <a:lstStyle/>
                    <a:p>
                      <a:pPr algn="ctr"/>
                      <a:r>
                        <a:rPr lang="en-US" sz="3000" dirty="0"/>
                        <a:t>790</a:t>
                      </a:r>
                    </a:p>
                  </a:txBody>
                  <a:tcPr marL="101600" marR="101600" marT="38100" marB="38100" anchor="ctr"/>
                </a:tc>
                <a:tc>
                  <a:txBody>
                    <a:bodyPr/>
                    <a:lstStyle/>
                    <a:p>
                      <a:pPr algn="ctr"/>
                      <a:r>
                        <a:rPr lang="en-US" sz="3000" dirty="0"/>
                        <a:t>4001</a:t>
                      </a:r>
                    </a:p>
                  </a:txBody>
                  <a:tcPr marL="101600" marR="101600" marT="38100" marB="38100" anchor="ctr"/>
                </a:tc>
                <a:extLst>
                  <a:ext uri="{0D108BD9-81ED-4DB2-BD59-A6C34878D82A}">
                    <a16:rowId xmlns:a16="http://schemas.microsoft.com/office/drawing/2014/main" val="10001"/>
                  </a:ext>
                </a:extLst>
              </a:tr>
              <a:tr h="863472">
                <a:tc>
                  <a:txBody>
                    <a:bodyPr/>
                    <a:lstStyle/>
                    <a:p>
                      <a:r>
                        <a:rPr lang="en-US" sz="3000" dirty="0"/>
                        <a:t>Item</a:t>
                      </a:r>
                    </a:p>
                  </a:txBody>
                  <a:tcPr marL="101600" marR="101600" marT="38100" marB="38100" anchor="ctr"/>
                </a:tc>
                <a:tc>
                  <a:txBody>
                    <a:bodyPr/>
                    <a:lstStyle/>
                    <a:p>
                      <a:pPr algn="ctr"/>
                      <a:r>
                        <a:rPr lang="en-US" sz="3000" dirty="0"/>
                        <a:t>356</a:t>
                      </a:r>
                    </a:p>
                  </a:txBody>
                  <a:tcPr marL="101600" marR="101600" marT="38100" marB="38100" anchor="ctr"/>
                </a:tc>
                <a:tc>
                  <a:txBody>
                    <a:bodyPr/>
                    <a:lstStyle/>
                    <a:p>
                      <a:pPr algn="ctr"/>
                      <a:r>
                        <a:rPr lang="en-US" sz="3000" dirty="0"/>
                        <a:t>856</a:t>
                      </a:r>
                    </a:p>
                  </a:txBody>
                  <a:tcPr marL="101600" marR="101600" marT="38100" marB="38100" anchor="ctr"/>
                </a:tc>
                <a:tc>
                  <a:txBody>
                    <a:bodyPr/>
                    <a:lstStyle/>
                    <a:p>
                      <a:pPr algn="ctr"/>
                      <a:r>
                        <a:rPr lang="en-US" sz="3000" dirty="0"/>
                        <a:t>290</a:t>
                      </a:r>
                    </a:p>
                  </a:txBody>
                  <a:tcPr marL="101600" marR="101600" marT="38100" marB="38100" anchor="ctr"/>
                </a:tc>
                <a:extLst>
                  <a:ext uri="{0D108BD9-81ED-4DB2-BD59-A6C34878D82A}">
                    <a16:rowId xmlns:a16="http://schemas.microsoft.com/office/drawing/2014/main" val="10002"/>
                  </a:ext>
                </a:extLst>
              </a:tr>
              <a:tr h="863472">
                <a:tc>
                  <a:txBody>
                    <a:bodyPr/>
                    <a:lstStyle/>
                    <a:p>
                      <a:r>
                        <a:rPr lang="en-US" sz="3000" dirty="0"/>
                        <a:t>Item</a:t>
                      </a:r>
                    </a:p>
                  </a:txBody>
                  <a:tcPr marL="101600" marR="101600" marT="38100" marB="38100" anchor="ctr"/>
                </a:tc>
                <a:tc>
                  <a:txBody>
                    <a:bodyPr/>
                    <a:lstStyle/>
                    <a:p>
                      <a:pPr algn="ctr"/>
                      <a:r>
                        <a:rPr lang="en-US" sz="3000" dirty="0"/>
                        <a:t>228</a:t>
                      </a:r>
                    </a:p>
                  </a:txBody>
                  <a:tcPr marL="101600" marR="101600" marT="38100" marB="38100" anchor="ctr"/>
                </a:tc>
                <a:tc>
                  <a:txBody>
                    <a:bodyPr/>
                    <a:lstStyle/>
                    <a:p>
                      <a:pPr algn="ctr"/>
                      <a:r>
                        <a:rPr lang="en-US" sz="3000" dirty="0"/>
                        <a:t>134</a:t>
                      </a:r>
                    </a:p>
                  </a:txBody>
                  <a:tcPr marL="101600" marR="101600" marT="38100" marB="38100" anchor="ctr"/>
                </a:tc>
                <a:tc>
                  <a:txBody>
                    <a:bodyPr/>
                    <a:lstStyle/>
                    <a:p>
                      <a:pPr algn="ctr"/>
                      <a:r>
                        <a:rPr lang="en-US" sz="3000" dirty="0"/>
                        <a:t>238</a:t>
                      </a:r>
                    </a:p>
                  </a:txBody>
                  <a:tcPr marL="101600" marR="101600" marT="38100" marB="38100" anchor="ctr"/>
                </a:tc>
                <a:extLst>
                  <a:ext uri="{0D108BD9-81ED-4DB2-BD59-A6C34878D82A}">
                    <a16:rowId xmlns:a16="http://schemas.microsoft.com/office/drawing/2014/main" val="10003"/>
                  </a:ext>
                </a:extLst>
              </a:tr>
              <a:tr h="863472">
                <a:tc>
                  <a:txBody>
                    <a:bodyPr/>
                    <a:lstStyle/>
                    <a:p>
                      <a:r>
                        <a:rPr lang="en-US" sz="3000" dirty="0"/>
                        <a:t>Item</a:t>
                      </a:r>
                    </a:p>
                  </a:txBody>
                  <a:tcPr marL="101600" marR="101600" marT="38100" marB="38100" anchor="ctr"/>
                </a:tc>
                <a:tc>
                  <a:txBody>
                    <a:bodyPr/>
                    <a:lstStyle/>
                    <a:p>
                      <a:pPr algn="ctr"/>
                      <a:r>
                        <a:rPr lang="en-US" sz="3000" dirty="0"/>
                        <a:t>954</a:t>
                      </a:r>
                    </a:p>
                  </a:txBody>
                  <a:tcPr marL="101600" marR="101600" marT="38100" marB="38100" anchor="ctr"/>
                </a:tc>
                <a:tc>
                  <a:txBody>
                    <a:bodyPr/>
                    <a:lstStyle/>
                    <a:p>
                      <a:pPr algn="ctr"/>
                      <a:r>
                        <a:rPr lang="en-US" sz="3000" dirty="0"/>
                        <a:t>875</a:t>
                      </a:r>
                    </a:p>
                  </a:txBody>
                  <a:tcPr marL="101600" marR="101600" marT="38100" marB="38100" anchor="ctr"/>
                </a:tc>
                <a:tc>
                  <a:txBody>
                    <a:bodyPr/>
                    <a:lstStyle/>
                    <a:p>
                      <a:pPr algn="ctr"/>
                      <a:r>
                        <a:rPr lang="en-US" sz="3000" dirty="0"/>
                        <a:t>976</a:t>
                      </a:r>
                    </a:p>
                  </a:txBody>
                  <a:tcPr marL="101600" marR="101600" marT="38100" marB="38100" anchor="ctr"/>
                </a:tc>
                <a:extLst>
                  <a:ext uri="{0D108BD9-81ED-4DB2-BD59-A6C34878D82A}">
                    <a16:rowId xmlns:a16="http://schemas.microsoft.com/office/drawing/2014/main" val="10004"/>
                  </a:ext>
                </a:extLst>
              </a:tr>
              <a:tr h="863472">
                <a:tc>
                  <a:txBody>
                    <a:bodyPr/>
                    <a:lstStyle/>
                    <a:p>
                      <a:r>
                        <a:rPr lang="en-US" sz="3000" dirty="0"/>
                        <a:t>Item</a:t>
                      </a:r>
                    </a:p>
                  </a:txBody>
                  <a:tcPr marL="101600" marR="101600" marT="38100" marB="38100" anchor="ctr"/>
                </a:tc>
                <a:tc>
                  <a:txBody>
                    <a:bodyPr/>
                    <a:lstStyle/>
                    <a:p>
                      <a:pPr algn="ctr"/>
                      <a:r>
                        <a:rPr lang="en-US" sz="3000" dirty="0"/>
                        <a:t>324</a:t>
                      </a:r>
                    </a:p>
                  </a:txBody>
                  <a:tcPr marL="101600" marR="101600" marT="38100" marB="38100" anchor="ctr"/>
                </a:tc>
                <a:tc>
                  <a:txBody>
                    <a:bodyPr/>
                    <a:lstStyle/>
                    <a:p>
                      <a:pPr algn="ctr"/>
                      <a:r>
                        <a:rPr lang="en-US" sz="3000" dirty="0"/>
                        <a:t>325</a:t>
                      </a:r>
                    </a:p>
                  </a:txBody>
                  <a:tcPr marL="101600" marR="101600" marT="38100" marB="38100" anchor="ctr"/>
                </a:tc>
                <a:tc>
                  <a:txBody>
                    <a:bodyPr/>
                    <a:lstStyle/>
                    <a:p>
                      <a:pPr algn="ctr"/>
                      <a:r>
                        <a:rPr lang="en-US" sz="3000" dirty="0"/>
                        <a:t>301</a:t>
                      </a:r>
                    </a:p>
                  </a:txBody>
                  <a:tcPr marL="101600" marR="101600" marT="38100" marB="38100" anchor="ctr"/>
                </a:tc>
                <a:extLst>
                  <a:ext uri="{0D108BD9-81ED-4DB2-BD59-A6C34878D82A}">
                    <a16:rowId xmlns:a16="http://schemas.microsoft.com/office/drawing/2014/main" val="10005"/>
                  </a:ext>
                </a:extLst>
              </a:tr>
              <a:tr h="863472">
                <a:tc>
                  <a:txBody>
                    <a:bodyPr/>
                    <a:lstStyle/>
                    <a:p>
                      <a:r>
                        <a:rPr lang="en-US" sz="3000" dirty="0"/>
                        <a:t>Item</a:t>
                      </a:r>
                    </a:p>
                  </a:txBody>
                  <a:tcPr marL="101600" marR="101600" marT="38100" marB="38100" anchor="ctr"/>
                </a:tc>
                <a:tc>
                  <a:txBody>
                    <a:bodyPr/>
                    <a:lstStyle/>
                    <a:p>
                      <a:pPr algn="ctr"/>
                      <a:r>
                        <a:rPr lang="en-US" sz="3000" dirty="0"/>
                        <a:t>199</a:t>
                      </a:r>
                    </a:p>
                  </a:txBody>
                  <a:tcPr marL="101600" marR="101600" marT="38100" marB="38100" anchor="ctr"/>
                </a:tc>
                <a:tc>
                  <a:txBody>
                    <a:bodyPr/>
                    <a:lstStyle/>
                    <a:p>
                      <a:pPr algn="ctr"/>
                      <a:r>
                        <a:rPr lang="en-US" sz="3000" dirty="0"/>
                        <a:t>137</a:t>
                      </a:r>
                    </a:p>
                  </a:txBody>
                  <a:tcPr marL="101600" marR="101600" marT="38100" marB="38100" anchor="ctr"/>
                </a:tc>
                <a:tc>
                  <a:txBody>
                    <a:bodyPr/>
                    <a:lstStyle/>
                    <a:p>
                      <a:pPr algn="ctr"/>
                      <a:r>
                        <a:rPr lang="en-US" sz="3000" dirty="0"/>
                        <a:t>186</a:t>
                      </a:r>
                    </a:p>
                  </a:txBody>
                  <a:tcPr marL="101600" marR="101600" marT="38100" marB="38100" anchor="ctr"/>
                </a:tc>
                <a:extLst>
                  <a:ext uri="{0D108BD9-81ED-4DB2-BD59-A6C34878D82A}">
                    <a16:rowId xmlns:a16="http://schemas.microsoft.com/office/drawing/2014/main" val="10006"/>
                  </a:ext>
                </a:extLst>
              </a:tr>
            </a:tbl>
          </a:graphicData>
        </a:graphic>
      </p:graphicFrame>
      <mc:AlternateContent xmlns:mc="http://schemas.openxmlformats.org/markup-compatibility/2006">
        <mc:Choice xmlns:a14="http://schemas.microsoft.com/office/drawing/2010/main" Requires="a14">
          <p:sp>
            <p:nvSpPr>
              <p:cNvPr id="11" name="Text Box 190"/>
              <p:cNvSpPr txBox="1">
                <a:spLocks noChangeArrowheads="1"/>
              </p:cNvSpPr>
              <p:nvPr/>
            </p:nvSpPr>
            <p:spPr bwMode="auto">
              <a:xfrm>
                <a:off x="1393370" y="14859002"/>
                <a:ext cx="10798629" cy="11596985"/>
              </a:xfrm>
              <a:prstGeom prst="rect">
                <a:avLst/>
              </a:prstGeom>
              <a:solidFill>
                <a:schemeClr val="bg1"/>
              </a:solidFill>
              <a:ln w="12700">
                <a:solidFill>
                  <a:schemeClr val="accent1">
                    <a:lumMod val="75000"/>
                  </a:schemeClr>
                </a:solidFill>
              </a:ln>
              <a:effectLst/>
            </p:spPr>
            <p:txBody>
              <a:bodyPr lIns="152382" tIns="152382" rIns="152382" bIns="1523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48" b="1" dirty="0">
                    <a:latin typeface="+mn-lt"/>
                  </a:rPr>
                  <a:t>Genigraphics®</a:t>
                </a:r>
                <a:r>
                  <a:rPr lang="en-US" sz="3048" dirty="0">
                    <a:latin typeface="+mn-lt"/>
                  </a:rPr>
                  <a:t> has provided this template to assist in preparation of a medical or scientific research poster. The dimensions are set to 42” high by 42” wide but prints can be scaled up or down in size to any dimension with a 1:1 aspect ratio. For example, if you order a 40” x 40” poster using this template, we will print the file at 95.24% of its original size. </a:t>
                </a:r>
                <a:r>
                  <a:rPr lang="en-US" sz="3048" b="1" dirty="0">
                    <a:latin typeface="+mn-lt"/>
                  </a:rPr>
                  <a:t>The most critical factor is that your template and poster dimensions must be proportional:</a:t>
                </a:r>
              </a:p>
              <a:p>
                <a:pPr eaLnBrk="1" hangingPunct="1"/>
                <a:endParaRPr lang="en-US" sz="3048"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48" b="1" i="1">
                              <a:latin typeface="Cambria Math" panose="02040503050406030204" pitchFamily="18" charset="0"/>
                            </a:rPr>
                          </m:ctrlPr>
                        </m:boxPr>
                        <m:e>
                          <m:f>
                            <m:fPr>
                              <m:ctrlPr>
                                <a:rPr lang="en-US" sz="3048" b="1" i="1">
                                  <a:latin typeface="Cambria Math" panose="02040503050406030204" pitchFamily="18" charset="0"/>
                                </a:rPr>
                              </m:ctrlPr>
                            </m:fPr>
                            <m:num>
                              <m:r>
                                <a:rPr lang="en-US" sz="3048" b="1" i="1">
                                  <a:latin typeface="Cambria Math"/>
                                </a:rPr>
                                <m:t>𝒕𝒆𝒎𝒑𝒍𝒂𝒕𝒆</m:t>
                              </m:r>
                              <m:r>
                                <a:rPr lang="en-US" sz="3048" b="1" i="1">
                                  <a:latin typeface="Cambria Math"/>
                                </a:rPr>
                                <m:t> </m:t>
                              </m:r>
                              <m:r>
                                <a:rPr lang="en-US" sz="3048" b="1" i="1">
                                  <a:latin typeface="Cambria Math"/>
                                </a:rPr>
                                <m:t>𝒉𝒆𝒊𝒈𝒉𝒕</m:t>
                              </m:r>
                            </m:num>
                            <m:den>
                              <m:r>
                                <a:rPr lang="en-US" sz="3048" b="1" i="1">
                                  <a:latin typeface="Cambria Math"/>
                                </a:rPr>
                                <m:t>𝒕𝒆𝒎𝒑𝒍𝒂𝒕𝒆</m:t>
                              </m:r>
                              <m:r>
                                <a:rPr lang="en-US" sz="3048" b="1" i="1">
                                  <a:latin typeface="Cambria Math"/>
                                </a:rPr>
                                <m:t> </m:t>
                              </m:r>
                              <m:r>
                                <a:rPr lang="en-US" sz="3048" b="1" i="1">
                                  <a:latin typeface="Cambria Math"/>
                                </a:rPr>
                                <m:t>𝒘𝒊𝒅𝒕𝒉</m:t>
                              </m:r>
                            </m:den>
                          </m:f>
                        </m:e>
                      </m:box>
                      <m:r>
                        <a:rPr lang="en-US" sz="3048" b="1" i="1">
                          <a:latin typeface="Cambria Math"/>
                        </a:rPr>
                        <m:t> </m:t>
                      </m:r>
                      <m:r>
                        <a:rPr lang="en-US" sz="3048" b="1" i="1">
                          <a:latin typeface="Cambria Math"/>
                        </a:rPr>
                        <m:t>= </m:t>
                      </m:r>
                      <m:box>
                        <m:boxPr>
                          <m:ctrlPr>
                            <a:rPr lang="en-US" sz="3048" b="1" i="1">
                              <a:latin typeface="Cambria Math" panose="02040503050406030204" pitchFamily="18" charset="0"/>
                            </a:rPr>
                          </m:ctrlPr>
                        </m:boxPr>
                        <m:e>
                          <m:f>
                            <m:fPr>
                              <m:ctrlPr>
                                <a:rPr lang="en-US" sz="3048" b="1" i="1">
                                  <a:latin typeface="Cambria Math" panose="02040503050406030204" pitchFamily="18" charset="0"/>
                                </a:rPr>
                              </m:ctrlPr>
                            </m:fPr>
                            <m:num>
                              <m:r>
                                <a:rPr lang="en-US" sz="3048" b="1" i="1">
                                  <a:latin typeface="Cambria Math"/>
                                </a:rPr>
                                <m:t>𝒅𝒆𝒔𝒊𝒓𝒆𝒅</m:t>
                              </m:r>
                              <m:r>
                                <a:rPr lang="en-US" sz="3048" b="1" i="1">
                                  <a:latin typeface="Cambria Math"/>
                                </a:rPr>
                                <m:t> </m:t>
                              </m:r>
                              <m:r>
                                <a:rPr lang="en-US" sz="3048" b="1" i="1">
                                  <a:latin typeface="Cambria Math"/>
                                </a:rPr>
                                <m:t>𝒑𝒓𝒊𝒏𝒕</m:t>
                              </m:r>
                              <m:r>
                                <a:rPr lang="en-US" sz="3048" b="1" i="1">
                                  <a:latin typeface="Cambria Math"/>
                                </a:rPr>
                                <m:t> </m:t>
                              </m:r>
                              <m:r>
                                <a:rPr lang="en-US" sz="3048" b="1" i="1">
                                  <a:latin typeface="Cambria Math"/>
                                </a:rPr>
                                <m:t>𝒉𝒆𝒊𝒈𝒉𝒕</m:t>
                              </m:r>
                            </m:num>
                            <m:den>
                              <m:r>
                                <a:rPr lang="en-US" sz="3048" b="1" i="1">
                                  <a:latin typeface="Cambria Math"/>
                                </a:rPr>
                                <m:t>𝒅𝒆𝒔𝒊𝒓𝒆𝒅</m:t>
                              </m:r>
                              <m:r>
                                <a:rPr lang="en-US" sz="3048" b="1" i="1">
                                  <a:latin typeface="Cambria Math"/>
                                </a:rPr>
                                <m:t> </m:t>
                              </m:r>
                              <m:r>
                                <a:rPr lang="en-US" sz="3048" b="1" i="1">
                                  <a:latin typeface="Cambria Math"/>
                                </a:rPr>
                                <m:t>𝒑𝒓𝒊𝒏𝒕</m:t>
                              </m:r>
                              <m:r>
                                <a:rPr lang="en-US" sz="3048" b="1" i="1">
                                  <a:latin typeface="Cambria Math"/>
                                </a:rPr>
                                <m:t> </m:t>
                              </m:r>
                              <m:r>
                                <a:rPr lang="en-US" sz="3048" b="1" i="1">
                                  <a:latin typeface="Cambria Math"/>
                                </a:rPr>
                                <m:t>𝒘𝒊𝒅𝒕𝒉</m:t>
                              </m:r>
                            </m:den>
                          </m:f>
                        </m:e>
                      </m:box>
                    </m:oMath>
                  </m:oMathPara>
                </a14:m>
                <a:endParaRPr lang="en-US" sz="3048" b="1" dirty="0">
                  <a:latin typeface="+mn-lt"/>
                </a:endParaRPr>
              </a:p>
              <a:p>
                <a:pPr eaLnBrk="1" hangingPunct="1"/>
                <a:endParaRPr lang="en-US" sz="3048" dirty="0">
                  <a:latin typeface="+mn-lt"/>
                </a:endParaRPr>
              </a:p>
              <a:p>
                <a:pPr eaLnBrk="1" hangingPunct="1"/>
                <a:r>
                  <a:rPr lang="en-US" sz="3048" dirty="0">
                    <a:latin typeface="+mn-lt"/>
                  </a:rPr>
                  <a:t>Order your poster from Genigraphics and we will perform a free design review and advise you if we see anything that may be a concern for printing. We’ll even help tidy things up.</a:t>
                </a:r>
              </a:p>
              <a:p>
                <a:pPr eaLnBrk="1" hangingPunct="1"/>
                <a:endParaRPr lang="en-US" sz="3048" dirty="0">
                  <a:latin typeface="+mn-lt"/>
                </a:endParaRPr>
              </a:p>
              <a:p>
                <a:pPr eaLnBrk="1" hangingPunct="1"/>
                <a:r>
                  <a:rPr lang="en-US" sz="3048"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11" name="Text Box 190"/>
              <p:cNvSpPr txBox="1">
                <a:spLocks noRot="1" noChangeAspect="1" noMove="1" noResize="1" noEditPoints="1" noAdjustHandles="1" noChangeArrowheads="1" noChangeShapeType="1" noTextEdit="1"/>
              </p:cNvSpPr>
              <p:nvPr/>
            </p:nvSpPr>
            <p:spPr bwMode="auto">
              <a:xfrm>
                <a:off x="1393370" y="14859002"/>
                <a:ext cx="10798629" cy="11596985"/>
              </a:xfrm>
              <a:prstGeom prst="rect">
                <a:avLst/>
              </a:prstGeom>
              <a:blipFill>
                <a:blip r:embed="rId2"/>
                <a:stretch>
                  <a:fillRect l="-733" r="-1015"/>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2888686" y="14097000"/>
            <a:ext cx="10798629" cy="7620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6190" tIns="38095" rIns="76190" bIns="38095" rtlCol="0" anchor="ctr"/>
          <a:lstStyle/>
          <a:p>
            <a:pPr algn="ctr"/>
            <a:r>
              <a:rPr lang="en-US" sz="5143"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1714" y="27559001"/>
            <a:ext cx="4572000" cy="3047823"/>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9715" y="27559000"/>
            <a:ext cx="4572000" cy="3047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41718" y="30797501"/>
            <a:ext cx="4276279" cy="48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190" tIns="38095" rIns="76190" bIns="3809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667" b="1" dirty="0">
                <a:latin typeface="Calibri" pitchFamily="34" charset="0"/>
              </a:rPr>
              <a:t>Figure 1.</a:t>
            </a:r>
            <a:r>
              <a:rPr lang="en-US" sz="2667" dirty="0">
                <a:latin typeface="Calibri" pitchFamily="34" charset="0"/>
              </a:rPr>
              <a:t> Label in 28pt Calibri.</a:t>
            </a:r>
          </a:p>
        </p:txBody>
      </p:sp>
      <p:sp>
        <p:nvSpPr>
          <p:cNvPr id="52" name="Text Box 181"/>
          <p:cNvSpPr txBox="1">
            <a:spLocks noChangeArrowheads="1"/>
          </p:cNvSpPr>
          <p:nvPr/>
        </p:nvSpPr>
        <p:spPr bwMode="auto">
          <a:xfrm>
            <a:off x="7329718" y="30797501"/>
            <a:ext cx="4276279" cy="48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190" tIns="38095" rIns="76190" bIns="3809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667" b="1" dirty="0">
                <a:latin typeface="Calibri" pitchFamily="34" charset="0"/>
              </a:rPr>
              <a:t>Figure 2.</a:t>
            </a:r>
            <a:r>
              <a:rPr lang="en-US" sz="2667" dirty="0">
                <a:latin typeface="Calibri" pitchFamily="34" charset="0"/>
              </a:rPr>
              <a:t> Label in 28pt Calibri.</a:t>
            </a:r>
          </a:p>
        </p:txBody>
      </p:sp>
      <p:sp>
        <p:nvSpPr>
          <p:cNvPr id="53" name="Text Box 180"/>
          <p:cNvSpPr txBox="1">
            <a:spLocks noChangeArrowheads="1"/>
          </p:cNvSpPr>
          <p:nvPr/>
        </p:nvSpPr>
        <p:spPr bwMode="auto">
          <a:xfrm>
            <a:off x="12888870" y="24519484"/>
            <a:ext cx="4151629" cy="48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190" tIns="38095" rIns="76190" bIns="3809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667" b="1" dirty="0">
                <a:latin typeface="Calibri" pitchFamily="34" charset="0"/>
              </a:rPr>
              <a:t>Table 1.</a:t>
            </a:r>
            <a:r>
              <a:rPr lang="en-US" sz="2667" dirty="0">
                <a:latin typeface="Calibri" pitchFamily="34" charset="0"/>
              </a:rPr>
              <a:t> Label in 28pt Calibri.</a:t>
            </a:r>
          </a:p>
        </p:txBody>
      </p:sp>
      <p:graphicFrame>
        <p:nvGraphicFramePr>
          <p:cNvPr id="3" name="Chart 2"/>
          <p:cNvGraphicFramePr/>
          <p:nvPr>
            <p:extLst>
              <p:ext uri="{D42A27DB-BD31-4B8C-83A1-F6EECF244321}">
                <p14:modId xmlns:p14="http://schemas.microsoft.com/office/powerpoint/2010/main" val="1572143855"/>
              </p:ext>
            </p:extLst>
          </p:nvPr>
        </p:nvGraphicFramePr>
        <p:xfrm>
          <a:off x="24423843" y="5334001"/>
          <a:ext cx="10625954" cy="7283839"/>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4383736" y="12637955"/>
            <a:ext cx="4174329" cy="48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190" tIns="38095" rIns="76190" bIns="3809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667" b="1" dirty="0">
                <a:latin typeface="Calibri" pitchFamily="34" charset="0"/>
              </a:rPr>
              <a:t>Chart 1.</a:t>
            </a:r>
            <a:r>
              <a:rPr lang="en-US" sz="2667" dirty="0">
                <a:latin typeface="Calibri" pitchFamily="34" charset="0"/>
              </a:rPr>
              <a:t> Label in 28pt Calibri.</a:t>
            </a:r>
          </a:p>
        </p:txBody>
      </p:sp>
      <p:sp>
        <p:nvSpPr>
          <p:cNvPr id="30" name="Rectangle 265"/>
          <p:cNvSpPr>
            <a:spLocks noChangeAspect="1" noChangeArrowheads="1"/>
          </p:cNvSpPr>
          <p:nvPr/>
        </p:nvSpPr>
        <p:spPr bwMode="auto">
          <a:xfrm>
            <a:off x="957943" y="957943"/>
            <a:ext cx="3480683" cy="2612571"/>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823" tIns="39911" rIns="79823" bIns="39911" anchor="ctr"/>
          <a:lstStyle/>
          <a:p>
            <a:pPr algn="ctr" defTabSz="3831243"/>
            <a:r>
              <a:rPr lang="en-US" sz="2667" b="1" dirty="0">
                <a:latin typeface="Calibri" pitchFamily="34" charset="0"/>
              </a:rPr>
              <a:t>REPLACE THIS BOX WITH YOUR ORGANIZATION’S</a:t>
            </a:r>
          </a:p>
          <a:p>
            <a:pPr algn="ctr" defTabSz="3831243"/>
            <a:r>
              <a:rPr lang="en-US" sz="2667" b="1" dirty="0">
                <a:latin typeface="Calibri" pitchFamily="34" charset="0"/>
              </a:rPr>
              <a:t>HIGH RESOLUTION LOGO</a:t>
            </a:r>
          </a:p>
        </p:txBody>
      </p:sp>
      <p:sp>
        <p:nvSpPr>
          <p:cNvPr id="31" name="Rectangle 265"/>
          <p:cNvSpPr>
            <a:spLocks noChangeAspect="1" noChangeArrowheads="1"/>
          </p:cNvSpPr>
          <p:nvPr/>
        </p:nvSpPr>
        <p:spPr bwMode="auto">
          <a:xfrm>
            <a:off x="32134629" y="957943"/>
            <a:ext cx="3480683" cy="2612571"/>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823" tIns="39911" rIns="79823" bIns="39911" anchor="ctr"/>
          <a:lstStyle/>
          <a:p>
            <a:pPr algn="ctr" defTabSz="3831243"/>
            <a:r>
              <a:rPr lang="en-US" sz="2667" b="1" dirty="0">
                <a:latin typeface="Calibri" pitchFamily="34" charset="0"/>
              </a:rPr>
              <a:t>REPLACE THIS BOX WITH YOUR ORGANIZATION’S</a:t>
            </a:r>
          </a:p>
          <a:p>
            <a:pPr algn="ctr" defTabSz="3831243"/>
            <a:r>
              <a:rPr lang="en-US" sz="2667"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2544</TotalTime>
  <Words>1102</Words>
  <Application>Microsoft Office PowerPoint</Application>
  <PresentationFormat>Custom</PresentationFormat>
  <Paragraphs>106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42x42</dc:title>
  <dc:creator>Jay Larson</dc:creator>
  <dc:description>Quality poster printing
www.genigraphics.com
1-800-790-4001</dc:description>
  <cp:lastModifiedBy>Christa</cp:lastModifiedBy>
  <cp:revision>77</cp:revision>
  <cp:lastPrinted>2013-02-12T02:21:55Z</cp:lastPrinted>
  <dcterms:created xsi:type="dcterms:W3CDTF">2013-02-10T21:14:48Z</dcterms:created>
  <dcterms:modified xsi:type="dcterms:W3CDTF">2022-06-07T19:19:30Z</dcterms:modified>
</cp:coreProperties>
</file>