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7432000" cy="19202400"/>
  <p:notesSz cx="7004050" cy="9290050"/>
  <p:defaultTextStyle>
    <a:defPPr>
      <a:defRPr lang="en-US"/>
    </a:defPPr>
    <a:lvl1pPr marL="0" algn="l" defTabSz="1998135" rtl="0" eaLnBrk="1" latinLnBrk="0" hangingPunct="1">
      <a:defRPr sz="3900" kern="1200">
        <a:solidFill>
          <a:schemeClr val="tx1"/>
        </a:solidFill>
        <a:latin typeface="+mn-lt"/>
        <a:ea typeface="+mn-ea"/>
        <a:cs typeface="+mn-cs"/>
      </a:defRPr>
    </a:lvl1pPr>
    <a:lvl2pPr marL="999068" algn="l" defTabSz="1998135" rtl="0" eaLnBrk="1" latinLnBrk="0" hangingPunct="1">
      <a:defRPr sz="3900" kern="1200">
        <a:solidFill>
          <a:schemeClr val="tx1"/>
        </a:solidFill>
        <a:latin typeface="+mn-lt"/>
        <a:ea typeface="+mn-ea"/>
        <a:cs typeface="+mn-cs"/>
      </a:defRPr>
    </a:lvl2pPr>
    <a:lvl3pPr marL="1998135" algn="l" defTabSz="1998135" rtl="0" eaLnBrk="1" latinLnBrk="0" hangingPunct="1">
      <a:defRPr sz="3900" kern="1200">
        <a:solidFill>
          <a:schemeClr val="tx1"/>
        </a:solidFill>
        <a:latin typeface="+mn-lt"/>
        <a:ea typeface="+mn-ea"/>
        <a:cs typeface="+mn-cs"/>
      </a:defRPr>
    </a:lvl3pPr>
    <a:lvl4pPr marL="2997204" algn="l" defTabSz="1998135" rtl="0" eaLnBrk="1" latinLnBrk="0" hangingPunct="1">
      <a:defRPr sz="3900" kern="1200">
        <a:solidFill>
          <a:schemeClr val="tx1"/>
        </a:solidFill>
        <a:latin typeface="+mn-lt"/>
        <a:ea typeface="+mn-ea"/>
        <a:cs typeface="+mn-cs"/>
      </a:defRPr>
    </a:lvl4pPr>
    <a:lvl5pPr marL="3996272" algn="l" defTabSz="1998135" rtl="0" eaLnBrk="1" latinLnBrk="0" hangingPunct="1">
      <a:defRPr sz="3900" kern="1200">
        <a:solidFill>
          <a:schemeClr val="tx1"/>
        </a:solidFill>
        <a:latin typeface="+mn-lt"/>
        <a:ea typeface="+mn-ea"/>
        <a:cs typeface="+mn-cs"/>
      </a:defRPr>
    </a:lvl5pPr>
    <a:lvl6pPr marL="4995339" algn="l" defTabSz="1998135" rtl="0" eaLnBrk="1" latinLnBrk="0" hangingPunct="1">
      <a:defRPr sz="3900" kern="1200">
        <a:solidFill>
          <a:schemeClr val="tx1"/>
        </a:solidFill>
        <a:latin typeface="+mn-lt"/>
        <a:ea typeface="+mn-ea"/>
        <a:cs typeface="+mn-cs"/>
      </a:defRPr>
    </a:lvl6pPr>
    <a:lvl7pPr marL="5994406" algn="l" defTabSz="1998135" rtl="0" eaLnBrk="1" latinLnBrk="0" hangingPunct="1">
      <a:defRPr sz="3900" kern="1200">
        <a:solidFill>
          <a:schemeClr val="tx1"/>
        </a:solidFill>
        <a:latin typeface="+mn-lt"/>
        <a:ea typeface="+mn-ea"/>
        <a:cs typeface="+mn-cs"/>
      </a:defRPr>
    </a:lvl7pPr>
    <a:lvl8pPr marL="6993475" algn="l" defTabSz="1998135" rtl="0" eaLnBrk="1" latinLnBrk="0" hangingPunct="1">
      <a:defRPr sz="3900" kern="1200">
        <a:solidFill>
          <a:schemeClr val="tx1"/>
        </a:solidFill>
        <a:latin typeface="+mn-lt"/>
        <a:ea typeface="+mn-ea"/>
        <a:cs typeface="+mn-cs"/>
      </a:defRPr>
    </a:lvl8pPr>
    <a:lvl9pPr marL="7992543" algn="l" defTabSz="1998135" rtl="0" eaLnBrk="1" latinLnBrk="0" hangingPunct="1">
      <a:defRPr sz="3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33" d="100"/>
          <a:sy n="33" d="100"/>
        </p:scale>
        <p:origin x="-1842" y="-66"/>
      </p:cViewPr>
      <p:guideLst>
        <p:guide orient="horz" pos="6048"/>
        <p:guide pos="86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0065152"/>
        <c:axId val="90066944"/>
      </c:barChart>
      <c:catAx>
        <c:axId val="90065152"/>
        <c:scaling>
          <c:orientation val="minMax"/>
        </c:scaling>
        <c:delete val="0"/>
        <c:axPos val="b"/>
        <c:majorTickMark val="out"/>
        <c:minorTickMark val="none"/>
        <c:tickLblPos val="nextTo"/>
        <c:crossAx val="90066944"/>
        <c:crosses val="autoZero"/>
        <c:auto val="1"/>
        <c:lblAlgn val="ctr"/>
        <c:lblOffset val="100"/>
        <c:noMultiLvlLbl val="0"/>
      </c:catAx>
      <c:valAx>
        <c:axId val="90066944"/>
        <c:scaling>
          <c:orientation val="minMax"/>
        </c:scaling>
        <c:delete val="0"/>
        <c:axPos val="l"/>
        <c:majorGridlines/>
        <c:numFmt formatCode="General" sourceLinked="1"/>
        <c:majorTickMark val="out"/>
        <c:minorTickMark val="none"/>
        <c:tickLblPos val="nextTo"/>
        <c:crossAx val="9006515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26974800" y="0"/>
            <a:ext cx="457200" cy="19202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1628" tIns="20814" rIns="41628" bIns="20814" rtlCol="0" anchor="ctr"/>
          <a:lstStyle/>
          <a:p>
            <a:pPr algn="ctr"/>
            <a:endParaRPr lang="en-US" dirty="0"/>
          </a:p>
        </p:txBody>
      </p:sp>
      <p:sp>
        <p:nvSpPr>
          <p:cNvPr id="16" name="Rectangle 15"/>
          <p:cNvSpPr/>
          <p:nvPr userDrawn="1"/>
        </p:nvSpPr>
        <p:spPr>
          <a:xfrm>
            <a:off x="-2" y="0"/>
            <a:ext cx="457200" cy="19202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1628" tIns="20814" rIns="41628" bIns="20814" rtlCol="0" anchor="ctr"/>
          <a:lstStyle/>
          <a:p>
            <a:pPr algn="ctr"/>
            <a:endParaRPr lang="en-US" dirty="0"/>
          </a:p>
        </p:txBody>
      </p:sp>
      <p:sp>
        <p:nvSpPr>
          <p:cNvPr id="17" name="Rectangle 16"/>
          <p:cNvSpPr/>
          <p:nvPr userDrawn="1"/>
        </p:nvSpPr>
        <p:spPr>
          <a:xfrm>
            <a:off x="0" y="0"/>
            <a:ext cx="27432000" cy="24003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1628" tIns="20814" rIns="41628" bIns="20814" rtlCol="0" anchor="ctr"/>
          <a:lstStyle/>
          <a:p>
            <a:pPr algn="ctr"/>
            <a:endParaRPr lang="en-US" dirty="0"/>
          </a:p>
        </p:txBody>
      </p:sp>
      <p:sp>
        <p:nvSpPr>
          <p:cNvPr id="18" name="Rectangle 17"/>
          <p:cNvSpPr/>
          <p:nvPr userDrawn="1"/>
        </p:nvSpPr>
        <p:spPr>
          <a:xfrm>
            <a:off x="0" y="16802100"/>
            <a:ext cx="27432000" cy="24003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1628" tIns="20814" rIns="41628" bIns="20814" rtlCol="0" anchor="ctr"/>
          <a:lstStyle/>
          <a:p>
            <a:pPr algn="ctr"/>
            <a:endParaRPr lang="en-US" dirty="0"/>
          </a:p>
        </p:txBody>
      </p:sp>
      <p:sp>
        <p:nvSpPr>
          <p:cNvPr id="11" name="Instructions"/>
          <p:cNvSpPr/>
          <p:nvPr userDrawn="1"/>
        </p:nvSpPr>
        <p:spPr>
          <a:xfrm>
            <a:off x="-6572250" y="0"/>
            <a:ext cx="600075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4070" tIns="104070" rIns="104070" bIns="10407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093"/>
              </a:spcAft>
            </a:pPr>
            <a:r>
              <a:rPr lang="en-US" sz="4000" dirty="0" smtClean="0">
                <a:solidFill>
                  <a:srgbClr val="7F7F7F"/>
                </a:solidFill>
                <a:latin typeface="Calibri" pitchFamily="34" charset="0"/>
                <a:cs typeface="Calibri" panose="020F0502020204030204" pitchFamily="34" charset="0"/>
              </a:rPr>
              <a:t>Poster Print Size:</a:t>
            </a:r>
            <a:endParaRPr sz="4000" dirty="0">
              <a:solidFill>
                <a:srgbClr val="7F7F7F"/>
              </a:solidFill>
              <a:latin typeface="Calibri" pitchFamily="34" charset="0"/>
              <a:cs typeface="Calibri" panose="020F0502020204030204" pitchFamily="34" charset="0"/>
            </a:endParaRPr>
          </a:p>
          <a:p>
            <a:pPr lvl="0">
              <a:spcBef>
                <a:spcPts val="0"/>
              </a:spcBef>
              <a:spcAft>
                <a:spcPts val="1093"/>
              </a:spcAft>
            </a:pPr>
            <a:r>
              <a:rPr lang="en-US" sz="2800" dirty="0" smtClean="0">
                <a:solidFill>
                  <a:srgbClr val="7F7F7F"/>
                </a:solidFill>
                <a:latin typeface="Calibri" pitchFamily="34" charset="0"/>
                <a:cs typeface="Calibri" panose="020F0502020204030204" pitchFamily="34" charset="0"/>
              </a:rPr>
              <a:t>This poster template is 21” high by 30” wide and is printed</a:t>
            </a:r>
            <a:r>
              <a:rPr lang="en-US" sz="2800" baseline="0" dirty="0" smtClean="0">
                <a:solidFill>
                  <a:srgbClr val="7F7F7F"/>
                </a:solidFill>
                <a:latin typeface="Calibri" pitchFamily="34" charset="0"/>
                <a:cs typeface="Calibri" panose="020F0502020204030204" pitchFamily="34" charset="0"/>
              </a:rPr>
              <a:t> at 200% for a 42” high by 60” wide poster</a:t>
            </a:r>
            <a:r>
              <a:rPr lang="en-US" sz="2800" dirty="0" smtClean="0">
                <a:solidFill>
                  <a:srgbClr val="7F7F7F"/>
                </a:solidFill>
                <a:latin typeface="Calibri" pitchFamily="34" charset="0"/>
                <a:cs typeface="Calibri" panose="020F0502020204030204" pitchFamily="34" charset="0"/>
              </a:rPr>
              <a:t>. It can be used to print any poster with a 7:10 aspect ratio.</a:t>
            </a:r>
          </a:p>
          <a:p>
            <a:pPr lvl="0">
              <a:spcBef>
                <a:spcPts val="0"/>
              </a:spcBef>
              <a:spcAft>
                <a:spcPts val="1093"/>
              </a:spcAft>
            </a:pPr>
            <a:r>
              <a:rPr lang="en-US" sz="4000" dirty="0" smtClean="0">
                <a:solidFill>
                  <a:srgbClr val="7F7F7F"/>
                </a:solidFill>
                <a:latin typeface="Calibri" pitchFamily="34" charset="0"/>
                <a:cs typeface="Calibri" panose="020F0502020204030204" pitchFamily="34" charset="0"/>
              </a:rPr>
              <a:t>Placeholders</a:t>
            </a:r>
            <a:r>
              <a:rPr sz="4000" dirty="0" smtClean="0">
                <a:solidFill>
                  <a:srgbClr val="7F7F7F"/>
                </a:solidFill>
                <a:latin typeface="Calibri" pitchFamily="34" charset="0"/>
                <a:cs typeface="Calibri" panose="020F0502020204030204" pitchFamily="34" charset="0"/>
              </a:rPr>
              <a:t>:</a:t>
            </a:r>
            <a:endParaRPr sz="4000" dirty="0">
              <a:solidFill>
                <a:srgbClr val="7F7F7F"/>
              </a:solidFill>
              <a:latin typeface="Calibri" pitchFamily="34" charset="0"/>
              <a:cs typeface="Calibri" panose="020F0502020204030204" pitchFamily="34" charset="0"/>
            </a:endParaRPr>
          </a:p>
          <a:p>
            <a:pPr lvl="0">
              <a:spcBef>
                <a:spcPts val="0"/>
              </a:spcBef>
              <a:spcAft>
                <a:spcPts val="1093"/>
              </a:spcAft>
            </a:pPr>
            <a:r>
              <a:rPr sz="2800" dirty="0">
                <a:solidFill>
                  <a:srgbClr val="7F7F7F"/>
                </a:solidFill>
                <a:latin typeface="Calibri" pitchFamily="34" charset="0"/>
                <a:cs typeface="Calibri" panose="020F0502020204030204" pitchFamily="34" charset="0"/>
              </a:rPr>
              <a:t>The </a:t>
            </a:r>
            <a:r>
              <a:rPr lang="en-US" sz="2800" dirty="0" smtClean="0">
                <a:solidFill>
                  <a:srgbClr val="7F7F7F"/>
                </a:solidFill>
                <a:latin typeface="Calibri" pitchFamily="34" charset="0"/>
                <a:cs typeface="Calibri" panose="020F0502020204030204" pitchFamily="34" charset="0"/>
              </a:rPr>
              <a:t>various elements included</a:t>
            </a:r>
            <a:r>
              <a:rPr sz="2800" dirty="0" smtClean="0">
                <a:solidFill>
                  <a:srgbClr val="7F7F7F"/>
                </a:solidFill>
                <a:latin typeface="Calibri" pitchFamily="34" charset="0"/>
                <a:cs typeface="Calibri" panose="020F0502020204030204" pitchFamily="34" charset="0"/>
              </a:rPr>
              <a:t> </a:t>
            </a:r>
            <a:r>
              <a:rPr sz="2800" dirty="0">
                <a:solidFill>
                  <a:srgbClr val="7F7F7F"/>
                </a:solidFill>
                <a:latin typeface="Calibri" pitchFamily="34" charset="0"/>
                <a:cs typeface="Calibri" panose="020F0502020204030204" pitchFamily="34" charset="0"/>
              </a:rPr>
              <a:t>in this </a:t>
            </a:r>
            <a:r>
              <a:rPr lang="en-US" sz="2800" dirty="0" smtClean="0">
                <a:solidFill>
                  <a:srgbClr val="7F7F7F"/>
                </a:solidFill>
                <a:latin typeface="Calibri" pitchFamily="34" charset="0"/>
                <a:cs typeface="Calibri" panose="020F0502020204030204" pitchFamily="34" charset="0"/>
              </a:rPr>
              <a:t>poster are ones</a:t>
            </a:r>
            <a:r>
              <a:rPr lang="en-US" sz="2800" baseline="0" dirty="0" smtClean="0">
                <a:solidFill>
                  <a:srgbClr val="7F7F7F"/>
                </a:solidFill>
                <a:latin typeface="Calibri" pitchFamily="34" charset="0"/>
                <a:cs typeface="Calibri" panose="020F0502020204030204" pitchFamily="34" charset="0"/>
              </a:rPr>
              <a:t> we often see in medical, research, and scientific posters.</a:t>
            </a:r>
            <a:r>
              <a:rPr sz="2800" dirty="0" smtClean="0">
                <a:solidFill>
                  <a:srgbClr val="7F7F7F"/>
                </a:solidFill>
                <a:latin typeface="Calibri" pitchFamily="34" charset="0"/>
                <a:cs typeface="Calibri" panose="020F0502020204030204" pitchFamily="34" charset="0"/>
              </a:rPr>
              <a:t> </a:t>
            </a:r>
            <a:r>
              <a:rPr lang="en-US" sz="2800" dirty="0" smtClean="0">
                <a:solidFill>
                  <a:srgbClr val="7F7F7F"/>
                </a:solidFill>
                <a:latin typeface="Calibri" pitchFamily="34" charset="0"/>
                <a:cs typeface="Calibri" panose="020F0502020204030204" pitchFamily="34" charset="0"/>
              </a:rPr>
              <a:t>Feel</a:t>
            </a:r>
            <a:r>
              <a:rPr lang="en-US" sz="28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093"/>
              </a:spcAft>
            </a:pPr>
            <a:r>
              <a:rPr lang="en-US" sz="4000" dirty="0" smtClean="0">
                <a:solidFill>
                  <a:srgbClr val="7F7F7F"/>
                </a:solidFill>
                <a:latin typeface="Calibri" pitchFamily="34" charset="0"/>
                <a:cs typeface="Calibri" panose="020F0502020204030204" pitchFamily="34" charset="0"/>
              </a:rPr>
              <a:t>Image</a:t>
            </a:r>
            <a:r>
              <a:rPr lang="en-US" sz="4000" baseline="0" dirty="0" smtClean="0">
                <a:solidFill>
                  <a:srgbClr val="7F7F7F"/>
                </a:solidFill>
                <a:latin typeface="Calibri" pitchFamily="34" charset="0"/>
                <a:cs typeface="Calibri" panose="020F0502020204030204" pitchFamily="34" charset="0"/>
              </a:rPr>
              <a:t> Quality</a:t>
            </a:r>
            <a:r>
              <a:rPr lang="en-US" sz="4000" dirty="0" smtClean="0">
                <a:solidFill>
                  <a:srgbClr val="7F7F7F"/>
                </a:solidFill>
                <a:latin typeface="Calibri" pitchFamily="34" charset="0"/>
                <a:cs typeface="Calibri" panose="020F0502020204030204" pitchFamily="34" charset="0"/>
              </a:rPr>
              <a:t>:</a:t>
            </a:r>
          </a:p>
          <a:p>
            <a:pPr lvl="0">
              <a:spcBef>
                <a:spcPts val="0"/>
              </a:spcBef>
              <a:spcAft>
                <a:spcPts val="1093"/>
              </a:spcAft>
            </a:pPr>
            <a:r>
              <a:rPr lang="en-US" sz="28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2800" b="1" dirty="0" smtClean="0">
                <a:solidFill>
                  <a:srgbClr val="7F7F7F"/>
                </a:solidFill>
                <a:latin typeface="Calibri" pitchFamily="34" charset="0"/>
                <a:cs typeface="Calibri" panose="020F0502020204030204" pitchFamily="34" charset="0"/>
              </a:rPr>
              <a:t>Insert, Picture</a:t>
            </a:r>
            <a:r>
              <a:rPr lang="en-US" sz="28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800" b="1" dirty="0" smtClean="0">
                <a:solidFill>
                  <a:srgbClr val="7F7F7F"/>
                </a:solidFill>
                <a:latin typeface="Calibri" pitchFamily="34" charset="0"/>
                <a:cs typeface="Calibri" panose="020F0502020204030204" pitchFamily="34" charset="0"/>
              </a:rPr>
              <a:t>150-200 pixels per inch in their final printed size</a:t>
            </a:r>
            <a:r>
              <a:rPr lang="en-US" sz="2800" dirty="0" smtClean="0">
                <a:solidFill>
                  <a:srgbClr val="7F7F7F"/>
                </a:solidFill>
                <a:latin typeface="Calibri" pitchFamily="34" charset="0"/>
                <a:cs typeface="Calibri" panose="020F0502020204030204" pitchFamily="34" charset="0"/>
              </a:rPr>
              <a:t>. For instance, a 1600 x 1200 pixel</a:t>
            </a:r>
            <a:r>
              <a:rPr lang="en-US" sz="2800" baseline="0" dirty="0" smtClean="0">
                <a:solidFill>
                  <a:srgbClr val="7F7F7F"/>
                </a:solidFill>
                <a:latin typeface="Calibri" pitchFamily="34" charset="0"/>
                <a:cs typeface="Calibri" panose="020F0502020204030204" pitchFamily="34" charset="0"/>
              </a:rPr>
              <a:t> photo will usually look fine up to </a:t>
            </a:r>
            <a:r>
              <a:rPr lang="en-US" sz="28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093"/>
              </a:spcAft>
            </a:pPr>
            <a:r>
              <a:rPr lang="en-US" sz="28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093"/>
              </a:spcAft>
            </a:pPr>
            <a:r>
              <a:rPr lang="en-US" sz="28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093"/>
              </a:spcAft>
            </a:pPr>
            <a:r>
              <a:rPr lang="en-US" sz="2000" dirty="0" smtClean="0">
                <a:solidFill>
                  <a:srgbClr val="7F7F7F"/>
                </a:solidFill>
                <a:latin typeface="Calibri" pitchFamily="34" charset="0"/>
                <a:cs typeface="Calibri" panose="020F0502020204030204" pitchFamily="34" charset="0"/>
              </a:rPr>
              <a:t/>
            </a:r>
            <a:br>
              <a:rPr lang="en-US" sz="2000" dirty="0" smtClean="0">
                <a:solidFill>
                  <a:srgbClr val="7F7F7F"/>
                </a:solidFill>
                <a:latin typeface="Calibri" pitchFamily="34" charset="0"/>
                <a:cs typeface="Calibri" panose="020F0502020204030204" pitchFamily="34" charset="0"/>
              </a:rPr>
            </a:br>
            <a:r>
              <a:rPr lang="en-US" sz="2000" dirty="0" smtClean="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28003500" y="0"/>
            <a:ext cx="6000750" cy="192024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093"/>
                </a:spcAft>
              </a:pPr>
              <a:r>
                <a:rPr lang="en-US" sz="4000" dirty="0" smtClean="0">
                  <a:solidFill>
                    <a:schemeClr val="bg1">
                      <a:lumMod val="50000"/>
                    </a:schemeClr>
                  </a:solidFill>
                  <a:latin typeface="Calibri" pitchFamily="34" charset="0"/>
                  <a:cs typeface="Calibri" panose="020F0502020204030204" pitchFamily="34" charset="0"/>
                </a:rPr>
                <a:t>Change</a:t>
              </a:r>
              <a:r>
                <a:rPr lang="en-US" sz="4000" baseline="0" dirty="0" smtClean="0">
                  <a:solidFill>
                    <a:schemeClr val="bg1">
                      <a:lumMod val="50000"/>
                    </a:schemeClr>
                  </a:solidFill>
                  <a:latin typeface="Calibri" pitchFamily="34" charset="0"/>
                  <a:cs typeface="Calibri" panose="020F0502020204030204" pitchFamily="34" charset="0"/>
                </a:rPr>
                <a:t> Color Theme</a:t>
              </a:r>
              <a:r>
                <a:rPr lang="en-US" sz="4000" dirty="0" smtClean="0">
                  <a:solidFill>
                    <a:schemeClr val="bg1">
                      <a:lumMod val="50000"/>
                    </a:schemeClr>
                  </a:solidFill>
                  <a:latin typeface="Calibri" pitchFamily="34" charset="0"/>
                  <a:cs typeface="Calibri" panose="020F0502020204030204" pitchFamily="34" charset="0"/>
                </a:rPr>
                <a:t>:</a:t>
              </a:r>
              <a:endParaRPr sz="4000" dirty="0">
                <a:solidFill>
                  <a:schemeClr val="bg1">
                    <a:lumMod val="50000"/>
                  </a:schemeClr>
                </a:solidFill>
                <a:latin typeface="Calibri" pitchFamily="34" charset="0"/>
                <a:cs typeface="Calibri" panose="020F0502020204030204" pitchFamily="34" charset="0"/>
              </a:endParaRPr>
            </a:p>
            <a:p>
              <a:pPr lvl="0">
                <a:spcBef>
                  <a:spcPts val="0"/>
                </a:spcBef>
                <a:spcAft>
                  <a:spcPts val="1093"/>
                </a:spcAft>
              </a:pPr>
              <a:r>
                <a:rPr lang="en-US" sz="28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28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093"/>
                </a:spcAft>
              </a:pPr>
              <a:r>
                <a:rPr lang="en-US" sz="28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2800" b="1" baseline="0" dirty="0" smtClean="0">
                  <a:solidFill>
                    <a:schemeClr val="bg1">
                      <a:lumMod val="50000"/>
                    </a:schemeClr>
                  </a:solidFill>
                  <a:latin typeface="Calibri" pitchFamily="34" charset="0"/>
                  <a:cs typeface="Calibri" panose="020F0502020204030204" pitchFamily="34" charset="0"/>
                </a:rPr>
                <a:t>Design</a:t>
              </a:r>
              <a:r>
                <a:rPr lang="en-US" sz="2800" baseline="0" dirty="0" smtClean="0">
                  <a:solidFill>
                    <a:schemeClr val="bg1">
                      <a:lumMod val="50000"/>
                    </a:schemeClr>
                  </a:solidFill>
                  <a:latin typeface="Calibri" pitchFamily="34" charset="0"/>
                  <a:cs typeface="Calibri" panose="020F0502020204030204" pitchFamily="34" charset="0"/>
                </a:rPr>
                <a:t> tab, then select the </a:t>
              </a:r>
              <a:r>
                <a:rPr lang="en-US" sz="2800" b="1" baseline="0" dirty="0" smtClean="0">
                  <a:solidFill>
                    <a:schemeClr val="bg1">
                      <a:lumMod val="50000"/>
                    </a:schemeClr>
                  </a:solidFill>
                  <a:latin typeface="Calibri" pitchFamily="34" charset="0"/>
                  <a:cs typeface="Calibri" panose="020F0502020204030204" pitchFamily="34" charset="0"/>
                </a:rPr>
                <a:t>Colors</a:t>
              </a:r>
              <a:r>
                <a:rPr lang="en-US" sz="28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093"/>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093"/>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093"/>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093"/>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093"/>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093"/>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093"/>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093"/>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093"/>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093"/>
                </a:spcAft>
              </a:pPr>
              <a:r>
                <a:rPr lang="en-US" sz="28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093"/>
                </a:spcAft>
              </a:pPr>
              <a:r>
                <a:rPr lang="en-US" sz="40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093"/>
                </a:spcAft>
              </a:pPr>
              <a:r>
                <a:rPr lang="en-US" sz="2800" dirty="0" smtClean="0">
                  <a:solidFill>
                    <a:schemeClr val="bg1">
                      <a:lumMod val="50000"/>
                    </a:schemeClr>
                  </a:solidFill>
                  <a:latin typeface="Calibri" pitchFamily="34" charset="0"/>
                  <a:cs typeface="Calibri" panose="020F0502020204030204" pitchFamily="34" charset="0"/>
                </a:rPr>
                <a:t>Once your poster file is ready, visit</a:t>
              </a:r>
              <a:r>
                <a:rPr lang="en-US" sz="2800" baseline="0" dirty="0" smtClean="0">
                  <a:solidFill>
                    <a:schemeClr val="bg1">
                      <a:lumMod val="50000"/>
                    </a:schemeClr>
                  </a:solidFill>
                  <a:latin typeface="Calibri" pitchFamily="34" charset="0"/>
                  <a:cs typeface="Calibri" panose="020F0502020204030204" pitchFamily="34" charset="0"/>
                </a:rPr>
                <a:t> </a:t>
              </a:r>
              <a:r>
                <a:rPr lang="en-US" sz="2800" b="1" baseline="0" dirty="0" smtClean="0">
                  <a:solidFill>
                    <a:schemeClr val="bg1">
                      <a:lumMod val="50000"/>
                    </a:schemeClr>
                  </a:solidFill>
                  <a:latin typeface="Calibri" pitchFamily="34" charset="0"/>
                  <a:cs typeface="Calibri" panose="020F0502020204030204" pitchFamily="34" charset="0"/>
                </a:rPr>
                <a:t>www.genigraphics.com</a:t>
              </a:r>
              <a:r>
                <a:rPr lang="en-US" sz="28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093"/>
                </a:spcAft>
              </a:pPr>
              <a:r>
                <a:rPr lang="en-US" sz="28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800" baseline="0" dirty="0" smtClean="0">
                  <a:solidFill>
                    <a:schemeClr val="bg1">
                      <a:lumMod val="50000"/>
                    </a:schemeClr>
                  </a:solidFill>
                  <a:latin typeface="Calibri" pitchFamily="34" charset="0"/>
                  <a:cs typeface="Calibri" panose="020F0502020204030204" pitchFamily="34" charset="0"/>
                </a:rPr>
                <a:t>US and Canada:  1-800-790-4001</a:t>
              </a:r>
              <a:br>
                <a:rPr lang="en-US" sz="2800" baseline="0" dirty="0" smtClean="0">
                  <a:solidFill>
                    <a:schemeClr val="bg1">
                      <a:lumMod val="50000"/>
                    </a:schemeClr>
                  </a:solidFill>
                  <a:latin typeface="Calibri" pitchFamily="34" charset="0"/>
                  <a:cs typeface="Calibri" panose="020F0502020204030204" pitchFamily="34" charset="0"/>
                </a:rPr>
              </a:br>
              <a:r>
                <a:rPr lang="en-US" sz="28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2000" dirty="0" smtClean="0">
                  <a:solidFill>
                    <a:schemeClr val="bg1">
                      <a:lumMod val="50000"/>
                    </a:schemeClr>
                  </a:solidFill>
                  <a:latin typeface="Calibri" pitchFamily="34" charset="0"/>
                  <a:cs typeface="Calibri" panose="020F0502020204030204" pitchFamily="34" charset="0"/>
                </a:rPr>
                <a:t/>
              </a:r>
              <a:br>
                <a:rPr lang="en-US" sz="2000" dirty="0" smtClean="0">
                  <a:solidFill>
                    <a:schemeClr val="bg1">
                      <a:lumMod val="50000"/>
                    </a:schemeClr>
                  </a:solidFill>
                  <a:latin typeface="Calibri" pitchFamily="34" charset="0"/>
                  <a:cs typeface="Calibri" panose="020F0502020204030204" pitchFamily="34" charset="0"/>
                </a:rPr>
              </a:br>
              <a:r>
                <a:rPr lang="en-US" sz="20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021800" y="189738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768986"/>
            <a:ext cx="24688800" cy="3200400"/>
          </a:xfrm>
          <a:prstGeom prst="rect">
            <a:avLst/>
          </a:prstGeom>
        </p:spPr>
        <p:txBody>
          <a:bodyPr vert="horz" lIns="199814" tIns="99907" rIns="199814" bIns="99907"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371600" y="4480562"/>
            <a:ext cx="24688800" cy="12672697"/>
          </a:xfrm>
          <a:prstGeom prst="rect">
            <a:avLst/>
          </a:prstGeom>
        </p:spPr>
        <p:txBody>
          <a:bodyPr vert="horz" lIns="199814" tIns="99907" rIns="199814" bIns="99907"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371600" y="17797782"/>
            <a:ext cx="6400800" cy="1022350"/>
          </a:xfrm>
          <a:prstGeom prst="rect">
            <a:avLst/>
          </a:prstGeom>
        </p:spPr>
        <p:txBody>
          <a:bodyPr vert="horz" lIns="199814" tIns="99907" rIns="199814" bIns="99907" rtlCol="0" anchor="ctr"/>
          <a:lstStyle>
            <a:lvl1pPr algn="l">
              <a:defRPr sz="27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9372600" y="17797782"/>
            <a:ext cx="8686800" cy="1022350"/>
          </a:xfrm>
          <a:prstGeom prst="rect">
            <a:avLst/>
          </a:prstGeom>
        </p:spPr>
        <p:txBody>
          <a:bodyPr vert="horz" lIns="199814" tIns="99907" rIns="199814" bIns="99907" rtlCol="0" anchor="ctr"/>
          <a:lstStyle>
            <a:lvl1pPr algn="ctr">
              <a:defRPr sz="27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9659600" y="17797782"/>
            <a:ext cx="6400800" cy="1022350"/>
          </a:xfrm>
          <a:prstGeom prst="rect">
            <a:avLst/>
          </a:prstGeom>
        </p:spPr>
        <p:txBody>
          <a:bodyPr vert="horz" lIns="199814" tIns="99907" rIns="199814" bIns="99907" rtlCol="0" anchor="ctr"/>
          <a:lstStyle>
            <a:lvl1pPr algn="r">
              <a:defRPr sz="27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1998135" rtl="0" eaLnBrk="1" latinLnBrk="0" hangingPunct="1">
        <a:spcBef>
          <a:spcPct val="0"/>
        </a:spcBef>
        <a:buNone/>
        <a:defRPr sz="3600" kern="1200">
          <a:solidFill>
            <a:schemeClr val="tx1"/>
          </a:solidFill>
          <a:latin typeface="+mj-lt"/>
          <a:ea typeface="+mj-ea"/>
          <a:cs typeface="+mj-cs"/>
        </a:defRPr>
      </a:lvl1pPr>
    </p:titleStyle>
    <p:bodyStyle>
      <a:lvl1pPr marL="208139" indent="-208139" algn="l" defTabSz="1998135"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416278" indent="-208139" algn="l" defTabSz="1998135"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624418" indent="-208139" algn="l" defTabSz="1998135"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832556" indent="-208139" algn="l" defTabSz="1998135"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1040696" indent="-208139" algn="l" defTabSz="1998135"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5494873" indent="-499534" algn="l" defTabSz="1998135" rtl="0" eaLnBrk="1" latinLnBrk="0" hangingPunct="1">
        <a:spcBef>
          <a:spcPct val="20000"/>
        </a:spcBef>
        <a:buFont typeface="Arial" pitchFamily="34" charset="0"/>
        <a:buChar char="•"/>
        <a:defRPr sz="4400" kern="1200">
          <a:solidFill>
            <a:schemeClr val="tx1"/>
          </a:solidFill>
          <a:latin typeface="+mn-lt"/>
          <a:ea typeface="+mn-ea"/>
          <a:cs typeface="+mn-cs"/>
        </a:defRPr>
      </a:lvl6pPr>
      <a:lvl7pPr marL="6493941" indent="-499534" algn="l" defTabSz="1998135" rtl="0" eaLnBrk="1" latinLnBrk="0" hangingPunct="1">
        <a:spcBef>
          <a:spcPct val="20000"/>
        </a:spcBef>
        <a:buFont typeface="Arial" pitchFamily="34" charset="0"/>
        <a:buChar char="•"/>
        <a:defRPr sz="4400" kern="1200">
          <a:solidFill>
            <a:schemeClr val="tx1"/>
          </a:solidFill>
          <a:latin typeface="+mn-lt"/>
          <a:ea typeface="+mn-ea"/>
          <a:cs typeface="+mn-cs"/>
        </a:defRPr>
      </a:lvl7pPr>
      <a:lvl8pPr marL="7493009" indent="-499534" algn="l" defTabSz="1998135" rtl="0" eaLnBrk="1" latinLnBrk="0" hangingPunct="1">
        <a:spcBef>
          <a:spcPct val="20000"/>
        </a:spcBef>
        <a:buFont typeface="Arial" pitchFamily="34" charset="0"/>
        <a:buChar char="•"/>
        <a:defRPr sz="4400" kern="1200">
          <a:solidFill>
            <a:schemeClr val="tx1"/>
          </a:solidFill>
          <a:latin typeface="+mn-lt"/>
          <a:ea typeface="+mn-ea"/>
          <a:cs typeface="+mn-cs"/>
        </a:defRPr>
      </a:lvl8pPr>
      <a:lvl9pPr marL="8492076" indent="-499534" algn="l" defTabSz="1998135" rtl="0" eaLnBrk="1" latinLnBrk="0" hangingPunct="1">
        <a:spcBef>
          <a:spcPct val="20000"/>
        </a:spcBef>
        <a:buFont typeface="Arial" pitchFamily="34" charset="0"/>
        <a:buChar char="•"/>
        <a:defRPr sz="4400" kern="1200">
          <a:solidFill>
            <a:schemeClr val="tx1"/>
          </a:solidFill>
          <a:latin typeface="+mn-lt"/>
          <a:ea typeface="+mn-ea"/>
          <a:cs typeface="+mn-cs"/>
        </a:defRPr>
      </a:lvl9pPr>
    </p:bodyStyle>
    <p:otherStyle>
      <a:defPPr>
        <a:defRPr lang="en-US"/>
      </a:defPPr>
      <a:lvl1pPr marL="0" algn="l" defTabSz="1998135" rtl="0" eaLnBrk="1" latinLnBrk="0" hangingPunct="1">
        <a:defRPr sz="3900" kern="1200">
          <a:solidFill>
            <a:schemeClr val="tx1"/>
          </a:solidFill>
          <a:latin typeface="+mn-lt"/>
          <a:ea typeface="+mn-ea"/>
          <a:cs typeface="+mn-cs"/>
        </a:defRPr>
      </a:lvl1pPr>
      <a:lvl2pPr marL="999068" algn="l" defTabSz="1998135" rtl="0" eaLnBrk="1" latinLnBrk="0" hangingPunct="1">
        <a:defRPr sz="3900" kern="1200">
          <a:solidFill>
            <a:schemeClr val="tx1"/>
          </a:solidFill>
          <a:latin typeface="+mn-lt"/>
          <a:ea typeface="+mn-ea"/>
          <a:cs typeface="+mn-cs"/>
        </a:defRPr>
      </a:lvl2pPr>
      <a:lvl3pPr marL="1998135" algn="l" defTabSz="1998135" rtl="0" eaLnBrk="1" latinLnBrk="0" hangingPunct="1">
        <a:defRPr sz="3900" kern="1200">
          <a:solidFill>
            <a:schemeClr val="tx1"/>
          </a:solidFill>
          <a:latin typeface="+mn-lt"/>
          <a:ea typeface="+mn-ea"/>
          <a:cs typeface="+mn-cs"/>
        </a:defRPr>
      </a:lvl3pPr>
      <a:lvl4pPr marL="2997204" algn="l" defTabSz="1998135" rtl="0" eaLnBrk="1" latinLnBrk="0" hangingPunct="1">
        <a:defRPr sz="3900" kern="1200">
          <a:solidFill>
            <a:schemeClr val="tx1"/>
          </a:solidFill>
          <a:latin typeface="+mn-lt"/>
          <a:ea typeface="+mn-ea"/>
          <a:cs typeface="+mn-cs"/>
        </a:defRPr>
      </a:lvl4pPr>
      <a:lvl5pPr marL="3996272" algn="l" defTabSz="1998135" rtl="0" eaLnBrk="1" latinLnBrk="0" hangingPunct="1">
        <a:defRPr sz="3900" kern="1200">
          <a:solidFill>
            <a:schemeClr val="tx1"/>
          </a:solidFill>
          <a:latin typeface="+mn-lt"/>
          <a:ea typeface="+mn-ea"/>
          <a:cs typeface="+mn-cs"/>
        </a:defRPr>
      </a:lvl5pPr>
      <a:lvl6pPr marL="4995339" algn="l" defTabSz="1998135" rtl="0" eaLnBrk="1" latinLnBrk="0" hangingPunct="1">
        <a:defRPr sz="3900" kern="1200">
          <a:solidFill>
            <a:schemeClr val="tx1"/>
          </a:solidFill>
          <a:latin typeface="+mn-lt"/>
          <a:ea typeface="+mn-ea"/>
          <a:cs typeface="+mn-cs"/>
        </a:defRPr>
      </a:lvl6pPr>
      <a:lvl7pPr marL="5994406" algn="l" defTabSz="1998135" rtl="0" eaLnBrk="1" latinLnBrk="0" hangingPunct="1">
        <a:defRPr sz="3900" kern="1200">
          <a:solidFill>
            <a:schemeClr val="tx1"/>
          </a:solidFill>
          <a:latin typeface="+mn-lt"/>
          <a:ea typeface="+mn-ea"/>
          <a:cs typeface="+mn-cs"/>
        </a:defRPr>
      </a:lvl7pPr>
      <a:lvl8pPr marL="6993475" algn="l" defTabSz="1998135" rtl="0" eaLnBrk="1" latinLnBrk="0" hangingPunct="1">
        <a:defRPr sz="3900" kern="1200">
          <a:solidFill>
            <a:schemeClr val="tx1"/>
          </a:solidFill>
          <a:latin typeface="+mn-lt"/>
          <a:ea typeface="+mn-ea"/>
          <a:cs typeface="+mn-cs"/>
        </a:defRPr>
      </a:lvl8pPr>
      <a:lvl9pPr marL="7992543" algn="l" defTabSz="1998135" rtl="0" eaLnBrk="1" latinLnBrk="0" hangingPunct="1">
        <a:defRPr sz="3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3429000" y="0"/>
            <a:ext cx="20574000" cy="1651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256" tIns="208139" rIns="83256" bIns="208139"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b="1" dirty="0">
                <a:solidFill>
                  <a:schemeClr val="accent3">
                    <a:lumMod val="20000"/>
                    <a:lumOff val="80000"/>
                  </a:schemeClr>
                </a:solidFill>
                <a:latin typeface="+mn-lt"/>
              </a:rPr>
              <a:t>Template Provided By Genigraphics – 800.790.4001</a:t>
            </a:r>
          </a:p>
          <a:p>
            <a:pPr algn="ctr" eaLnBrk="1" hangingPunct="1"/>
            <a:r>
              <a:rPr lang="en-US" sz="40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3429000" y="1400175"/>
            <a:ext cx="205740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256" tIns="83256" rIns="83256" bIns="83256"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dirty="0">
                <a:solidFill>
                  <a:schemeClr val="accent3">
                    <a:lumMod val="20000"/>
                    <a:lumOff val="80000"/>
                  </a:schemeClr>
                </a:solidFill>
                <a:latin typeface="+mn-lt"/>
              </a:rPr>
              <a:t>John Smith, MD</a:t>
            </a:r>
            <a:r>
              <a:rPr lang="en-US" sz="2400" baseline="30000" dirty="0">
                <a:solidFill>
                  <a:schemeClr val="accent3">
                    <a:lumMod val="20000"/>
                    <a:lumOff val="80000"/>
                  </a:schemeClr>
                </a:solidFill>
                <a:latin typeface="+mn-lt"/>
              </a:rPr>
              <a:t>1</a:t>
            </a:r>
            <a:r>
              <a:rPr lang="en-US" sz="2400" dirty="0">
                <a:solidFill>
                  <a:schemeClr val="accent3">
                    <a:lumMod val="20000"/>
                    <a:lumOff val="80000"/>
                  </a:schemeClr>
                </a:solidFill>
                <a:latin typeface="+mn-lt"/>
              </a:rPr>
              <a:t>; Jane Doe, PhD</a:t>
            </a:r>
            <a:r>
              <a:rPr lang="en-US" sz="2400" baseline="30000" dirty="0">
                <a:solidFill>
                  <a:schemeClr val="accent3">
                    <a:lumMod val="20000"/>
                    <a:lumOff val="80000"/>
                  </a:schemeClr>
                </a:solidFill>
                <a:latin typeface="+mn-lt"/>
              </a:rPr>
              <a:t>2</a:t>
            </a:r>
            <a:r>
              <a:rPr lang="en-US" sz="2400" dirty="0">
                <a:solidFill>
                  <a:schemeClr val="accent3">
                    <a:lumMod val="20000"/>
                    <a:lumOff val="80000"/>
                  </a:schemeClr>
                </a:solidFill>
                <a:latin typeface="+mn-lt"/>
              </a:rPr>
              <a:t>; Frederick Jones, MD, PhD</a:t>
            </a:r>
            <a:r>
              <a:rPr lang="en-US" sz="2400" baseline="30000" dirty="0">
                <a:solidFill>
                  <a:schemeClr val="accent3">
                    <a:lumMod val="20000"/>
                    <a:lumOff val="80000"/>
                  </a:schemeClr>
                </a:solidFill>
                <a:latin typeface="+mn-lt"/>
              </a:rPr>
              <a:t>1,2</a:t>
            </a:r>
          </a:p>
          <a:p>
            <a:pPr algn="ctr" eaLnBrk="1" hangingPunct="1"/>
            <a:r>
              <a:rPr lang="en-US" sz="2400" baseline="30000" dirty="0">
                <a:solidFill>
                  <a:schemeClr val="accent3">
                    <a:lumMod val="20000"/>
                    <a:lumOff val="80000"/>
                  </a:schemeClr>
                </a:solidFill>
                <a:latin typeface="+mn-lt"/>
              </a:rPr>
              <a:t>1</a:t>
            </a:r>
            <a:r>
              <a:rPr lang="en-US" sz="2400" dirty="0">
                <a:solidFill>
                  <a:schemeClr val="accent3">
                    <a:lumMod val="20000"/>
                    <a:lumOff val="80000"/>
                  </a:schemeClr>
                </a:solidFill>
                <a:latin typeface="+mn-lt"/>
              </a:rPr>
              <a:t>University of Affiliation, </a:t>
            </a:r>
            <a:r>
              <a:rPr lang="en-US" sz="2400" baseline="30000" dirty="0">
                <a:solidFill>
                  <a:schemeClr val="accent3">
                    <a:lumMod val="20000"/>
                    <a:lumOff val="80000"/>
                  </a:schemeClr>
                </a:solidFill>
                <a:latin typeface="+mn-lt"/>
              </a:rPr>
              <a:t>2</a:t>
            </a:r>
            <a:r>
              <a:rPr lang="en-US" sz="2400" dirty="0">
                <a:solidFill>
                  <a:schemeClr val="accent3">
                    <a:lumMod val="20000"/>
                    <a:lumOff val="80000"/>
                  </a:schemeClr>
                </a:solidFill>
                <a:latin typeface="+mn-lt"/>
              </a:rPr>
              <a:t>Medical Center of Affiliation</a:t>
            </a:r>
          </a:p>
        </p:txBody>
      </p:sp>
      <p:sp>
        <p:nvSpPr>
          <p:cNvPr id="24" name="TextBox 23"/>
          <p:cNvSpPr txBox="1"/>
          <p:nvPr/>
        </p:nvSpPr>
        <p:spPr>
          <a:xfrm>
            <a:off x="1066801" y="17522190"/>
            <a:ext cx="1743241" cy="1273141"/>
          </a:xfrm>
          <a:prstGeom prst="rect">
            <a:avLst/>
          </a:prstGeom>
          <a:solidFill>
            <a:schemeClr val="accent1">
              <a:lumMod val="40000"/>
              <a:lumOff val="60000"/>
            </a:schemeClr>
          </a:solidFill>
        </p:spPr>
        <p:txBody>
          <a:bodyPr wrap="none" lIns="41628" tIns="20814" rIns="41628" bIns="20814" rtlCol="0">
            <a:spAutoFit/>
          </a:bodyPr>
          <a:lstStyle/>
          <a:p>
            <a:r>
              <a:rPr lang="en-US" sz="1600" dirty="0"/>
              <a:t>&lt;your name&gt;</a:t>
            </a:r>
          </a:p>
          <a:p>
            <a:r>
              <a:rPr lang="en-US" sz="1600" dirty="0"/>
              <a:t>&lt;your organization&gt;</a:t>
            </a:r>
          </a:p>
          <a:p>
            <a:r>
              <a:rPr lang="en-US" sz="1600" dirty="0"/>
              <a:t>Email:</a:t>
            </a:r>
          </a:p>
          <a:p>
            <a:r>
              <a:rPr lang="en-US" sz="1600" dirty="0"/>
              <a:t>Website:</a:t>
            </a:r>
          </a:p>
          <a:p>
            <a:r>
              <a:rPr lang="en-US" sz="1600" dirty="0"/>
              <a:t>Phone:</a:t>
            </a:r>
          </a:p>
        </p:txBody>
      </p:sp>
      <p:sp>
        <p:nvSpPr>
          <p:cNvPr id="25" name="TextBox 24"/>
          <p:cNvSpPr txBox="1"/>
          <p:nvPr/>
        </p:nvSpPr>
        <p:spPr>
          <a:xfrm>
            <a:off x="1066800" y="17002126"/>
            <a:ext cx="1231371" cy="472922"/>
          </a:xfrm>
          <a:prstGeom prst="rect">
            <a:avLst/>
          </a:prstGeom>
          <a:noFill/>
        </p:spPr>
        <p:txBody>
          <a:bodyPr wrap="none" lIns="41628" tIns="20814" rIns="41628" bIns="20814" rtlCol="0">
            <a:spAutoFit/>
          </a:bodyPr>
          <a:lstStyle/>
          <a:p>
            <a:r>
              <a:rPr lang="en-US" sz="2800" b="1" dirty="0"/>
              <a:t>Contact</a:t>
            </a:r>
          </a:p>
        </p:txBody>
      </p:sp>
      <p:sp>
        <p:nvSpPr>
          <p:cNvPr id="26" name="TextBox 25"/>
          <p:cNvSpPr txBox="1"/>
          <p:nvPr/>
        </p:nvSpPr>
        <p:spPr>
          <a:xfrm>
            <a:off x="13716000" y="17522189"/>
            <a:ext cx="12192000" cy="1280160"/>
          </a:xfrm>
          <a:prstGeom prst="rect">
            <a:avLst/>
          </a:prstGeom>
          <a:noFill/>
        </p:spPr>
        <p:txBody>
          <a:bodyPr wrap="square" lIns="41628" tIns="41628" rIns="41628" bIns="41628" numCol="1" spcCol="208139" rtlCol="0">
            <a:noAutofit/>
          </a:bodyPr>
          <a:lstStyle/>
          <a:p>
            <a:pPr marL="208139" indent="-208139">
              <a:buFont typeface="+mj-lt"/>
              <a:buAutoNum type="arabicPeriod"/>
            </a:pPr>
            <a:r>
              <a:rPr lang="en-US" sz="800" dirty="0"/>
              <a:t> </a:t>
            </a:r>
          </a:p>
          <a:p>
            <a:pPr marL="208139" indent="-208139">
              <a:buFont typeface="+mj-lt"/>
              <a:buAutoNum type="arabicPeriod"/>
            </a:pPr>
            <a:r>
              <a:rPr lang="en-US" sz="800" dirty="0"/>
              <a:t> </a:t>
            </a:r>
          </a:p>
          <a:p>
            <a:pPr marL="208139" indent="-208139">
              <a:buFont typeface="+mj-lt"/>
              <a:buAutoNum type="arabicPeriod"/>
            </a:pPr>
            <a:r>
              <a:rPr lang="en-US" sz="800" dirty="0"/>
              <a:t> </a:t>
            </a:r>
          </a:p>
          <a:p>
            <a:pPr marL="208139" indent="-208139">
              <a:buFont typeface="+mj-lt"/>
              <a:buAutoNum type="arabicPeriod"/>
            </a:pPr>
            <a:r>
              <a:rPr lang="en-US" sz="800" dirty="0"/>
              <a:t> </a:t>
            </a:r>
          </a:p>
          <a:p>
            <a:pPr marL="208139" indent="-208139">
              <a:buFont typeface="+mj-lt"/>
              <a:buAutoNum type="arabicPeriod"/>
            </a:pPr>
            <a:r>
              <a:rPr lang="en-US" sz="800" dirty="0"/>
              <a:t> </a:t>
            </a:r>
          </a:p>
          <a:p>
            <a:pPr marL="208139" indent="-208139">
              <a:buFont typeface="+mj-lt"/>
              <a:buAutoNum type="arabicPeriod"/>
            </a:pPr>
            <a:r>
              <a:rPr lang="en-US" sz="800" dirty="0"/>
              <a:t> </a:t>
            </a:r>
          </a:p>
          <a:p>
            <a:pPr marL="208139" indent="-208139">
              <a:buFont typeface="+mj-lt"/>
              <a:buAutoNum type="arabicPeriod"/>
            </a:pPr>
            <a:r>
              <a:rPr lang="en-US" sz="800" dirty="0"/>
              <a:t> </a:t>
            </a:r>
          </a:p>
          <a:p>
            <a:pPr marL="208139" indent="-208139">
              <a:buFont typeface="+mj-lt"/>
              <a:buAutoNum type="arabicPeriod"/>
            </a:pPr>
            <a:r>
              <a:rPr lang="en-US" sz="800" dirty="0"/>
              <a:t> </a:t>
            </a:r>
          </a:p>
          <a:p>
            <a:pPr marL="208139" indent="-208139">
              <a:buFont typeface="+mj-lt"/>
              <a:buAutoNum type="arabicPeriod"/>
            </a:pPr>
            <a:r>
              <a:rPr lang="en-US" sz="800" dirty="0"/>
              <a:t> </a:t>
            </a:r>
          </a:p>
          <a:p>
            <a:pPr marL="208139" indent="-208139">
              <a:buFont typeface="+mj-lt"/>
              <a:buAutoNum type="arabicPeriod"/>
            </a:pPr>
            <a:r>
              <a:rPr lang="en-US" sz="800" dirty="0"/>
              <a:t>  </a:t>
            </a:r>
          </a:p>
          <a:p>
            <a:pPr marL="208139" indent="-208139">
              <a:buFont typeface="+mj-lt"/>
              <a:buAutoNum type="arabicPeriod"/>
            </a:pPr>
            <a:endParaRPr lang="en-US" sz="800" dirty="0"/>
          </a:p>
        </p:txBody>
      </p:sp>
      <p:sp>
        <p:nvSpPr>
          <p:cNvPr id="27" name="TextBox 26"/>
          <p:cNvSpPr txBox="1"/>
          <p:nvPr/>
        </p:nvSpPr>
        <p:spPr>
          <a:xfrm>
            <a:off x="13716002" y="17002126"/>
            <a:ext cx="1720158" cy="472922"/>
          </a:xfrm>
          <a:prstGeom prst="rect">
            <a:avLst/>
          </a:prstGeom>
          <a:noFill/>
        </p:spPr>
        <p:txBody>
          <a:bodyPr wrap="none" lIns="41628" tIns="20814" rIns="41628" bIns="20814" rtlCol="0">
            <a:spAutoFit/>
          </a:bodyPr>
          <a:lstStyle/>
          <a:p>
            <a:r>
              <a:rPr lang="en-US" sz="2800" b="1" dirty="0"/>
              <a:t>References</a:t>
            </a:r>
          </a:p>
        </p:txBody>
      </p:sp>
      <p:sp>
        <p:nvSpPr>
          <p:cNvPr id="10" name="Text Box 189"/>
          <p:cNvSpPr txBox="1">
            <a:spLocks noChangeArrowheads="1"/>
          </p:cNvSpPr>
          <p:nvPr/>
        </p:nvSpPr>
        <p:spPr bwMode="auto">
          <a:xfrm>
            <a:off x="914400" y="3200400"/>
            <a:ext cx="8229600" cy="3769124"/>
          </a:xfrm>
          <a:prstGeom prst="rect">
            <a:avLst/>
          </a:prstGeom>
          <a:solidFill>
            <a:schemeClr val="bg1"/>
          </a:solidFill>
          <a:ln w="12700">
            <a:solidFill>
              <a:schemeClr val="accent1">
                <a:lumMod val="75000"/>
              </a:schemeClr>
            </a:solidFill>
          </a:ln>
          <a:effectLst/>
        </p:spPr>
        <p:txBody>
          <a:bodyPr lIns="83256" tIns="83256" rIns="83256" bIns="8325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Abstract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a:t>
            </a:r>
            <a:r>
              <a:rPr lang="en-US" sz="1800" dirty="0" smtClean="0">
                <a:latin typeface="Calibri" pitchFamily="34" charset="0"/>
              </a:rPr>
              <a:t>18pt (remember, this file is at half scale) </a:t>
            </a:r>
            <a:r>
              <a:rPr lang="en-US" sz="1800" dirty="0">
                <a:latin typeface="Calibri" pitchFamily="34" charset="0"/>
              </a:rPr>
              <a:t>and is easily </a:t>
            </a:r>
            <a:r>
              <a:rPr lang="en-US" sz="1800" dirty="0" smtClean="0">
                <a:latin typeface="Calibri" pitchFamily="34" charset="0"/>
              </a:rPr>
              <a:t>read </a:t>
            </a:r>
            <a:r>
              <a:rPr lang="en-US" sz="1800" dirty="0">
                <a:latin typeface="Calibri" pitchFamily="34" charset="0"/>
              </a:rPr>
              <a:t>up to </a:t>
            </a:r>
            <a:r>
              <a:rPr lang="en-US" sz="1800" dirty="0" smtClean="0">
                <a:latin typeface="Calibri" pitchFamily="34" charset="0"/>
              </a:rPr>
              <a:t>6 </a:t>
            </a:r>
            <a:r>
              <a:rPr lang="en-US" sz="1800" dirty="0">
                <a:latin typeface="Calibri" pitchFamily="34" charset="0"/>
              </a:rPr>
              <a:t>feet away on a </a:t>
            </a:r>
            <a:r>
              <a:rPr lang="en-US" sz="1800" dirty="0" smtClean="0">
                <a:latin typeface="Calibri" pitchFamily="34" charset="0"/>
              </a:rPr>
              <a:t>42x60 </a:t>
            </a:r>
            <a:r>
              <a:rPr lang="en-US" sz="1800" dirty="0">
                <a:latin typeface="Calibri" pitchFamily="34" charset="0"/>
              </a:rPr>
              <a:t>poster.</a:t>
            </a:r>
          </a:p>
          <a:p>
            <a:pPr eaLnBrk="1" hangingPunct="1"/>
            <a:endParaRPr lang="en-US" sz="1800" dirty="0">
              <a:latin typeface="Calibri" pitchFamily="34" charset="0"/>
            </a:endParaRPr>
          </a:p>
          <a:p>
            <a:pPr eaLnBrk="1" hangingPunct="1"/>
            <a:r>
              <a:rPr lang="en-US" sz="1800" dirty="0">
                <a:latin typeface="Calibri" pitchFamily="34" charset="0"/>
              </a:rPr>
              <a:t>Zoom out to </a:t>
            </a:r>
            <a:r>
              <a:rPr lang="en-US" sz="1800" dirty="0" smtClean="0">
                <a:latin typeface="Calibri" pitchFamily="34" charset="0"/>
              </a:rPr>
              <a:t>200</a:t>
            </a:r>
            <a:r>
              <a:rPr lang="en-US" sz="1800" dirty="0">
                <a:latin typeface="Calibri" pitchFamily="34" charset="0"/>
              </a:rPr>
              <a:t>% to preview what this will look like on your printed poster.</a:t>
            </a:r>
          </a:p>
        </p:txBody>
      </p:sp>
      <p:sp>
        <p:nvSpPr>
          <p:cNvPr id="32" name="Rectangle 31"/>
          <p:cNvSpPr/>
          <p:nvPr/>
        </p:nvSpPr>
        <p:spPr>
          <a:xfrm>
            <a:off x="914400" y="2800350"/>
            <a:ext cx="8229600"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1628" tIns="20814" rIns="41628" bIns="20814" rtlCol="0" anchor="ctr"/>
          <a:lstStyle/>
          <a:p>
            <a:pPr algn="ctr"/>
            <a:r>
              <a:rPr lang="en-US" sz="2800" b="1" dirty="0">
                <a:solidFill>
                  <a:schemeClr val="accent3">
                    <a:lumMod val="20000"/>
                    <a:lumOff val="80000"/>
                  </a:schemeClr>
                </a:solidFill>
              </a:rPr>
              <a:t>Abstract</a:t>
            </a:r>
          </a:p>
        </p:txBody>
      </p:sp>
      <p:sp>
        <p:nvSpPr>
          <p:cNvPr id="15" name="Text Box 194"/>
          <p:cNvSpPr txBox="1">
            <a:spLocks noChangeArrowheads="1"/>
          </p:cNvSpPr>
          <p:nvPr/>
        </p:nvSpPr>
        <p:spPr bwMode="auto">
          <a:xfrm>
            <a:off x="9601200" y="7645400"/>
            <a:ext cx="8229600" cy="4600121"/>
          </a:xfrm>
          <a:prstGeom prst="rect">
            <a:avLst/>
          </a:prstGeom>
          <a:solidFill>
            <a:schemeClr val="bg1"/>
          </a:solidFill>
          <a:ln w="12700">
            <a:solidFill>
              <a:schemeClr val="accent1">
                <a:lumMod val="75000"/>
              </a:schemeClr>
            </a:solidFill>
          </a:ln>
          <a:effectLst/>
        </p:spPr>
        <p:txBody>
          <a:bodyPr lIns="83256" tIns="83256" rIns="83256" bIns="8325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Results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(remember, this file is at half scale) and is easily </a:t>
            </a:r>
            <a:r>
              <a:rPr lang="en-US" sz="1800" dirty="0" smtClean="0">
                <a:latin typeface="Calibri" pitchFamily="34" charset="0"/>
              </a:rPr>
              <a:t>read </a:t>
            </a:r>
            <a:r>
              <a:rPr lang="en-US" sz="1800" dirty="0">
                <a:latin typeface="Calibri" pitchFamily="34" charset="0"/>
              </a:rPr>
              <a:t>up to 6 feet away on a 42x60 poster.</a:t>
            </a:r>
          </a:p>
          <a:p>
            <a:pPr eaLnBrk="1" hangingPunct="1"/>
            <a:endParaRPr lang="en-US" sz="1800" dirty="0">
              <a:latin typeface="Calibri" pitchFamily="34" charset="0"/>
            </a:endParaRPr>
          </a:p>
          <a:p>
            <a:pPr eaLnBrk="1" hangingPunct="1"/>
            <a:r>
              <a:rPr lang="en-US" sz="1800" dirty="0">
                <a:latin typeface="Calibri" pitchFamily="34" charset="0"/>
              </a:rPr>
              <a:t>Zoom out to 200% to preview what this will look like on your printed poster.</a:t>
            </a:r>
          </a:p>
          <a:p>
            <a:pPr eaLnBrk="1" hangingPunct="1"/>
            <a:endParaRPr lang="en-US" sz="1800" dirty="0">
              <a:latin typeface="Calibri" pitchFamily="34" charset="0"/>
            </a:endParaRPr>
          </a:p>
          <a:p>
            <a:pPr eaLnBrk="1" hangingPunct="1"/>
            <a:r>
              <a:rPr lang="en-US" sz="1800" dirty="0">
                <a:latin typeface="Calibri" pitchFamily="34" charset="0"/>
              </a:rPr>
              <a:t>Speaking of Results, yours will look better if you remember to run a spell-check on your poster! After you’ve added your content click on </a:t>
            </a:r>
            <a:r>
              <a:rPr lang="en-US" sz="1800" b="1" dirty="0">
                <a:latin typeface="Calibri" pitchFamily="34" charset="0"/>
              </a:rPr>
              <a:t>Review</a:t>
            </a:r>
            <a:r>
              <a:rPr lang="en-US" sz="1800" dirty="0">
                <a:latin typeface="Calibri" pitchFamily="34" charset="0"/>
              </a:rPr>
              <a:t>, </a:t>
            </a:r>
            <a:r>
              <a:rPr lang="en-US" sz="1800" b="1" dirty="0">
                <a:latin typeface="Calibri" pitchFamily="34" charset="0"/>
              </a:rPr>
              <a:t>Spelling</a:t>
            </a:r>
            <a:r>
              <a:rPr lang="en-US" sz="1800" dirty="0">
                <a:latin typeface="Calibri" pitchFamily="34" charset="0"/>
              </a:rPr>
              <a:t>, or press F7.</a:t>
            </a:r>
          </a:p>
        </p:txBody>
      </p:sp>
      <p:sp>
        <p:nvSpPr>
          <p:cNvPr id="33" name="Rectangle 32"/>
          <p:cNvSpPr/>
          <p:nvPr/>
        </p:nvSpPr>
        <p:spPr>
          <a:xfrm>
            <a:off x="914400" y="7245350"/>
            <a:ext cx="8229600"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1628" tIns="20814" rIns="41628" bIns="20814" rtlCol="0" anchor="ctr"/>
          <a:lstStyle/>
          <a:p>
            <a:pPr algn="ctr"/>
            <a:r>
              <a:rPr lang="en-US" sz="28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9601200" y="3200400"/>
            <a:ext cx="8229600" cy="3769124"/>
          </a:xfrm>
          <a:prstGeom prst="rect">
            <a:avLst/>
          </a:prstGeom>
          <a:solidFill>
            <a:schemeClr val="bg1"/>
          </a:solidFill>
          <a:ln w="12700">
            <a:solidFill>
              <a:schemeClr val="accent1">
                <a:lumMod val="75000"/>
              </a:schemeClr>
            </a:solidFill>
          </a:ln>
          <a:effectLst/>
        </p:spPr>
        <p:txBody>
          <a:bodyPr lIns="83256" tIns="83256" rIns="83256" bIns="8325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Methods and Materials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(remember, this file is at half scale) and is easily </a:t>
            </a:r>
            <a:r>
              <a:rPr lang="en-US" sz="1800" dirty="0" smtClean="0">
                <a:latin typeface="Calibri" pitchFamily="34" charset="0"/>
              </a:rPr>
              <a:t>read </a:t>
            </a:r>
            <a:r>
              <a:rPr lang="en-US" sz="1800" dirty="0">
                <a:latin typeface="Calibri" pitchFamily="34" charset="0"/>
              </a:rPr>
              <a:t>up to 6 feet away on a 42x60 poster.</a:t>
            </a:r>
          </a:p>
          <a:p>
            <a:pPr eaLnBrk="1" hangingPunct="1"/>
            <a:endParaRPr lang="en-US" sz="1800" dirty="0">
              <a:latin typeface="Calibri" pitchFamily="34" charset="0"/>
            </a:endParaRPr>
          </a:p>
          <a:p>
            <a:pPr eaLnBrk="1" hangingPunct="1"/>
            <a:r>
              <a:rPr lang="en-US" sz="1800" dirty="0">
                <a:latin typeface="Calibri" pitchFamily="34" charset="0"/>
              </a:rPr>
              <a:t>Zoom out to 200% to preview what this will look like on your printed poster.</a:t>
            </a:r>
          </a:p>
        </p:txBody>
      </p:sp>
      <p:sp>
        <p:nvSpPr>
          <p:cNvPr id="34" name="Rectangle 33"/>
          <p:cNvSpPr/>
          <p:nvPr/>
        </p:nvSpPr>
        <p:spPr>
          <a:xfrm>
            <a:off x="9601200" y="2800350"/>
            <a:ext cx="8229600"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1628" tIns="20814" rIns="41628" bIns="20814" rtlCol="0" anchor="ctr"/>
          <a:lstStyle/>
          <a:p>
            <a:pPr algn="ctr"/>
            <a:r>
              <a:rPr lang="en-US" sz="28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18288000" y="7645400"/>
            <a:ext cx="8229600" cy="3769124"/>
          </a:xfrm>
          <a:prstGeom prst="rect">
            <a:avLst/>
          </a:prstGeom>
          <a:solidFill>
            <a:schemeClr val="bg1"/>
          </a:solidFill>
          <a:ln w="12700">
            <a:solidFill>
              <a:schemeClr val="accent1">
                <a:lumMod val="75000"/>
              </a:schemeClr>
            </a:solidFill>
          </a:ln>
          <a:effectLst/>
        </p:spPr>
        <p:txBody>
          <a:bodyPr lIns="83256" tIns="83256" rIns="83256" bIns="8325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Discussion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(remember, this file is at half scale) and is easily </a:t>
            </a:r>
            <a:r>
              <a:rPr lang="en-US" sz="1800" dirty="0" smtClean="0">
                <a:latin typeface="Calibri" pitchFamily="34" charset="0"/>
              </a:rPr>
              <a:t>read </a:t>
            </a:r>
            <a:r>
              <a:rPr lang="en-US" sz="1800" dirty="0">
                <a:latin typeface="Calibri" pitchFamily="34" charset="0"/>
              </a:rPr>
              <a:t>up to 6 feet away on a 42x60 poster.</a:t>
            </a:r>
          </a:p>
          <a:p>
            <a:pPr eaLnBrk="1" hangingPunct="1"/>
            <a:endParaRPr lang="en-US" sz="1800" dirty="0">
              <a:latin typeface="Calibri" pitchFamily="34" charset="0"/>
            </a:endParaRPr>
          </a:p>
          <a:p>
            <a:pPr eaLnBrk="1" hangingPunct="1"/>
            <a:r>
              <a:rPr lang="en-US" sz="1800" dirty="0">
                <a:latin typeface="Calibri" pitchFamily="34" charset="0"/>
              </a:rPr>
              <a:t>Zoom out to 200% to preview what this will look like on your printed poster.</a:t>
            </a:r>
          </a:p>
        </p:txBody>
      </p:sp>
      <p:sp>
        <p:nvSpPr>
          <p:cNvPr id="35" name="Rectangle 34"/>
          <p:cNvSpPr/>
          <p:nvPr/>
        </p:nvSpPr>
        <p:spPr>
          <a:xfrm>
            <a:off x="18288000" y="7245350"/>
            <a:ext cx="8229600"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1628" tIns="20814" rIns="41628" bIns="20814" rtlCol="0" anchor="ctr"/>
          <a:lstStyle/>
          <a:p>
            <a:pPr algn="ctr"/>
            <a:r>
              <a:rPr lang="en-US" sz="2800" b="1" dirty="0">
                <a:solidFill>
                  <a:schemeClr val="accent3">
                    <a:lumMod val="20000"/>
                    <a:lumOff val="80000"/>
                  </a:schemeClr>
                </a:solidFill>
              </a:rPr>
              <a:t>Discussion</a:t>
            </a:r>
          </a:p>
        </p:txBody>
      </p:sp>
      <p:sp>
        <p:nvSpPr>
          <p:cNvPr id="14" name="Text Box 193"/>
          <p:cNvSpPr txBox="1">
            <a:spLocks noChangeArrowheads="1"/>
          </p:cNvSpPr>
          <p:nvPr/>
        </p:nvSpPr>
        <p:spPr bwMode="auto">
          <a:xfrm>
            <a:off x="18288000" y="12401551"/>
            <a:ext cx="8229600" cy="3769124"/>
          </a:xfrm>
          <a:prstGeom prst="rect">
            <a:avLst/>
          </a:prstGeom>
          <a:solidFill>
            <a:schemeClr val="bg1"/>
          </a:solidFill>
          <a:ln w="12700">
            <a:solidFill>
              <a:schemeClr val="accent1">
                <a:lumMod val="75000"/>
              </a:schemeClr>
            </a:solidFill>
          </a:ln>
          <a:effectLst/>
        </p:spPr>
        <p:txBody>
          <a:bodyPr lIns="83256" tIns="83256" rIns="83256" bIns="8325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Conclusions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(remember, this file is at half scale) and is easily </a:t>
            </a:r>
            <a:r>
              <a:rPr lang="en-US" sz="1800" dirty="0" smtClean="0">
                <a:latin typeface="Calibri" pitchFamily="34" charset="0"/>
              </a:rPr>
              <a:t>read </a:t>
            </a:r>
            <a:r>
              <a:rPr lang="en-US" sz="1800" dirty="0">
                <a:latin typeface="Calibri" pitchFamily="34" charset="0"/>
              </a:rPr>
              <a:t>up to 6 feet away on a 42x60 poster.</a:t>
            </a:r>
          </a:p>
          <a:p>
            <a:pPr eaLnBrk="1" hangingPunct="1"/>
            <a:endParaRPr lang="en-US" sz="1800" dirty="0">
              <a:latin typeface="Calibri" pitchFamily="34" charset="0"/>
            </a:endParaRPr>
          </a:p>
          <a:p>
            <a:pPr eaLnBrk="1" hangingPunct="1"/>
            <a:r>
              <a:rPr lang="en-US" sz="1800" dirty="0">
                <a:latin typeface="Calibri" pitchFamily="34" charset="0"/>
              </a:rPr>
              <a:t>Zoom out to 200% to preview what this will look like on your printed poster.</a:t>
            </a:r>
          </a:p>
        </p:txBody>
      </p:sp>
      <p:sp>
        <p:nvSpPr>
          <p:cNvPr id="36" name="Rectangle 35"/>
          <p:cNvSpPr/>
          <p:nvPr/>
        </p:nvSpPr>
        <p:spPr>
          <a:xfrm>
            <a:off x="18288000" y="12001500"/>
            <a:ext cx="8229600"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1628" tIns="20814" rIns="41628" bIns="20814" rtlCol="0" anchor="ctr"/>
          <a:lstStyle/>
          <a:p>
            <a:pPr algn="ctr"/>
            <a:r>
              <a:rPr lang="en-US" sz="28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8066016"/>
              </p:ext>
            </p:extLst>
          </p:nvPr>
        </p:nvGraphicFramePr>
        <p:xfrm>
          <a:off x="9769095" y="13195452"/>
          <a:ext cx="7999356" cy="3173261"/>
        </p:xfrm>
        <a:graphic>
          <a:graphicData uri="http://schemas.openxmlformats.org/drawingml/2006/table">
            <a:tbl>
              <a:tblPr firstRow="1" bandRow="1">
                <a:tableStyleId>{F5AB1C69-6EDB-4FF4-983F-18BD219EF322}</a:tableStyleId>
              </a:tblPr>
              <a:tblGrid>
                <a:gridCol w="1999839"/>
                <a:gridCol w="1999839"/>
                <a:gridCol w="1999839"/>
                <a:gridCol w="1999839"/>
              </a:tblGrid>
              <a:tr h="453323">
                <a:tc>
                  <a:txBody>
                    <a:bodyPr/>
                    <a:lstStyle/>
                    <a:p>
                      <a:endParaRPr lang="en-US" sz="2000" dirty="0"/>
                    </a:p>
                  </a:txBody>
                  <a:tcPr marL="76200" marR="76200" marT="20003" marB="20003" anchor="ctr">
                    <a:solidFill>
                      <a:schemeClr val="accent1">
                        <a:lumMod val="75000"/>
                      </a:schemeClr>
                    </a:solidFill>
                  </a:tcPr>
                </a:tc>
                <a:tc>
                  <a:txBody>
                    <a:bodyPr/>
                    <a:lstStyle/>
                    <a:p>
                      <a:pPr algn="ctr"/>
                      <a:r>
                        <a:rPr lang="en-US" sz="2000" dirty="0" smtClean="0"/>
                        <a:t>Heading</a:t>
                      </a:r>
                      <a:endParaRPr lang="en-US" sz="2000" dirty="0"/>
                    </a:p>
                  </a:txBody>
                  <a:tcPr marL="76200" marR="76200" marT="20003" marB="20003" anchor="ctr">
                    <a:solidFill>
                      <a:schemeClr val="accent1">
                        <a:lumMod val="75000"/>
                      </a:schemeClr>
                    </a:solidFill>
                  </a:tcPr>
                </a:tc>
                <a:tc>
                  <a:txBody>
                    <a:bodyPr/>
                    <a:lstStyle/>
                    <a:p>
                      <a:pPr algn="ctr"/>
                      <a:r>
                        <a:rPr lang="en-US" sz="2000" dirty="0" smtClean="0"/>
                        <a:t>Heading</a:t>
                      </a:r>
                      <a:endParaRPr lang="en-US" sz="2000" dirty="0"/>
                    </a:p>
                  </a:txBody>
                  <a:tcPr marL="76200" marR="76200" marT="20003" marB="20003" anchor="ctr">
                    <a:solidFill>
                      <a:schemeClr val="accent1">
                        <a:lumMod val="75000"/>
                      </a:schemeClr>
                    </a:solidFill>
                  </a:tcPr>
                </a:tc>
                <a:tc>
                  <a:txBody>
                    <a:bodyPr/>
                    <a:lstStyle/>
                    <a:p>
                      <a:pPr algn="ctr"/>
                      <a:r>
                        <a:rPr lang="en-US" sz="2000" dirty="0" smtClean="0"/>
                        <a:t>Heading</a:t>
                      </a:r>
                      <a:endParaRPr lang="en-US" sz="2000" dirty="0"/>
                    </a:p>
                  </a:txBody>
                  <a:tcPr marL="76200" marR="76200" marT="20003" marB="20003" anchor="ctr">
                    <a:solidFill>
                      <a:schemeClr val="accent1">
                        <a:lumMod val="75000"/>
                      </a:schemeClr>
                    </a:solidFill>
                  </a:tcPr>
                </a:tc>
              </a:tr>
              <a:tr h="453323">
                <a:tc>
                  <a:txBody>
                    <a:bodyPr/>
                    <a:lstStyle/>
                    <a:p>
                      <a:r>
                        <a:rPr lang="en-US" sz="2000" dirty="0" smtClean="0"/>
                        <a:t>Item</a:t>
                      </a:r>
                      <a:endParaRPr lang="en-US" sz="2000" dirty="0"/>
                    </a:p>
                  </a:txBody>
                  <a:tcPr marL="76200" marR="76200" marT="20003" marB="20003" anchor="ctr"/>
                </a:tc>
                <a:tc>
                  <a:txBody>
                    <a:bodyPr/>
                    <a:lstStyle/>
                    <a:p>
                      <a:pPr algn="ctr"/>
                      <a:r>
                        <a:rPr lang="en-US" sz="2000" dirty="0" smtClean="0"/>
                        <a:t>800</a:t>
                      </a:r>
                      <a:endParaRPr lang="en-US" sz="2000" dirty="0"/>
                    </a:p>
                  </a:txBody>
                  <a:tcPr marL="76200" marR="76200" marT="20003" marB="20003" anchor="ctr"/>
                </a:tc>
                <a:tc>
                  <a:txBody>
                    <a:bodyPr/>
                    <a:lstStyle/>
                    <a:p>
                      <a:pPr algn="ctr"/>
                      <a:r>
                        <a:rPr lang="en-US" sz="2000" dirty="0" smtClean="0"/>
                        <a:t>790</a:t>
                      </a:r>
                      <a:endParaRPr lang="en-US" sz="2000" dirty="0"/>
                    </a:p>
                  </a:txBody>
                  <a:tcPr marL="76200" marR="76200" marT="20003" marB="20003" anchor="ctr"/>
                </a:tc>
                <a:tc>
                  <a:txBody>
                    <a:bodyPr/>
                    <a:lstStyle/>
                    <a:p>
                      <a:pPr algn="ctr"/>
                      <a:r>
                        <a:rPr lang="en-US" sz="2000" dirty="0" smtClean="0"/>
                        <a:t>4001</a:t>
                      </a:r>
                      <a:endParaRPr lang="en-US" sz="2000" dirty="0"/>
                    </a:p>
                  </a:txBody>
                  <a:tcPr marL="76200" marR="76200" marT="20003" marB="20003" anchor="ctr"/>
                </a:tc>
              </a:tr>
              <a:tr h="453323">
                <a:tc>
                  <a:txBody>
                    <a:bodyPr/>
                    <a:lstStyle/>
                    <a:p>
                      <a:r>
                        <a:rPr lang="en-US" sz="2000" dirty="0" smtClean="0"/>
                        <a:t>Item</a:t>
                      </a:r>
                      <a:endParaRPr lang="en-US" sz="2000" dirty="0"/>
                    </a:p>
                  </a:txBody>
                  <a:tcPr marL="76200" marR="76200" marT="20003" marB="20003" anchor="ctr"/>
                </a:tc>
                <a:tc>
                  <a:txBody>
                    <a:bodyPr/>
                    <a:lstStyle/>
                    <a:p>
                      <a:pPr algn="ctr"/>
                      <a:r>
                        <a:rPr lang="en-US" sz="2000" dirty="0" smtClean="0"/>
                        <a:t>356</a:t>
                      </a:r>
                    </a:p>
                  </a:txBody>
                  <a:tcPr marL="76200" marR="76200" marT="20003" marB="20003" anchor="ctr"/>
                </a:tc>
                <a:tc>
                  <a:txBody>
                    <a:bodyPr/>
                    <a:lstStyle/>
                    <a:p>
                      <a:pPr algn="ctr"/>
                      <a:r>
                        <a:rPr lang="en-US" sz="2000" dirty="0" smtClean="0"/>
                        <a:t>856</a:t>
                      </a:r>
                      <a:endParaRPr lang="en-US" sz="2000" dirty="0"/>
                    </a:p>
                  </a:txBody>
                  <a:tcPr marL="76200" marR="76200" marT="20003" marB="20003" anchor="ctr"/>
                </a:tc>
                <a:tc>
                  <a:txBody>
                    <a:bodyPr/>
                    <a:lstStyle/>
                    <a:p>
                      <a:pPr algn="ctr"/>
                      <a:r>
                        <a:rPr lang="en-US" sz="2000" dirty="0" smtClean="0"/>
                        <a:t>290</a:t>
                      </a:r>
                      <a:endParaRPr lang="en-US" sz="2000" dirty="0"/>
                    </a:p>
                  </a:txBody>
                  <a:tcPr marL="76200" marR="76200" marT="20003" marB="20003" anchor="ctr"/>
                </a:tc>
              </a:tr>
              <a:tr h="453323">
                <a:tc>
                  <a:txBody>
                    <a:bodyPr/>
                    <a:lstStyle/>
                    <a:p>
                      <a:r>
                        <a:rPr lang="en-US" sz="2000" dirty="0" smtClean="0"/>
                        <a:t>Item</a:t>
                      </a:r>
                      <a:endParaRPr lang="en-US" sz="2000" dirty="0"/>
                    </a:p>
                  </a:txBody>
                  <a:tcPr marL="76200" marR="76200" marT="20003" marB="20003" anchor="ctr"/>
                </a:tc>
                <a:tc>
                  <a:txBody>
                    <a:bodyPr/>
                    <a:lstStyle/>
                    <a:p>
                      <a:pPr algn="ctr"/>
                      <a:r>
                        <a:rPr lang="en-US" sz="2000" dirty="0" smtClean="0"/>
                        <a:t>228</a:t>
                      </a:r>
                      <a:endParaRPr lang="en-US" sz="2000" dirty="0"/>
                    </a:p>
                  </a:txBody>
                  <a:tcPr marL="76200" marR="76200" marT="20003" marB="20003" anchor="ctr"/>
                </a:tc>
                <a:tc>
                  <a:txBody>
                    <a:bodyPr/>
                    <a:lstStyle/>
                    <a:p>
                      <a:pPr algn="ctr"/>
                      <a:r>
                        <a:rPr lang="en-US" sz="2000" dirty="0" smtClean="0"/>
                        <a:t>134</a:t>
                      </a:r>
                      <a:endParaRPr lang="en-US" sz="2000" dirty="0"/>
                    </a:p>
                  </a:txBody>
                  <a:tcPr marL="76200" marR="76200" marT="20003" marB="20003" anchor="ctr"/>
                </a:tc>
                <a:tc>
                  <a:txBody>
                    <a:bodyPr/>
                    <a:lstStyle/>
                    <a:p>
                      <a:pPr algn="ctr"/>
                      <a:r>
                        <a:rPr lang="en-US" sz="2000" dirty="0" smtClean="0"/>
                        <a:t>238</a:t>
                      </a:r>
                      <a:endParaRPr lang="en-US" sz="2000" dirty="0"/>
                    </a:p>
                  </a:txBody>
                  <a:tcPr marL="76200" marR="76200" marT="20003" marB="20003" anchor="ctr"/>
                </a:tc>
              </a:tr>
              <a:tr h="453323">
                <a:tc>
                  <a:txBody>
                    <a:bodyPr/>
                    <a:lstStyle/>
                    <a:p>
                      <a:r>
                        <a:rPr lang="en-US" sz="2000" dirty="0" smtClean="0"/>
                        <a:t>Item</a:t>
                      </a:r>
                      <a:endParaRPr lang="en-US" sz="2000" dirty="0"/>
                    </a:p>
                  </a:txBody>
                  <a:tcPr marL="76200" marR="76200" marT="20003" marB="20003" anchor="ctr"/>
                </a:tc>
                <a:tc>
                  <a:txBody>
                    <a:bodyPr/>
                    <a:lstStyle/>
                    <a:p>
                      <a:pPr algn="ctr"/>
                      <a:r>
                        <a:rPr lang="en-US" sz="2000" dirty="0" smtClean="0"/>
                        <a:t>954</a:t>
                      </a:r>
                      <a:endParaRPr lang="en-US" sz="2000" dirty="0"/>
                    </a:p>
                  </a:txBody>
                  <a:tcPr marL="76200" marR="76200" marT="20003" marB="20003" anchor="ctr"/>
                </a:tc>
                <a:tc>
                  <a:txBody>
                    <a:bodyPr/>
                    <a:lstStyle/>
                    <a:p>
                      <a:pPr algn="ctr"/>
                      <a:r>
                        <a:rPr lang="en-US" sz="2000" dirty="0" smtClean="0"/>
                        <a:t>875</a:t>
                      </a:r>
                      <a:endParaRPr lang="en-US" sz="2000" dirty="0"/>
                    </a:p>
                  </a:txBody>
                  <a:tcPr marL="76200" marR="76200" marT="20003" marB="20003" anchor="ctr"/>
                </a:tc>
                <a:tc>
                  <a:txBody>
                    <a:bodyPr/>
                    <a:lstStyle/>
                    <a:p>
                      <a:pPr algn="ctr"/>
                      <a:r>
                        <a:rPr lang="en-US" sz="2000" dirty="0" smtClean="0"/>
                        <a:t>976</a:t>
                      </a:r>
                      <a:endParaRPr lang="en-US" sz="2000" dirty="0"/>
                    </a:p>
                  </a:txBody>
                  <a:tcPr marL="76200" marR="76200" marT="20003" marB="20003" anchor="ctr"/>
                </a:tc>
              </a:tr>
              <a:tr h="453323">
                <a:tc>
                  <a:txBody>
                    <a:bodyPr/>
                    <a:lstStyle/>
                    <a:p>
                      <a:r>
                        <a:rPr lang="en-US" sz="2000" dirty="0" smtClean="0"/>
                        <a:t>Item</a:t>
                      </a:r>
                      <a:endParaRPr lang="en-US" sz="2000" dirty="0"/>
                    </a:p>
                  </a:txBody>
                  <a:tcPr marL="76200" marR="76200" marT="20003" marB="20003" anchor="ctr"/>
                </a:tc>
                <a:tc>
                  <a:txBody>
                    <a:bodyPr/>
                    <a:lstStyle/>
                    <a:p>
                      <a:pPr algn="ctr"/>
                      <a:r>
                        <a:rPr lang="en-US" sz="2000" dirty="0" smtClean="0"/>
                        <a:t>324</a:t>
                      </a:r>
                      <a:endParaRPr lang="en-US" sz="2000" dirty="0"/>
                    </a:p>
                  </a:txBody>
                  <a:tcPr marL="76200" marR="76200" marT="20003" marB="20003" anchor="ctr"/>
                </a:tc>
                <a:tc>
                  <a:txBody>
                    <a:bodyPr/>
                    <a:lstStyle/>
                    <a:p>
                      <a:pPr algn="ctr"/>
                      <a:r>
                        <a:rPr lang="en-US" sz="2000" dirty="0" smtClean="0"/>
                        <a:t>325</a:t>
                      </a:r>
                      <a:endParaRPr lang="en-US" sz="2000" dirty="0"/>
                    </a:p>
                  </a:txBody>
                  <a:tcPr marL="76200" marR="76200" marT="20003" marB="20003" anchor="ctr"/>
                </a:tc>
                <a:tc>
                  <a:txBody>
                    <a:bodyPr/>
                    <a:lstStyle/>
                    <a:p>
                      <a:pPr algn="ctr"/>
                      <a:r>
                        <a:rPr lang="en-US" sz="2000" dirty="0" smtClean="0"/>
                        <a:t>301</a:t>
                      </a:r>
                      <a:endParaRPr lang="en-US" sz="2000" dirty="0"/>
                    </a:p>
                  </a:txBody>
                  <a:tcPr marL="76200" marR="76200" marT="20003" marB="20003" anchor="ctr"/>
                </a:tc>
              </a:tr>
              <a:tr h="453323">
                <a:tc>
                  <a:txBody>
                    <a:bodyPr/>
                    <a:lstStyle/>
                    <a:p>
                      <a:r>
                        <a:rPr lang="en-US" sz="2000" dirty="0" smtClean="0"/>
                        <a:t>Item</a:t>
                      </a:r>
                      <a:endParaRPr lang="en-US" sz="2000" dirty="0"/>
                    </a:p>
                  </a:txBody>
                  <a:tcPr marL="76200" marR="76200" marT="20003" marB="20003" anchor="ctr"/>
                </a:tc>
                <a:tc>
                  <a:txBody>
                    <a:bodyPr/>
                    <a:lstStyle/>
                    <a:p>
                      <a:pPr algn="ctr"/>
                      <a:r>
                        <a:rPr lang="en-US" sz="2000" dirty="0" smtClean="0"/>
                        <a:t>199</a:t>
                      </a:r>
                      <a:endParaRPr lang="en-US" sz="2000" dirty="0"/>
                    </a:p>
                  </a:txBody>
                  <a:tcPr marL="76200" marR="76200" marT="20003" marB="20003" anchor="ctr"/>
                </a:tc>
                <a:tc>
                  <a:txBody>
                    <a:bodyPr/>
                    <a:lstStyle/>
                    <a:p>
                      <a:pPr algn="ctr"/>
                      <a:r>
                        <a:rPr lang="en-US" sz="2000" dirty="0" smtClean="0"/>
                        <a:t>137</a:t>
                      </a:r>
                      <a:endParaRPr lang="en-US" sz="2000" dirty="0"/>
                    </a:p>
                  </a:txBody>
                  <a:tcPr marL="76200" marR="76200" marT="20003" marB="20003" anchor="ctr"/>
                </a:tc>
                <a:tc>
                  <a:txBody>
                    <a:bodyPr/>
                    <a:lstStyle/>
                    <a:p>
                      <a:pPr algn="ctr"/>
                      <a:r>
                        <a:rPr lang="en-US" sz="2000" dirty="0" smtClean="0"/>
                        <a:t>186</a:t>
                      </a:r>
                      <a:endParaRPr lang="en-US" sz="2000" dirty="0"/>
                    </a:p>
                  </a:txBody>
                  <a:tcPr marL="76200" marR="76200" marT="20003" marB="20003"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914400" y="7645402"/>
                <a:ext cx="8229600" cy="6280902"/>
              </a:xfrm>
              <a:prstGeom prst="rect">
                <a:avLst/>
              </a:prstGeom>
              <a:solidFill>
                <a:schemeClr val="bg1"/>
              </a:solidFill>
              <a:ln w="12700">
                <a:solidFill>
                  <a:schemeClr val="accent1">
                    <a:lumMod val="75000"/>
                  </a:schemeClr>
                </a:solidFill>
              </a:ln>
              <a:effectLst/>
            </p:spPr>
            <p:txBody>
              <a:bodyPr lIns="83256" tIns="83256" rIns="83256" bIns="8325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mn-lt"/>
                  </a:rPr>
                  <a:t>Genigraphics®</a:t>
                </a:r>
                <a:r>
                  <a:rPr lang="en-US" sz="1800" dirty="0">
                    <a:latin typeface="+mn-lt"/>
                  </a:rPr>
                  <a:t> has provided this template to assist in preparation of a medical or scientific research poster. The dimensions are set to </a:t>
                </a:r>
                <a:r>
                  <a:rPr lang="en-US" sz="1800" dirty="0" smtClean="0">
                    <a:latin typeface="+mn-lt"/>
                  </a:rPr>
                  <a:t>21” </a:t>
                </a:r>
                <a:r>
                  <a:rPr lang="en-US" sz="1800" dirty="0">
                    <a:latin typeface="+mn-lt"/>
                  </a:rPr>
                  <a:t>high by </a:t>
                </a:r>
                <a:r>
                  <a:rPr lang="en-US" sz="1800" dirty="0" smtClean="0">
                    <a:latin typeface="+mn-lt"/>
                  </a:rPr>
                  <a:t>30” </a:t>
                </a:r>
                <a:r>
                  <a:rPr lang="en-US" sz="1800" dirty="0">
                    <a:latin typeface="+mn-lt"/>
                  </a:rPr>
                  <a:t>wide </a:t>
                </a:r>
                <a:r>
                  <a:rPr lang="en-US" sz="1800" dirty="0" smtClean="0">
                    <a:latin typeface="+mn-lt"/>
                  </a:rPr>
                  <a:t>(half scale) for printing at 200% to produce a 42” high by 60” wide poster. Prints </a:t>
                </a:r>
                <a:r>
                  <a:rPr lang="en-US" sz="1800" dirty="0">
                    <a:latin typeface="+mn-lt"/>
                  </a:rPr>
                  <a:t>can be scaled up or down in size to any dimension with a </a:t>
                </a:r>
                <a:r>
                  <a:rPr lang="en-US" sz="1800" dirty="0" smtClean="0">
                    <a:latin typeface="+mn-lt"/>
                  </a:rPr>
                  <a:t>7:10 </a:t>
                </a:r>
                <a:r>
                  <a:rPr lang="en-US" sz="1800" dirty="0">
                    <a:latin typeface="+mn-lt"/>
                  </a:rPr>
                  <a:t>aspect ratio. For example, if you order a </a:t>
                </a:r>
                <a:r>
                  <a:rPr lang="en-US" sz="1800" dirty="0" smtClean="0">
                    <a:latin typeface="+mn-lt"/>
                  </a:rPr>
                  <a:t>35” </a:t>
                </a:r>
                <a:r>
                  <a:rPr lang="en-US" sz="1800" dirty="0">
                    <a:latin typeface="+mn-lt"/>
                  </a:rPr>
                  <a:t>x </a:t>
                </a:r>
                <a:r>
                  <a:rPr lang="en-US" sz="1800" dirty="0" smtClean="0">
                    <a:latin typeface="+mn-lt"/>
                  </a:rPr>
                  <a:t>50</a:t>
                </a:r>
                <a:r>
                  <a:rPr lang="en-US" sz="1800" dirty="0">
                    <a:latin typeface="+mn-lt"/>
                  </a:rPr>
                  <a:t>” poster using this template, we will print the file at </a:t>
                </a:r>
                <a:r>
                  <a:rPr lang="en-US" sz="1800" dirty="0" smtClean="0">
                    <a:latin typeface="+mn-lt"/>
                  </a:rPr>
                  <a:t>166.6% </a:t>
                </a:r>
                <a:r>
                  <a:rPr lang="en-US" sz="1800" dirty="0">
                    <a:latin typeface="+mn-lt"/>
                  </a:rPr>
                  <a:t>of its original size. </a:t>
                </a:r>
                <a:r>
                  <a:rPr lang="en-US" sz="1800" b="1" dirty="0">
                    <a:latin typeface="+mn-lt"/>
                  </a:rPr>
                  <a:t>The most critical factor is that your template and poster dimensions must be proportional:</a:t>
                </a:r>
              </a:p>
              <a:p>
                <a:pPr eaLnBrk="1" hangingPunct="1"/>
                <a:endParaRPr lang="en-US" sz="18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1800" b="1" i="1">
                              <a:latin typeface="Cambria Math"/>
                            </a:rPr>
                          </m:ctrlPr>
                        </m:boxPr>
                        <m:e>
                          <m:f>
                            <m:fPr>
                              <m:ctrlPr>
                                <a:rPr lang="en-US" sz="1800" b="1" i="1">
                                  <a:latin typeface="Cambria Math"/>
                                </a:rPr>
                              </m:ctrlPr>
                            </m:fPr>
                            <m:num>
                              <m:r>
                                <a:rPr lang="en-US" sz="1800" b="1" i="1">
                                  <a:latin typeface="Cambria Math"/>
                                </a:rPr>
                                <m:t>𝒕𝒆𝒎𝒑𝒍𝒂𝒕𝒆</m:t>
                              </m:r>
                              <m:r>
                                <a:rPr lang="en-US" sz="1800" b="1" i="1">
                                  <a:latin typeface="Cambria Math"/>
                                </a:rPr>
                                <m:t> </m:t>
                              </m:r>
                              <m:r>
                                <a:rPr lang="en-US" sz="1800" b="1" i="1">
                                  <a:latin typeface="Cambria Math"/>
                                </a:rPr>
                                <m:t>𝒉𝒆𝒊𝒈𝒉𝒕</m:t>
                              </m:r>
                            </m:num>
                            <m:den>
                              <m:r>
                                <a:rPr lang="en-US" sz="1800" b="1" i="1">
                                  <a:latin typeface="Cambria Math"/>
                                </a:rPr>
                                <m:t>𝒕𝒆𝒎𝒑𝒍𝒂𝒕𝒆</m:t>
                              </m:r>
                              <m:r>
                                <a:rPr lang="en-US" sz="1800" b="1" i="1">
                                  <a:latin typeface="Cambria Math"/>
                                </a:rPr>
                                <m:t> </m:t>
                              </m:r>
                              <m:r>
                                <a:rPr lang="en-US" sz="1800" b="1" i="1">
                                  <a:latin typeface="Cambria Math"/>
                                </a:rPr>
                                <m:t>𝒘𝒊𝒅𝒕𝒉</m:t>
                              </m:r>
                            </m:den>
                          </m:f>
                        </m:e>
                      </m:box>
                      <m:r>
                        <a:rPr lang="en-US" sz="1800" b="1" i="1">
                          <a:latin typeface="Cambria Math"/>
                        </a:rPr>
                        <m:t> = </m:t>
                      </m:r>
                      <m:box>
                        <m:boxPr>
                          <m:ctrlPr>
                            <a:rPr lang="en-US" sz="1800" b="1" i="1">
                              <a:latin typeface="Cambria Math"/>
                            </a:rPr>
                          </m:ctrlPr>
                        </m:boxPr>
                        <m:e>
                          <m:f>
                            <m:fPr>
                              <m:ctrlPr>
                                <a:rPr lang="en-US" sz="1800" b="1" i="1">
                                  <a:latin typeface="Cambria Math"/>
                                </a:rPr>
                              </m:ctrlPr>
                            </m:fPr>
                            <m:num>
                              <m:r>
                                <a:rPr lang="en-US" sz="1800" b="1" i="1">
                                  <a:latin typeface="Cambria Math"/>
                                </a:rPr>
                                <m:t>𝒅𝒆𝒔𝒊𝒓𝒆𝒅</m:t>
                              </m:r>
                              <m:r>
                                <a:rPr lang="en-US" sz="1800" b="1" i="1">
                                  <a:latin typeface="Cambria Math"/>
                                </a:rPr>
                                <m:t> </m:t>
                              </m:r>
                              <m:r>
                                <a:rPr lang="en-US" sz="1800" b="1" i="1">
                                  <a:latin typeface="Cambria Math"/>
                                </a:rPr>
                                <m:t>𝒑𝒓𝒊𝒏𝒕</m:t>
                              </m:r>
                              <m:r>
                                <a:rPr lang="en-US" sz="1800" b="1" i="1">
                                  <a:latin typeface="Cambria Math"/>
                                </a:rPr>
                                <m:t> </m:t>
                              </m:r>
                              <m:r>
                                <a:rPr lang="en-US" sz="1800" b="1" i="1">
                                  <a:latin typeface="Cambria Math"/>
                                </a:rPr>
                                <m:t>𝒉𝒆𝒊𝒈𝒉𝒕</m:t>
                              </m:r>
                            </m:num>
                            <m:den>
                              <m:r>
                                <a:rPr lang="en-US" sz="1800" b="1" i="1">
                                  <a:latin typeface="Cambria Math"/>
                                </a:rPr>
                                <m:t>𝒅𝒆𝒔𝒊𝒓𝒆𝒅</m:t>
                              </m:r>
                              <m:r>
                                <a:rPr lang="en-US" sz="1800" b="1" i="1">
                                  <a:latin typeface="Cambria Math"/>
                                </a:rPr>
                                <m:t> </m:t>
                              </m:r>
                              <m:r>
                                <a:rPr lang="en-US" sz="1800" b="1" i="1">
                                  <a:latin typeface="Cambria Math"/>
                                </a:rPr>
                                <m:t>𝒑𝒓𝒊𝒏𝒕</m:t>
                              </m:r>
                              <m:r>
                                <a:rPr lang="en-US" sz="1800" b="1" i="1">
                                  <a:latin typeface="Cambria Math"/>
                                </a:rPr>
                                <m:t> </m:t>
                              </m:r>
                              <m:r>
                                <a:rPr lang="en-US" sz="1800" b="1" i="1">
                                  <a:latin typeface="Cambria Math"/>
                                </a:rPr>
                                <m:t>𝒘𝒊𝒅𝒕𝒉</m:t>
                              </m:r>
                            </m:den>
                          </m:f>
                        </m:e>
                      </m:box>
                    </m:oMath>
                  </m:oMathPara>
                </a14:m>
                <a:endParaRPr lang="en-US" sz="1800" b="1" dirty="0">
                  <a:latin typeface="+mn-lt"/>
                </a:endParaRPr>
              </a:p>
              <a:p>
                <a:pPr eaLnBrk="1" hangingPunct="1"/>
                <a:endParaRPr lang="en-US" sz="1800" dirty="0">
                  <a:latin typeface="+mn-lt"/>
                </a:endParaRPr>
              </a:p>
              <a:p>
                <a:pPr eaLnBrk="1" hangingPunct="1"/>
                <a:r>
                  <a:rPr lang="en-US" sz="1800" dirty="0">
                    <a:latin typeface="+mn-lt"/>
                  </a:rPr>
                  <a:t>Order your poster from Genigraphics and we will perform a free design review and advise you if we see anything that may be a concern for printing. We’ll even help tidy things up.</a:t>
                </a:r>
              </a:p>
              <a:p>
                <a:pPr eaLnBrk="1" hangingPunct="1"/>
                <a:endParaRPr lang="en-US" sz="1800" dirty="0">
                  <a:latin typeface="+mn-lt"/>
                </a:endParaRPr>
              </a:p>
              <a:p>
                <a:pPr eaLnBrk="1" hangingPunct="1"/>
                <a:r>
                  <a:rPr lang="en-US" sz="18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914400" y="7645402"/>
                <a:ext cx="8229600" cy="6280902"/>
              </a:xfrm>
              <a:prstGeom prst="rect">
                <a:avLst/>
              </a:prstGeom>
              <a:blipFill rotWithShape="1">
                <a:blip r:embed="rId2"/>
                <a:stretch>
                  <a:fillRect l="-666" r="-888"/>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9601200" y="7245350"/>
            <a:ext cx="8229600"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1628" tIns="20814" rIns="41628" bIns="20814" rtlCol="0" anchor="ctr"/>
          <a:lstStyle/>
          <a:p>
            <a:pPr algn="ctr"/>
            <a:r>
              <a:rPr lang="en-US" sz="28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809750" y="14497510"/>
            <a:ext cx="2571750" cy="1661746"/>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667375" y="14497546"/>
            <a:ext cx="2571750" cy="1661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782539" y="16279568"/>
            <a:ext cx="2254984" cy="257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1628" tIns="20814" rIns="41628" bIns="2081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400" b="1" dirty="0">
                <a:latin typeface="Calibri" pitchFamily="34" charset="0"/>
              </a:rPr>
              <a:t>Figure 1.</a:t>
            </a:r>
            <a:r>
              <a:rPr lang="en-US" sz="1400" dirty="0">
                <a:latin typeface="Calibri" pitchFamily="34" charset="0"/>
              </a:rPr>
              <a:t> Label in </a:t>
            </a:r>
            <a:r>
              <a:rPr lang="en-US" sz="1400" dirty="0" smtClean="0">
                <a:latin typeface="Calibri" pitchFamily="34" charset="0"/>
              </a:rPr>
              <a:t>14pt </a:t>
            </a:r>
            <a:r>
              <a:rPr lang="en-US" sz="1400" dirty="0">
                <a:latin typeface="Calibri" pitchFamily="34" charset="0"/>
              </a:rPr>
              <a:t>Calibri.</a:t>
            </a:r>
          </a:p>
        </p:txBody>
      </p:sp>
      <p:sp>
        <p:nvSpPr>
          <p:cNvPr id="52" name="Text Box 181"/>
          <p:cNvSpPr txBox="1">
            <a:spLocks noChangeArrowheads="1"/>
          </p:cNvSpPr>
          <p:nvPr/>
        </p:nvSpPr>
        <p:spPr bwMode="auto">
          <a:xfrm>
            <a:off x="5640163" y="16279568"/>
            <a:ext cx="2254984" cy="257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1628" tIns="20814" rIns="41628" bIns="2081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400" b="1" dirty="0">
                <a:latin typeface="Calibri" pitchFamily="34" charset="0"/>
              </a:rPr>
              <a:t>Figure 2.</a:t>
            </a:r>
            <a:r>
              <a:rPr lang="en-US" sz="1400" dirty="0">
                <a:latin typeface="Calibri" pitchFamily="34" charset="0"/>
              </a:rPr>
              <a:t> Label in </a:t>
            </a:r>
            <a:r>
              <a:rPr lang="en-US" sz="1400" dirty="0" smtClean="0">
                <a:latin typeface="Calibri" pitchFamily="34" charset="0"/>
              </a:rPr>
              <a:t>14pt </a:t>
            </a:r>
            <a:r>
              <a:rPr lang="en-US" sz="1400" dirty="0">
                <a:latin typeface="Calibri" pitchFamily="34" charset="0"/>
              </a:rPr>
              <a:t>Calibri.</a:t>
            </a:r>
          </a:p>
        </p:txBody>
      </p:sp>
      <p:sp>
        <p:nvSpPr>
          <p:cNvPr id="53" name="Text Box 180"/>
          <p:cNvSpPr txBox="1">
            <a:spLocks noChangeArrowheads="1"/>
          </p:cNvSpPr>
          <p:nvPr/>
        </p:nvSpPr>
        <p:spPr bwMode="auto">
          <a:xfrm>
            <a:off x="9931636" y="12872730"/>
            <a:ext cx="2188877" cy="257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1628" tIns="20814" rIns="41628" bIns="2081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1400" b="1" dirty="0">
                <a:latin typeface="Calibri" pitchFamily="34" charset="0"/>
              </a:rPr>
              <a:t>Table 1.</a:t>
            </a:r>
            <a:r>
              <a:rPr lang="en-US" sz="1400" dirty="0">
                <a:latin typeface="Calibri" pitchFamily="34" charset="0"/>
              </a:rPr>
              <a:t> Label in </a:t>
            </a:r>
            <a:r>
              <a:rPr lang="en-US" sz="1400" dirty="0" smtClean="0">
                <a:latin typeface="Calibri" pitchFamily="34" charset="0"/>
              </a:rPr>
              <a:t>14pt </a:t>
            </a:r>
            <a:r>
              <a:rPr lang="en-US" sz="1400" dirty="0">
                <a:latin typeface="Calibri" pitchFamily="34" charset="0"/>
              </a:rPr>
              <a:t>Calibri.</a:t>
            </a:r>
          </a:p>
        </p:txBody>
      </p:sp>
      <p:graphicFrame>
        <p:nvGraphicFramePr>
          <p:cNvPr id="3" name="Chart 2"/>
          <p:cNvGraphicFramePr/>
          <p:nvPr>
            <p:extLst>
              <p:ext uri="{D42A27DB-BD31-4B8C-83A1-F6EECF244321}">
                <p14:modId xmlns:p14="http://schemas.microsoft.com/office/powerpoint/2010/main" val="292270342"/>
              </p:ext>
            </p:extLst>
          </p:nvPr>
        </p:nvGraphicFramePr>
        <p:xfrm>
          <a:off x="18395735" y="2901812"/>
          <a:ext cx="7969466" cy="3623992"/>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18752742" y="6667500"/>
            <a:ext cx="2200867" cy="257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1628" tIns="20814" rIns="41628" bIns="2081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1400" b="1" dirty="0">
                <a:latin typeface="Calibri" pitchFamily="34" charset="0"/>
              </a:rPr>
              <a:t>Chart 1.</a:t>
            </a:r>
            <a:r>
              <a:rPr lang="en-US" sz="1400" dirty="0">
                <a:latin typeface="Calibri" pitchFamily="34" charset="0"/>
              </a:rPr>
              <a:t> Label in </a:t>
            </a:r>
            <a:r>
              <a:rPr lang="en-US" sz="1400" dirty="0" smtClean="0">
                <a:latin typeface="Calibri" pitchFamily="34" charset="0"/>
              </a:rPr>
              <a:t>14pt </a:t>
            </a:r>
            <a:r>
              <a:rPr lang="en-US" sz="1400" dirty="0">
                <a:latin typeface="Calibri" pitchFamily="34" charset="0"/>
              </a:rPr>
              <a:t>Calibri.</a:t>
            </a:r>
          </a:p>
        </p:txBody>
      </p:sp>
      <p:sp>
        <p:nvSpPr>
          <p:cNvPr id="38" name="Rectangle 265"/>
          <p:cNvSpPr>
            <a:spLocks noChangeAspect="1" noChangeArrowheads="1"/>
          </p:cNvSpPr>
          <p:nvPr/>
        </p:nvSpPr>
        <p:spPr bwMode="auto">
          <a:xfrm>
            <a:off x="548640" y="548640"/>
            <a:ext cx="1828800" cy="137268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400" b="1" dirty="0">
                <a:latin typeface="Calibri" pitchFamily="34" charset="0"/>
              </a:rPr>
              <a:t>REPLACE THIS BOX WITH YOUR ORGANIZATION’S</a:t>
            </a:r>
          </a:p>
          <a:p>
            <a:pPr algn="ctr" defTabSz="4022725"/>
            <a:r>
              <a:rPr lang="en-US" sz="1400" b="1" dirty="0">
                <a:latin typeface="Calibri" pitchFamily="34" charset="0"/>
              </a:rPr>
              <a:t>HIGH RESOLUTION LOGO</a:t>
            </a:r>
          </a:p>
        </p:txBody>
      </p:sp>
      <p:sp>
        <p:nvSpPr>
          <p:cNvPr id="39" name="Rectangle 265"/>
          <p:cNvSpPr>
            <a:spLocks noChangeAspect="1" noChangeArrowheads="1"/>
          </p:cNvSpPr>
          <p:nvPr/>
        </p:nvSpPr>
        <p:spPr bwMode="auto">
          <a:xfrm>
            <a:off x="25054560" y="548640"/>
            <a:ext cx="1828800" cy="137268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400" b="1" dirty="0">
                <a:latin typeface="Calibri" pitchFamily="34" charset="0"/>
              </a:rPr>
              <a:t>REPLACE THIS BOX WITH YOUR ORGANIZATION’S</a:t>
            </a:r>
          </a:p>
          <a:p>
            <a:pPr algn="ctr" defTabSz="4022725"/>
            <a:r>
              <a:rPr lang="en-US" sz="14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2638</TotalTime>
  <Words>1186</Words>
  <Application>Microsoft Office PowerPoint</Application>
  <PresentationFormat>Custom</PresentationFormat>
  <Paragraphs>106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42x60</dc:title>
  <dc:creator>Jay Larson</dc:creator>
  <dc:description>Quality poster printing
www.genigraphics.com
1-800-790-4001</dc:description>
  <cp:lastModifiedBy>Jay Larson</cp:lastModifiedBy>
  <cp:revision>85</cp:revision>
  <cp:lastPrinted>2013-02-12T02:21:55Z</cp:lastPrinted>
  <dcterms:created xsi:type="dcterms:W3CDTF">2013-02-10T21:14:48Z</dcterms:created>
  <dcterms:modified xsi:type="dcterms:W3CDTF">2015-09-10T21:59:19Z</dcterms:modified>
</cp:coreProperties>
</file>