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43891200"/>
  <p:notesSz cx="7004050" cy="929005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60" autoAdjust="0"/>
    <p:restoredTop sz="94676" autoAdjust="0"/>
  </p:normalViewPr>
  <p:slideViewPr>
    <p:cSldViewPr>
      <p:cViewPr varScale="1">
        <p:scale>
          <a:sx n="14" d="100"/>
          <a:sy n="14" d="100"/>
        </p:scale>
        <p:origin x="-2898" y="-210"/>
      </p:cViewPr>
      <p:guideLst>
        <p:guide orient="horz" pos="13824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700160"/>
        <c:axId val="84701952"/>
      </c:barChart>
      <c:catAx>
        <c:axId val="84700160"/>
        <c:scaling>
          <c:orientation val="minMax"/>
        </c:scaling>
        <c:delete val="0"/>
        <c:axPos val="b"/>
        <c:majorTickMark val="out"/>
        <c:minorTickMark val="none"/>
        <c:tickLblPos val="nextTo"/>
        <c:crossAx val="84701952"/>
        <c:crosses val="autoZero"/>
        <c:auto val="1"/>
        <c:lblAlgn val="ctr"/>
        <c:lblOffset val="100"/>
        <c:noMultiLvlLbl val="0"/>
      </c:catAx>
      <c:valAx>
        <c:axId val="847019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47001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42976800" y="0"/>
            <a:ext cx="914400" cy="43891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914400" cy="43891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43891200" cy="5486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0" y="38404800"/>
            <a:ext cx="43891200" cy="5486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Instructions"/>
          <p:cNvSpPr/>
          <p:nvPr userDrawn="1"/>
        </p:nvSpPr>
        <p:spPr>
          <a:xfrm>
            <a:off x="-13716000" y="0"/>
            <a:ext cx="12801600" cy="43891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28600" tIns="228600" rIns="228600" bIns="228600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400"/>
              </a:spcAft>
            </a:pPr>
            <a:r>
              <a:rPr lang="en-US" sz="9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96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400"/>
              </a:spcAft>
            </a:pPr>
            <a:r>
              <a:rPr lang="en-US" sz="6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48” high by 48” wide. It can be used to print any poster with a 1:1 aspect ratio.</a:t>
            </a:r>
          </a:p>
          <a:p>
            <a:pPr lvl="0">
              <a:spcBef>
                <a:spcPts val="0"/>
              </a:spcBef>
              <a:spcAft>
                <a:spcPts val="2400"/>
              </a:spcAft>
            </a:pPr>
            <a:r>
              <a:rPr lang="en-US" sz="9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9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  <a:endParaRPr sz="96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400"/>
              </a:spcAft>
            </a:pPr>
            <a:r>
              <a:rPr sz="6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6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6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sz="6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 this </a:t>
            </a:r>
            <a:r>
              <a:rPr lang="en-US" sz="6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6600" baseline="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6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6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6600" baseline="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2400"/>
              </a:spcAft>
            </a:pPr>
            <a:r>
              <a:rPr lang="en-US" sz="9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9600" baseline="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9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400"/>
              </a:spcAft>
            </a:pPr>
            <a:r>
              <a:rPr lang="en-US" sz="6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6600" b="1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6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6600" b="1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6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6600" baseline="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6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400"/>
              </a:spcAft>
            </a:pPr>
            <a:r>
              <a:rPr lang="en-US" sz="6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2400"/>
              </a:spcAft>
            </a:pPr>
            <a:r>
              <a:rPr lang="en-US" sz="6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 algn="ctr">
              <a:spcBef>
                <a:spcPts val="0"/>
              </a:spcBef>
              <a:spcAft>
                <a:spcPts val="2400"/>
              </a:spcAft>
            </a:pPr>
            <a:r>
              <a:rPr lang="en-US" sz="48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/>
            </a:r>
            <a:br>
              <a:rPr lang="en-US" sz="48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8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44805600" y="0"/>
            <a:ext cx="12801600" cy="43891200"/>
            <a:chOff x="33832800" y="0"/>
            <a:chExt cx="12801600" cy="43891200"/>
          </a:xfrm>
        </p:grpSpPr>
        <p:sp>
          <p:nvSpPr>
            <p:cNvPr id="21" name="Instructions"/>
            <p:cNvSpPr/>
            <p:nvPr userDrawn="1"/>
          </p:nvSpPr>
          <p:spPr>
            <a:xfrm>
              <a:off x="33832800" y="0"/>
              <a:ext cx="128016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2400"/>
                </a:spcAft>
              </a:pPr>
              <a:r>
                <a:rPr lang="en-US" sz="960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96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960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9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400"/>
                </a:spcAft>
              </a:pPr>
              <a:r>
                <a:rPr lang="en-US" sz="660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66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2400"/>
                </a:spcAft>
              </a:pPr>
              <a:r>
                <a:rPr lang="en-US" sz="66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6600" b="1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66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6600" b="1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66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2400"/>
                </a:spcAft>
              </a:pPr>
              <a:endParaRPr lang="en-US" sz="66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400"/>
                </a:spcAft>
              </a:pPr>
              <a:endParaRPr lang="en-US" sz="66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400"/>
                </a:spcAft>
              </a:pPr>
              <a:endParaRPr lang="en-US" sz="66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400"/>
                </a:spcAft>
              </a:pPr>
              <a:endParaRPr lang="en-US" sz="66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400"/>
                </a:spcAft>
              </a:pPr>
              <a:endParaRPr lang="en-US" sz="66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400"/>
                </a:spcAft>
              </a:pPr>
              <a:endParaRPr lang="en-US" sz="66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400"/>
                </a:spcAft>
              </a:pPr>
              <a:endParaRPr lang="en-US" sz="66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400"/>
                </a:spcAft>
              </a:pPr>
              <a:endParaRPr lang="en-US" sz="66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400"/>
                </a:spcAft>
              </a:pPr>
              <a:endParaRPr lang="en-US" sz="66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400"/>
                </a:spcAft>
              </a:pPr>
              <a:r>
                <a:rPr lang="en-US" sz="66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2400"/>
                </a:spcAft>
              </a:pPr>
              <a:r>
                <a:rPr lang="en-US" sz="960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2400"/>
                </a:spcAft>
              </a:pPr>
              <a:r>
                <a:rPr lang="en-US" sz="660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66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6600" b="1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66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2400"/>
                </a:spcAft>
              </a:pPr>
              <a:r>
                <a:rPr lang="en-US" sz="66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66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66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66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66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480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/>
              </a:r>
              <a:br>
                <a:rPr lang="en-US" sz="480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80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22" name="Picture 2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342" y="9260274"/>
              <a:ext cx="11904515" cy="10246926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04800" y="43586400"/>
            <a:ext cx="5297435" cy="185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944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9/10/2015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665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757683"/>
            <a:ext cx="39502080" cy="73152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10241283"/>
            <a:ext cx="39502080" cy="28966163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40680643"/>
            <a:ext cx="10241280" cy="23368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9/10/2015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40680643"/>
            <a:ext cx="13898880" cy="23368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40680643"/>
            <a:ext cx="10241280" cy="23368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4389120" rtl="0" eaLnBrk="1" latinLnBrk="0" hangingPunct="1">
        <a:spcBef>
          <a:spcPct val="0"/>
        </a:spcBef>
        <a:buNone/>
        <a:defRPr sz="8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438912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4389120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438912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4389120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4389120" rtl="0" eaLnBrk="1" latinLnBrk="0" hangingPunct="1">
        <a:spcBef>
          <a:spcPct val="20000"/>
        </a:spcBef>
        <a:buFont typeface="Arial" pitchFamily="34" charset="0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chart" Target="../charts/char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7315200" y="0"/>
            <a:ext cx="292608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0" tIns="457200" rIns="182880" bIns="457200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88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Template Provided By Genigraphics – </a:t>
            </a:r>
            <a:r>
              <a:rPr lang="en-US" sz="88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800.790.4001</a:t>
            </a:r>
            <a:endParaRPr lang="en-US" sz="8800" b="1" dirty="0">
              <a:solidFill>
                <a:schemeClr val="accent3">
                  <a:lumMod val="20000"/>
                  <a:lumOff val="80000"/>
                </a:schemeClr>
              </a:solidFill>
              <a:latin typeface="+mn-lt"/>
            </a:endParaRPr>
          </a:p>
          <a:p>
            <a:pPr algn="ctr" eaLnBrk="1" hangingPunct="1"/>
            <a:r>
              <a:rPr lang="en-US" sz="88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Replace This Text With Your Title</a:t>
            </a: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7315200" y="3200400"/>
            <a:ext cx="292608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0" tIns="182880" rIns="182880" bIns="182880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8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John Smith, MD</a:t>
            </a:r>
            <a:r>
              <a:rPr lang="en-US" sz="48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n-US" sz="48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; Jane Doe, PhD</a:t>
            </a:r>
            <a:r>
              <a:rPr lang="en-US" sz="48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n-US" sz="48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; Frederick </a:t>
            </a:r>
            <a:r>
              <a:rPr lang="en-US" sz="48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Jones, </a:t>
            </a:r>
            <a:r>
              <a:rPr lang="en-US" sz="48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MD, PhD</a:t>
            </a:r>
            <a:r>
              <a:rPr lang="en-US" sz="48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1,2</a:t>
            </a:r>
          </a:p>
          <a:p>
            <a:pPr algn="ctr" eaLnBrk="1" hangingPunct="1"/>
            <a:r>
              <a:rPr lang="en-US" sz="48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n-US" sz="48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University of Affiliation, </a:t>
            </a:r>
            <a:r>
              <a:rPr lang="en-US" sz="48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n-US" sz="48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Medical Center of Affiliation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828798" y="40050718"/>
            <a:ext cx="16459200" cy="26517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&lt;your name&gt;</a:t>
            </a:r>
          </a:p>
          <a:p>
            <a:r>
              <a:rPr lang="en-US" sz="3200" dirty="0" smtClean="0"/>
              <a:t>&lt;your organization&gt;</a:t>
            </a:r>
          </a:p>
          <a:p>
            <a:r>
              <a:rPr lang="en-US" sz="3200" dirty="0" smtClean="0"/>
              <a:t>Email:</a:t>
            </a:r>
          </a:p>
          <a:p>
            <a:r>
              <a:rPr lang="en-US" sz="3200" dirty="0" smtClean="0"/>
              <a:t>Website:</a:t>
            </a:r>
          </a:p>
          <a:p>
            <a:r>
              <a:rPr lang="en-US" sz="3200" dirty="0" smtClean="0"/>
              <a:t>Phone:</a:t>
            </a:r>
            <a:endParaRPr lang="en-US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1828801" y="38862001"/>
            <a:ext cx="26386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/>
              <a:t>Contact</a:t>
            </a:r>
            <a:endParaRPr lang="en-US" sz="6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1945600" y="40050719"/>
            <a:ext cx="19507200" cy="2926080"/>
          </a:xfrm>
          <a:prstGeom prst="rect">
            <a:avLst/>
          </a:prstGeom>
          <a:noFill/>
        </p:spPr>
        <p:txBody>
          <a:bodyPr wrap="square" tIns="91440" bIns="91440" numCol="1" spcCol="457200" rtlCol="0"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 </a:t>
            </a:r>
            <a:endParaRPr lang="en-US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 </a:t>
            </a:r>
            <a:endParaRPr lang="en-US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 </a:t>
            </a:r>
            <a:endParaRPr lang="en-US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 </a:t>
            </a:r>
            <a:endParaRPr lang="en-US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 </a:t>
            </a:r>
            <a:endParaRPr lang="en-US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 </a:t>
            </a:r>
            <a:endParaRPr lang="en-US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 </a:t>
            </a:r>
            <a:endParaRPr lang="en-US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 </a:t>
            </a:r>
            <a:endParaRPr lang="en-US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  </a:t>
            </a:r>
          </a:p>
          <a:p>
            <a:pPr marL="457200" indent="-457200">
              <a:buFont typeface="+mj-lt"/>
              <a:buAutoNum type="arabicPeriod"/>
            </a:pPr>
            <a:endParaRPr lang="en-US" sz="1800" dirty="0"/>
          </a:p>
        </p:txBody>
      </p:sp>
      <p:sp>
        <p:nvSpPr>
          <p:cNvPr id="27" name="TextBox 26"/>
          <p:cNvSpPr txBox="1"/>
          <p:nvPr/>
        </p:nvSpPr>
        <p:spPr>
          <a:xfrm>
            <a:off x="21945601" y="38862001"/>
            <a:ext cx="368979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/>
              <a:t>References</a:t>
            </a:r>
            <a:endParaRPr lang="en-US" sz="6000" b="1" dirty="0"/>
          </a:p>
        </p:txBody>
      </p:sp>
      <p:sp>
        <p:nvSpPr>
          <p:cNvPr id="10" name="Text Box 189"/>
          <p:cNvSpPr txBox="1">
            <a:spLocks noChangeArrowheads="1"/>
          </p:cNvSpPr>
          <p:nvPr/>
        </p:nvSpPr>
        <p:spPr bwMode="auto">
          <a:xfrm>
            <a:off x="1828800" y="7315200"/>
            <a:ext cx="12801600" cy="8125301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82880" tIns="182880" rIns="182880" bIns="18288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dirty="0">
                <a:latin typeface="Calibri" pitchFamily="34" charset="0"/>
              </a:rPr>
              <a:t>Click here to insert your Abstract text. Type it in or copy and paste from your Word document or other source.</a:t>
            </a:r>
          </a:p>
          <a:p>
            <a:pPr eaLnBrk="1" hangingPunct="1"/>
            <a:endParaRPr lang="en-US" sz="3600" dirty="0">
              <a:latin typeface="Calibri" pitchFamily="34" charset="0"/>
            </a:endParaRPr>
          </a:p>
          <a:p>
            <a:pPr eaLnBrk="1" hangingPunct="1"/>
            <a:r>
              <a:rPr lang="en-US" sz="3600" dirty="0">
                <a:latin typeface="Calibri" pitchFamily="34" charset="0"/>
              </a:rPr>
              <a:t>This text box will automatically re-size to your text</a:t>
            </a:r>
            <a:r>
              <a:rPr lang="en-US" sz="3600" dirty="0" smtClean="0">
                <a:latin typeface="Calibri" pitchFamily="34" charset="0"/>
              </a:rPr>
              <a:t>. To turn off that feature, right click inside this box and go to </a:t>
            </a:r>
            <a:r>
              <a:rPr lang="en-US" sz="3600" b="1" dirty="0" smtClean="0">
                <a:latin typeface="Calibri" pitchFamily="34" charset="0"/>
              </a:rPr>
              <a:t>Format Shape, Text Box, Autofit</a:t>
            </a:r>
            <a:r>
              <a:rPr lang="en-US" sz="3600" dirty="0" smtClean="0">
                <a:latin typeface="Calibri" pitchFamily="34" charset="0"/>
              </a:rPr>
              <a:t>, and select the “Do Not Autofit” radio button.</a:t>
            </a:r>
            <a:endParaRPr lang="en-US" sz="3600" dirty="0">
              <a:latin typeface="Calibri" pitchFamily="34" charset="0"/>
            </a:endParaRPr>
          </a:p>
          <a:p>
            <a:pPr eaLnBrk="1" hangingPunct="1"/>
            <a:endParaRPr lang="en-US" sz="3600" dirty="0">
              <a:latin typeface="Calibri" pitchFamily="34" charset="0"/>
            </a:endParaRPr>
          </a:p>
          <a:p>
            <a:pPr eaLnBrk="1" hangingPunct="1"/>
            <a:r>
              <a:rPr lang="en-US" sz="3600" dirty="0" smtClean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36pt and is easily read up to 6 feet away on a 48x48 poster.</a:t>
            </a:r>
          </a:p>
          <a:p>
            <a:pPr eaLnBrk="1" hangingPunct="1"/>
            <a:endParaRPr lang="en-US" sz="3600" dirty="0">
              <a:latin typeface="Calibri" pitchFamily="34" charset="0"/>
            </a:endParaRPr>
          </a:p>
          <a:p>
            <a:pPr eaLnBrk="1" hangingPunct="1"/>
            <a:r>
              <a:rPr lang="en-US" sz="3600" dirty="0" smtClean="0">
                <a:latin typeface="Calibri" pitchFamily="34" charset="0"/>
              </a:rPr>
              <a:t>Zoom out to 100% to preview what this will look like on your printed poster.</a:t>
            </a:r>
            <a:endParaRPr lang="en-US" sz="3600" dirty="0">
              <a:latin typeface="Calibri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828800" y="6400800"/>
            <a:ext cx="12801600" cy="914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Abstract</a:t>
            </a:r>
            <a:endParaRPr lang="en-US" sz="60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5" name="Text Box 194"/>
          <p:cNvSpPr txBox="1">
            <a:spLocks noChangeArrowheads="1"/>
          </p:cNvSpPr>
          <p:nvPr/>
        </p:nvSpPr>
        <p:spPr bwMode="auto">
          <a:xfrm>
            <a:off x="15544800" y="17830800"/>
            <a:ext cx="12801600" cy="10341293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82880" tIns="182880" rIns="182880" bIns="18288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dirty="0">
                <a:latin typeface="Calibri" pitchFamily="34" charset="0"/>
              </a:rPr>
              <a:t>Click here to insert your </a:t>
            </a:r>
            <a:r>
              <a:rPr lang="en-US" sz="3600" dirty="0" smtClean="0">
                <a:latin typeface="Calibri" pitchFamily="34" charset="0"/>
              </a:rPr>
              <a:t>Results </a:t>
            </a:r>
            <a:r>
              <a:rPr lang="en-US" sz="3600" dirty="0">
                <a:latin typeface="Calibri" pitchFamily="34" charset="0"/>
              </a:rPr>
              <a:t>text. Type it in or copy and paste from your Word document or other source.</a:t>
            </a:r>
          </a:p>
          <a:p>
            <a:pPr eaLnBrk="1" hangingPunct="1"/>
            <a:endParaRPr lang="en-US" sz="3600" dirty="0">
              <a:latin typeface="Calibri" pitchFamily="34" charset="0"/>
            </a:endParaRPr>
          </a:p>
          <a:p>
            <a:pPr eaLnBrk="1" hangingPunct="1"/>
            <a:r>
              <a:rPr lang="en-US" sz="36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600" b="1" dirty="0">
                <a:latin typeface="Calibri" pitchFamily="34" charset="0"/>
              </a:rPr>
              <a:t>Format Shape, Text Box, Autofit</a:t>
            </a:r>
            <a:r>
              <a:rPr lang="en-US" sz="36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3600" dirty="0">
              <a:latin typeface="Calibri" pitchFamily="34" charset="0"/>
            </a:endParaRPr>
          </a:p>
          <a:p>
            <a:pPr eaLnBrk="1" hangingPunct="1"/>
            <a:r>
              <a:rPr lang="en-US" sz="36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</a:t>
            </a:r>
            <a:r>
              <a:rPr lang="en-US" sz="3600" dirty="0" smtClean="0">
                <a:latin typeface="Calibri" pitchFamily="34" charset="0"/>
              </a:rPr>
              <a:t>36pt </a:t>
            </a:r>
            <a:r>
              <a:rPr lang="en-US" sz="3600" dirty="0">
                <a:latin typeface="Calibri" pitchFamily="34" charset="0"/>
              </a:rPr>
              <a:t>and is easily </a:t>
            </a:r>
            <a:r>
              <a:rPr lang="en-US" sz="3600" dirty="0" smtClean="0">
                <a:latin typeface="Calibri" pitchFamily="34" charset="0"/>
              </a:rPr>
              <a:t>read </a:t>
            </a:r>
            <a:r>
              <a:rPr lang="en-US" sz="3600" dirty="0">
                <a:latin typeface="Calibri" pitchFamily="34" charset="0"/>
              </a:rPr>
              <a:t>up to 6</a:t>
            </a:r>
            <a:r>
              <a:rPr lang="en-US" sz="3600" dirty="0" smtClean="0">
                <a:latin typeface="Calibri" pitchFamily="34" charset="0"/>
              </a:rPr>
              <a:t> </a:t>
            </a:r>
            <a:r>
              <a:rPr lang="en-US" sz="3600" dirty="0">
                <a:latin typeface="Calibri" pitchFamily="34" charset="0"/>
              </a:rPr>
              <a:t>feet away on a </a:t>
            </a:r>
            <a:r>
              <a:rPr lang="en-US" sz="3600" dirty="0" smtClean="0">
                <a:latin typeface="Calibri" pitchFamily="34" charset="0"/>
              </a:rPr>
              <a:t>48x48 </a:t>
            </a:r>
            <a:r>
              <a:rPr lang="en-US" sz="3600" dirty="0">
                <a:latin typeface="Calibri" pitchFamily="34" charset="0"/>
              </a:rPr>
              <a:t>poster.</a:t>
            </a:r>
          </a:p>
          <a:p>
            <a:pPr eaLnBrk="1" hangingPunct="1"/>
            <a:endParaRPr lang="en-US" sz="3600" dirty="0">
              <a:latin typeface="Calibri" pitchFamily="34" charset="0"/>
            </a:endParaRPr>
          </a:p>
          <a:p>
            <a:pPr eaLnBrk="1" hangingPunct="1"/>
            <a:r>
              <a:rPr lang="en-US" sz="3600" dirty="0">
                <a:latin typeface="Calibri" pitchFamily="34" charset="0"/>
              </a:rPr>
              <a:t>Zoom out to 100% to preview what this will look like on your printed poster</a:t>
            </a:r>
            <a:r>
              <a:rPr lang="en-US" sz="3600" dirty="0" smtClean="0">
                <a:latin typeface="Calibri" pitchFamily="34" charset="0"/>
              </a:rPr>
              <a:t>.</a:t>
            </a:r>
          </a:p>
          <a:p>
            <a:pPr eaLnBrk="1" hangingPunct="1"/>
            <a:endParaRPr lang="en-US" sz="3600" dirty="0">
              <a:latin typeface="Calibri" pitchFamily="34" charset="0"/>
            </a:endParaRPr>
          </a:p>
          <a:p>
            <a:pPr eaLnBrk="1" hangingPunct="1"/>
            <a:r>
              <a:rPr lang="en-US" sz="3600" dirty="0" smtClean="0">
                <a:latin typeface="Calibri" pitchFamily="34" charset="0"/>
              </a:rPr>
              <a:t>Speaking of Results, yours will look better if you remember to run a spell-check on your poster! After you’ve added your content click on </a:t>
            </a:r>
            <a:r>
              <a:rPr lang="en-US" sz="3600" b="1" dirty="0" smtClean="0">
                <a:latin typeface="Calibri" pitchFamily="34" charset="0"/>
              </a:rPr>
              <a:t>Review</a:t>
            </a:r>
            <a:r>
              <a:rPr lang="en-US" sz="3600" dirty="0" smtClean="0">
                <a:latin typeface="Calibri" pitchFamily="34" charset="0"/>
              </a:rPr>
              <a:t>, </a:t>
            </a:r>
            <a:r>
              <a:rPr lang="en-US" sz="3600" b="1" dirty="0" smtClean="0">
                <a:latin typeface="Calibri" pitchFamily="34" charset="0"/>
              </a:rPr>
              <a:t>Spelling</a:t>
            </a:r>
            <a:r>
              <a:rPr lang="en-US" sz="3600" dirty="0" smtClean="0">
                <a:latin typeface="Calibri" pitchFamily="34" charset="0"/>
              </a:rPr>
              <a:t>, or press F7.</a:t>
            </a:r>
            <a:endParaRPr lang="en-US" sz="3600" dirty="0">
              <a:latin typeface="Calibri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828800" y="16916400"/>
            <a:ext cx="12801600" cy="914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Introduction</a:t>
            </a:r>
            <a:endParaRPr lang="en-US" sz="60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" name="Text Box 192"/>
          <p:cNvSpPr txBox="1">
            <a:spLocks noChangeArrowheads="1"/>
          </p:cNvSpPr>
          <p:nvPr/>
        </p:nvSpPr>
        <p:spPr bwMode="auto">
          <a:xfrm>
            <a:off x="15544800" y="7315200"/>
            <a:ext cx="12801600" cy="8125301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82880" tIns="182880" rIns="182880" bIns="18288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dirty="0">
                <a:latin typeface="Calibri" pitchFamily="34" charset="0"/>
              </a:rPr>
              <a:t>Click here to insert your </a:t>
            </a:r>
            <a:r>
              <a:rPr lang="en-US" sz="3600" dirty="0" smtClean="0">
                <a:latin typeface="Calibri" pitchFamily="34" charset="0"/>
              </a:rPr>
              <a:t>Methods and Materials </a:t>
            </a:r>
            <a:r>
              <a:rPr lang="en-US" sz="3600" dirty="0">
                <a:latin typeface="Calibri" pitchFamily="34" charset="0"/>
              </a:rPr>
              <a:t>text. Type it in or copy and paste from your Word document or other source.</a:t>
            </a:r>
          </a:p>
          <a:p>
            <a:pPr eaLnBrk="1" hangingPunct="1"/>
            <a:endParaRPr lang="en-US" sz="3600" dirty="0">
              <a:latin typeface="Calibri" pitchFamily="34" charset="0"/>
            </a:endParaRPr>
          </a:p>
          <a:p>
            <a:pPr eaLnBrk="1" hangingPunct="1"/>
            <a:r>
              <a:rPr lang="en-US" sz="36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600" b="1" dirty="0">
                <a:latin typeface="Calibri" pitchFamily="34" charset="0"/>
              </a:rPr>
              <a:t>Format Shape, Text Box, Autofit</a:t>
            </a:r>
            <a:r>
              <a:rPr lang="en-US" sz="36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3600" dirty="0">
              <a:latin typeface="Calibri" pitchFamily="34" charset="0"/>
            </a:endParaRPr>
          </a:p>
          <a:p>
            <a:pPr eaLnBrk="1" hangingPunct="1"/>
            <a:r>
              <a:rPr lang="en-US" sz="36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</a:t>
            </a:r>
            <a:r>
              <a:rPr lang="en-US" sz="3600" dirty="0" smtClean="0">
                <a:latin typeface="Calibri" pitchFamily="34" charset="0"/>
              </a:rPr>
              <a:t>36pt </a:t>
            </a:r>
            <a:r>
              <a:rPr lang="en-US" sz="3600" dirty="0">
                <a:latin typeface="Calibri" pitchFamily="34" charset="0"/>
              </a:rPr>
              <a:t>and is easily </a:t>
            </a:r>
            <a:r>
              <a:rPr lang="en-US" sz="3600" dirty="0" smtClean="0">
                <a:latin typeface="Calibri" pitchFamily="34" charset="0"/>
              </a:rPr>
              <a:t>read </a:t>
            </a:r>
            <a:r>
              <a:rPr lang="en-US" sz="3600" dirty="0">
                <a:latin typeface="Calibri" pitchFamily="34" charset="0"/>
              </a:rPr>
              <a:t>up to 6</a:t>
            </a:r>
            <a:r>
              <a:rPr lang="en-US" sz="3600" dirty="0" smtClean="0">
                <a:latin typeface="Calibri" pitchFamily="34" charset="0"/>
              </a:rPr>
              <a:t> </a:t>
            </a:r>
            <a:r>
              <a:rPr lang="en-US" sz="3600" dirty="0">
                <a:latin typeface="Calibri" pitchFamily="34" charset="0"/>
              </a:rPr>
              <a:t>feet away on a </a:t>
            </a:r>
            <a:r>
              <a:rPr lang="en-US" sz="3600" dirty="0" smtClean="0">
                <a:latin typeface="Calibri" pitchFamily="34" charset="0"/>
              </a:rPr>
              <a:t>48x48 </a:t>
            </a:r>
            <a:r>
              <a:rPr lang="en-US" sz="3600" dirty="0">
                <a:latin typeface="Calibri" pitchFamily="34" charset="0"/>
              </a:rPr>
              <a:t>poster.</a:t>
            </a:r>
          </a:p>
          <a:p>
            <a:pPr eaLnBrk="1" hangingPunct="1"/>
            <a:endParaRPr lang="en-US" sz="3600" dirty="0">
              <a:latin typeface="Calibri" pitchFamily="34" charset="0"/>
            </a:endParaRPr>
          </a:p>
          <a:p>
            <a:pPr eaLnBrk="1" hangingPunct="1"/>
            <a:r>
              <a:rPr lang="en-US" sz="3600" dirty="0">
                <a:latin typeface="Calibri" pitchFamily="34" charset="0"/>
              </a:rPr>
              <a:t>Zoom out to 100% to preview what this will look like on your printed poster.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5544800" y="6400800"/>
            <a:ext cx="12801600" cy="914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Methods and Materials</a:t>
            </a:r>
            <a:endParaRPr lang="en-US" sz="60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Text Box 191"/>
          <p:cNvSpPr txBox="1">
            <a:spLocks noChangeArrowheads="1"/>
          </p:cNvSpPr>
          <p:nvPr/>
        </p:nvSpPr>
        <p:spPr bwMode="auto">
          <a:xfrm>
            <a:off x="29260800" y="17830800"/>
            <a:ext cx="12801600" cy="8125301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82880" tIns="182880" rIns="182880" bIns="18288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dirty="0">
                <a:latin typeface="Calibri" pitchFamily="34" charset="0"/>
              </a:rPr>
              <a:t>Click here to insert your </a:t>
            </a:r>
            <a:r>
              <a:rPr lang="en-US" sz="3600" dirty="0" smtClean="0">
                <a:latin typeface="Calibri" pitchFamily="34" charset="0"/>
              </a:rPr>
              <a:t>Discussion </a:t>
            </a:r>
            <a:r>
              <a:rPr lang="en-US" sz="3600" dirty="0">
                <a:latin typeface="Calibri" pitchFamily="34" charset="0"/>
              </a:rPr>
              <a:t>text. Type it in or copy and paste from your Word document or other source.</a:t>
            </a:r>
          </a:p>
          <a:p>
            <a:pPr eaLnBrk="1" hangingPunct="1"/>
            <a:endParaRPr lang="en-US" sz="3600" dirty="0">
              <a:latin typeface="Calibri" pitchFamily="34" charset="0"/>
            </a:endParaRPr>
          </a:p>
          <a:p>
            <a:pPr eaLnBrk="1" hangingPunct="1"/>
            <a:r>
              <a:rPr lang="en-US" sz="36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600" b="1" dirty="0">
                <a:latin typeface="Calibri" pitchFamily="34" charset="0"/>
              </a:rPr>
              <a:t>Format Shape, Text Box, Autofit</a:t>
            </a:r>
            <a:r>
              <a:rPr lang="en-US" sz="36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3600" dirty="0">
              <a:latin typeface="Calibri" pitchFamily="34" charset="0"/>
            </a:endParaRPr>
          </a:p>
          <a:p>
            <a:pPr eaLnBrk="1" hangingPunct="1"/>
            <a:r>
              <a:rPr lang="en-US" sz="36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</a:t>
            </a:r>
            <a:r>
              <a:rPr lang="en-US" sz="3600" dirty="0" smtClean="0">
                <a:latin typeface="Calibri" pitchFamily="34" charset="0"/>
              </a:rPr>
              <a:t>36pt </a:t>
            </a:r>
            <a:r>
              <a:rPr lang="en-US" sz="3600" dirty="0">
                <a:latin typeface="Calibri" pitchFamily="34" charset="0"/>
              </a:rPr>
              <a:t>and is easily </a:t>
            </a:r>
            <a:r>
              <a:rPr lang="en-US" sz="3600" dirty="0" smtClean="0">
                <a:latin typeface="Calibri" pitchFamily="34" charset="0"/>
              </a:rPr>
              <a:t>read </a:t>
            </a:r>
            <a:r>
              <a:rPr lang="en-US" sz="3600" dirty="0">
                <a:latin typeface="Calibri" pitchFamily="34" charset="0"/>
              </a:rPr>
              <a:t>up to 6</a:t>
            </a:r>
            <a:r>
              <a:rPr lang="en-US" sz="3600" dirty="0" smtClean="0">
                <a:latin typeface="Calibri" pitchFamily="34" charset="0"/>
              </a:rPr>
              <a:t> </a:t>
            </a:r>
            <a:r>
              <a:rPr lang="en-US" sz="3600" dirty="0">
                <a:latin typeface="Calibri" pitchFamily="34" charset="0"/>
              </a:rPr>
              <a:t>feet away on a </a:t>
            </a:r>
            <a:r>
              <a:rPr lang="en-US" sz="3600" dirty="0" smtClean="0">
                <a:latin typeface="Calibri" pitchFamily="34" charset="0"/>
              </a:rPr>
              <a:t>48x48 </a:t>
            </a:r>
            <a:r>
              <a:rPr lang="en-US" sz="3600" dirty="0">
                <a:latin typeface="Calibri" pitchFamily="34" charset="0"/>
              </a:rPr>
              <a:t>poster.</a:t>
            </a:r>
          </a:p>
          <a:p>
            <a:pPr eaLnBrk="1" hangingPunct="1"/>
            <a:endParaRPr lang="en-US" sz="3600" dirty="0">
              <a:latin typeface="Calibri" pitchFamily="34" charset="0"/>
            </a:endParaRPr>
          </a:p>
          <a:p>
            <a:pPr eaLnBrk="1" hangingPunct="1"/>
            <a:r>
              <a:rPr lang="en-US" sz="3600" dirty="0">
                <a:latin typeface="Calibri" pitchFamily="34" charset="0"/>
              </a:rPr>
              <a:t>Zoom out to 100% to preview what this will look like on your printed poster.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9260800" y="16916400"/>
            <a:ext cx="12801600" cy="914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Discussion</a:t>
            </a:r>
            <a:endParaRPr lang="en-US" sz="60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4" name="Text Box 193"/>
          <p:cNvSpPr txBox="1">
            <a:spLocks noChangeArrowheads="1"/>
          </p:cNvSpPr>
          <p:nvPr/>
        </p:nvSpPr>
        <p:spPr bwMode="auto">
          <a:xfrm>
            <a:off x="29260800" y="28346400"/>
            <a:ext cx="12801600" cy="8125301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82880" tIns="182880" rIns="182880" bIns="18288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dirty="0">
                <a:latin typeface="Calibri" pitchFamily="34" charset="0"/>
              </a:rPr>
              <a:t>Click here to insert your </a:t>
            </a:r>
            <a:r>
              <a:rPr lang="en-US" sz="3600" dirty="0" smtClean="0">
                <a:latin typeface="Calibri" pitchFamily="34" charset="0"/>
              </a:rPr>
              <a:t>Conclusions text</a:t>
            </a:r>
            <a:r>
              <a:rPr lang="en-US" sz="3600" dirty="0">
                <a:latin typeface="Calibri" pitchFamily="34" charset="0"/>
              </a:rPr>
              <a:t>. Type it in or copy and paste from your Word document or other source.</a:t>
            </a:r>
          </a:p>
          <a:p>
            <a:pPr eaLnBrk="1" hangingPunct="1"/>
            <a:endParaRPr lang="en-US" sz="3600" dirty="0">
              <a:latin typeface="Calibri" pitchFamily="34" charset="0"/>
            </a:endParaRPr>
          </a:p>
          <a:p>
            <a:pPr eaLnBrk="1" hangingPunct="1"/>
            <a:r>
              <a:rPr lang="en-US" sz="36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600" b="1" dirty="0">
                <a:latin typeface="Calibri" pitchFamily="34" charset="0"/>
              </a:rPr>
              <a:t>Format Shape, Text Box, Autofit</a:t>
            </a:r>
            <a:r>
              <a:rPr lang="en-US" sz="36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3600" dirty="0">
              <a:latin typeface="Calibri" pitchFamily="34" charset="0"/>
            </a:endParaRPr>
          </a:p>
          <a:p>
            <a:pPr eaLnBrk="1" hangingPunct="1"/>
            <a:r>
              <a:rPr lang="en-US" sz="36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</a:t>
            </a:r>
            <a:r>
              <a:rPr lang="en-US" sz="3600" dirty="0" smtClean="0">
                <a:latin typeface="Calibri" pitchFamily="34" charset="0"/>
              </a:rPr>
              <a:t>36pt </a:t>
            </a:r>
            <a:r>
              <a:rPr lang="en-US" sz="3600" dirty="0">
                <a:latin typeface="Calibri" pitchFamily="34" charset="0"/>
              </a:rPr>
              <a:t>and is easily </a:t>
            </a:r>
            <a:r>
              <a:rPr lang="en-US" sz="3600" dirty="0" smtClean="0">
                <a:latin typeface="Calibri" pitchFamily="34" charset="0"/>
              </a:rPr>
              <a:t>read </a:t>
            </a:r>
            <a:r>
              <a:rPr lang="en-US" sz="3600" dirty="0">
                <a:latin typeface="Calibri" pitchFamily="34" charset="0"/>
              </a:rPr>
              <a:t>up </a:t>
            </a:r>
            <a:r>
              <a:rPr lang="en-US" sz="3600" dirty="0" smtClean="0">
                <a:latin typeface="Calibri" pitchFamily="34" charset="0"/>
              </a:rPr>
              <a:t>to 6 </a:t>
            </a:r>
            <a:r>
              <a:rPr lang="en-US" sz="3600" dirty="0">
                <a:latin typeface="Calibri" pitchFamily="34" charset="0"/>
              </a:rPr>
              <a:t>feet away on a </a:t>
            </a:r>
            <a:r>
              <a:rPr lang="en-US" sz="3600" dirty="0" smtClean="0">
                <a:latin typeface="Calibri" pitchFamily="34" charset="0"/>
              </a:rPr>
              <a:t>48x48 </a:t>
            </a:r>
            <a:r>
              <a:rPr lang="en-US" sz="3600" dirty="0">
                <a:latin typeface="Calibri" pitchFamily="34" charset="0"/>
              </a:rPr>
              <a:t>poster.</a:t>
            </a:r>
          </a:p>
          <a:p>
            <a:pPr eaLnBrk="1" hangingPunct="1"/>
            <a:endParaRPr lang="en-US" sz="3600" dirty="0">
              <a:latin typeface="Calibri" pitchFamily="34" charset="0"/>
            </a:endParaRPr>
          </a:p>
          <a:p>
            <a:pPr eaLnBrk="1" hangingPunct="1"/>
            <a:r>
              <a:rPr lang="en-US" sz="3600" dirty="0">
                <a:latin typeface="Calibri" pitchFamily="34" charset="0"/>
              </a:rPr>
              <a:t>Zoom out to 100% to preview what this will look like on your printed poster.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9260800" y="27432000"/>
            <a:ext cx="12801600" cy="914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Conclusions</a:t>
            </a:r>
            <a:endParaRPr lang="en-US" sz="60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44" name="Content Placeholder 114" descr="Sample table with 4 columns, 7 rows." title="Sample Tabl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9869673"/>
              </p:ext>
            </p:extLst>
          </p:nvPr>
        </p:nvGraphicFramePr>
        <p:xfrm>
          <a:off x="15547427" y="30161031"/>
          <a:ext cx="12798972" cy="725316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99743"/>
                <a:gridCol w="3199743"/>
                <a:gridCol w="3199743"/>
                <a:gridCol w="3199743"/>
              </a:tblGrid>
              <a:tr h="1036167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marL="121920" marR="12192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Heading</a:t>
                      </a:r>
                      <a:endParaRPr lang="en-US" sz="3200" dirty="0"/>
                    </a:p>
                  </a:txBody>
                  <a:tcPr marL="121920" marR="12192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Heading</a:t>
                      </a:r>
                      <a:endParaRPr lang="en-US" sz="3200" dirty="0"/>
                    </a:p>
                  </a:txBody>
                  <a:tcPr marL="121920" marR="12192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Heading</a:t>
                      </a:r>
                      <a:endParaRPr lang="en-US" sz="3200" dirty="0"/>
                    </a:p>
                  </a:txBody>
                  <a:tcPr marL="121920" marR="12192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036167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Item</a:t>
                      </a:r>
                      <a:endParaRPr lang="en-US" sz="3200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800</a:t>
                      </a:r>
                      <a:endParaRPr lang="en-US" sz="3200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790</a:t>
                      </a:r>
                      <a:endParaRPr lang="en-US" sz="3200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4001</a:t>
                      </a:r>
                      <a:endParaRPr lang="en-US" sz="3200" dirty="0"/>
                    </a:p>
                  </a:txBody>
                  <a:tcPr marL="121920" marR="121920" anchor="ctr"/>
                </a:tc>
              </a:tr>
              <a:tr h="1036167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Item</a:t>
                      </a:r>
                      <a:endParaRPr lang="en-US" sz="3200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356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856</a:t>
                      </a:r>
                      <a:endParaRPr lang="en-US" sz="3200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290</a:t>
                      </a:r>
                      <a:endParaRPr lang="en-US" sz="3200" dirty="0"/>
                    </a:p>
                  </a:txBody>
                  <a:tcPr marL="121920" marR="121920" anchor="ctr"/>
                </a:tc>
              </a:tr>
              <a:tr h="1036167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Item</a:t>
                      </a:r>
                      <a:endParaRPr lang="en-US" sz="3200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228</a:t>
                      </a:r>
                      <a:endParaRPr lang="en-US" sz="3200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134</a:t>
                      </a:r>
                      <a:endParaRPr lang="en-US" sz="3200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238</a:t>
                      </a:r>
                      <a:endParaRPr lang="en-US" sz="3200" dirty="0"/>
                    </a:p>
                  </a:txBody>
                  <a:tcPr marL="121920" marR="121920" anchor="ctr"/>
                </a:tc>
              </a:tr>
              <a:tr h="1036167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Item</a:t>
                      </a:r>
                      <a:endParaRPr lang="en-US" sz="3200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954</a:t>
                      </a:r>
                      <a:endParaRPr lang="en-US" sz="3200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875</a:t>
                      </a:r>
                      <a:endParaRPr lang="en-US" sz="3200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976</a:t>
                      </a:r>
                      <a:endParaRPr lang="en-US" sz="3200" dirty="0"/>
                    </a:p>
                  </a:txBody>
                  <a:tcPr marL="121920" marR="121920" anchor="ctr"/>
                </a:tc>
              </a:tr>
              <a:tr h="1036167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Item</a:t>
                      </a:r>
                      <a:endParaRPr lang="en-US" sz="3200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324</a:t>
                      </a:r>
                      <a:endParaRPr lang="en-US" sz="3200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325</a:t>
                      </a:r>
                      <a:endParaRPr lang="en-US" sz="3200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301</a:t>
                      </a:r>
                      <a:endParaRPr lang="en-US" sz="3200" dirty="0"/>
                    </a:p>
                  </a:txBody>
                  <a:tcPr marL="121920" marR="121920" anchor="ctr"/>
                </a:tc>
              </a:tr>
              <a:tr h="1036167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Item</a:t>
                      </a:r>
                      <a:endParaRPr lang="en-US" sz="3200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199</a:t>
                      </a:r>
                      <a:endParaRPr lang="en-US" sz="3200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137</a:t>
                      </a:r>
                      <a:endParaRPr lang="en-US" sz="3200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186</a:t>
                      </a:r>
                      <a:endParaRPr lang="en-US" sz="3200" dirty="0"/>
                    </a:p>
                  </a:txBody>
                  <a:tcPr marL="121920" marR="121920" anchor="ctr"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190"/>
              <p:cNvSpPr txBox="1">
                <a:spLocks noChangeArrowheads="1"/>
              </p:cNvSpPr>
              <p:nvPr/>
            </p:nvSpPr>
            <p:spPr bwMode="auto">
              <a:xfrm>
                <a:off x="1828800" y="17830801"/>
                <a:ext cx="12801600" cy="1370663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accent1">
                    <a:lumMod val="75000"/>
                  </a:schemeClr>
                </a:solidFill>
              </a:ln>
              <a:effectLst/>
            </p:spPr>
            <p:txBody>
              <a:bodyPr lIns="182880" tIns="182880" rIns="182880" bIns="182880">
                <a:spAutoFit/>
              </a:bodyPr>
              <a:lstStyle>
                <a:lvl1pPr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3600" b="1" dirty="0" smtClean="0">
                    <a:latin typeface="+mn-lt"/>
                  </a:rPr>
                  <a:t>Genigraphics®</a:t>
                </a:r>
                <a:r>
                  <a:rPr lang="en-US" sz="3600" dirty="0" smtClean="0">
                    <a:latin typeface="+mn-lt"/>
                  </a:rPr>
                  <a:t> </a:t>
                </a:r>
                <a:r>
                  <a:rPr lang="en-US" sz="3600" dirty="0">
                    <a:latin typeface="+mn-lt"/>
                  </a:rPr>
                  <a:t>has provided this template to assist in preparation of a medical or scientific research poster. The dimensions are set to </a:t>
                </a:r>
                <a:r>
                  <a:rPr lang="en-US" sz="3600" dirty="0" smtClean="0">
                    <a:latin typeface="+mn-lt"/>
                  </a:rPr>
                  <a:t>48” </a:t>
                </a:r>
                <a:r>
                  <a:rPr lang="en-US" sz="3600" dirty="0">
                    <a:latin typeface="+mn-lt"/>
                  </a:rPr>
                  <a:t>high by </a:t>
                </a:r>
                <a:r>
                  <a:rPr lang="en-US" sz="3600" dirty="0" smtClean="0">
                    <a:latin typeface="+mn-lt"/>
                  </a:rPr>
                  <a:t>48” </a:t>
                </a:r>
                <a:r>
                  <a:rPr lang="en-US" sz="3600" dirty="0">
                    <a:latin typeface="+mn-lt"/>
                  </a:rPr>
                  <a:t>wide but prints can </a:t>
                </a:r>
                <a:r>
                  <a:rPr lang="en-US" sz="3600" dirty="0" smtClean="0">
                    <a:latin typeface="+mn-lt"/>
                  </a:rPr>
                  <a:t>be </a:t>
                </a:r>
                <a:r>
                  <a:rPr lang="en-US" sz="3600" dirty="0">
                    <a:latin typeface="+mn-lt"/>
                  </a:rPr>
                  <a:t>scaled up </a:t>
                </a:r>
                <a:r>
                  <a:rPr lang="en-US" sz="3600" dirty="0" smtClean="0">
                    <a:latin typeface="+mn-lt"/>
                  </a:rPr>
                  <a:t>or down in size to any dimension with a 1:1 aspect ratio. For example, if </a:t>
                </a:r>
                <a:r>
                  <a:rPr lang="en-US" sz="3600" dirty="0">
                    <a:latin typeface="+mn-lt"/>
                  </a:rPr>
                  <a:t>you order </a:t>
                </a:r>
                <a:r>
                  <a:rPr lang="en-US" sz="3600" dirty="0" smtClean="0">
                    <a:latin typeface="+mn-lt"/>
                  </a:rPr>
                  <a:t>a 42” x 42” poster using this template, we </a:t>
                </a:r>
                <a:r>
                  <a:rPr lang="en-US" sz="3600" dirty="0">
                    <a:latin typeface="+mn-lt"/>
                  </a:rPr>
                  <a:t>will </a:t>
                </a:r>
                <a:r>
                  <a:rPr lang="en-US" sz="3600" dirty="0" smtClean="0">
                    <a:latin typeface="+mn-lt"/>
                  </a:rPr>
                  <a:t>print the file at 87.5% of its original size. </a:t>
                </a:r>
                <a:r>
                  <a:rPr lang="en-US" sz="3600" b="1" dirty="0" smtClean="0">
                    <a:latin typeface="+mn-lt"/>
                  </a:rPr>
                  <a:t>The most critical factor is that your template and poster dimensions must be proportional:</a:t>
                </a:r>
              </a:p>
              <a:p>
                <a:pPr eaLnBrk="1" hangingPunct="1"/>
                <a:endParaRPr lang="en-US" sz="3600" b="1" dirty="0">
                  <a:latin typeface="+mn-lt"/>
                </a:endParaRP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3600" b="1" i="1" smtClean="0">
                              <a:latin typeface="Cambria Math"/>
                            </a:rPr>
                          </m:ctrlPr>
                        </m:boxPr>
                        <m:e>
                          <m:f>
                            <m:fPr>
                              <m:ctrlPr>
                                <a:rPr lang="en-US" sz="36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3600" b="1" i="1" smtClean="0">
                                  <a:latin typeface="Cambria Math"/>
                                </a:rPr>
                                <m:t>𝒕𝒆𝒎𝒑𝒍𝒂𝒕𝒆</m:t>
                              </m:r>
                              <m:r>
                                <a:rPr lang="en-US" sz="3600" b="1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600" b="1" i="1" smtClean="0">
                                  <a:latin typeface="Cambria Math"/>
                                </a:rPr>
                                <m:t>𝒉𝒆𝒊𝒈𝒉𝒕</m:t>
                              </m:r>
                            </m:num>
                            <m:den>
                              <m:r>
                                <a:rPr lang="en-US" sz="3600" b="1" i="1" smtClean="0">
                                  <a:latin typeface="Cambria Math"/>
                                </a:rPr>
                                <m:t>𝒕𝒆𝒎𝒑𝒍𝒂𝒕𝒆</m:t>
                              </m:r>
                              <m:r>
                                <a:rPr lang="en-US" sz="3600" b="1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600" b="1" i="1" smtClean="0">
                                  <a:latin typeface="Cambria Math"/>
                                </a:rPr>
                                <m:t>𝒘𝒊𝒅𝒕𝒉</m:t>
                              </m:r>
                            </m:den>
                          </m:f>
                        </m:e>
                      </m:box>
                      <m:r>
                        <a:rPr lang="en-US" sz="3600" b="1" i="1" smtClean="0">
                          <a:latin typeface="Cambria Math"/>
                        </a:rPr>
                        <m:t> = </m:t>
                      </m:r>
                      <m:box>
                        <m:boxPr>
                          <m:ctrlPr>
                            <a:rPr lang="en-US" sz="3600" b="1" i="1" smtClean="0">
                              <a:latin typeface="Cambria Math"/>
                            </a:rPr>
                          </m:ctrlPr>
                        </m:boxPr>
                        <m:e>
                          <m:f>
                            <m:fPr>
                              <m:ctrlPr>
                                <a:rPr lang="en-US" sz="36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3600" b="1" i="1" smtClean="0">
                                  <a:latin typeface="Cambria Math"/>
                                </a:rPr>
                                <m:t>𝒅𝒆𝒔𝒊𝒓𝒆𝒅</m:t>
                              </m:r>
                              <m:r>
                                <a:rPr lang="en-US" sz="3600" b="1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600" b="1" i="1" smtClean="0">
                                  <a:latin typeface="Cambria Math"/>
                                </a:rPr>
                                <m:t>𝒑𝒓𝒊𝒏𝒕</m:t>
                              </m:r>
                              <m:r>
                                <a:rPr lang="en-US" sz="3600" b="1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600" b="1" i="1" smtClean="0">
                                  <a:latin typeface="Cambria Math"/>
                                </a:rPr>
                                <m:t>𝒉𝒆𝒊𝒈𝒉𝒕</m:t>
                              </m:r>
                            </m:num>
                            <m:den>
                              <m:r>
                                <a:rPr lang="en-US" sz="3600" b="1" i="1" smtClean="0">
                                  <a:latin typeface="Cambria Math"/>
                                </a:rPr>
                                <m:t>𝒅𝒆𝒔𝒊𝒓𝒆𝒅</m:t>
                              </m:r>
                              <m:r>
                                <a:rPr lang="en-US" sz="3600" b="1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600" b="1" i="1" smtClean="0">
                                  <a:latin typeface="Cambria Math"/>
                                </a:rPr>
                                <m:t>𝒑𝒓𝒊𝒏𝒕</m:t>
                              </m:r>
                              <m:r>
                                <a:rPr lang="en-US" sz="3600" b="1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600" b="1" i="1" smtClean="0">
                                  <a:latin typeface="Cambria Math"/>
                                </a:rPr>
                                <m:t>𝒘𝒊𝒅𝒕𝒉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US" sz="3600" b="1" dirty="0">
                  <a:latin typeface="+mn-lt"/>
                </a:endParaRPr>
              </a:p>
              <a:p>
                <a:pPr eaLnBrk="1" hangingPunct="1"/>
                <a:endParaRPr lang="en-US" sz="3600" dirty="0">
                  <a:latin typeface="+mn-lt"/>
                </a:endParaRPr>
              </a:p>
              <a:p>
                <a:pPr eaLnBrk="1" hangingPunct="1"/>
                <a:r>
                  <a:rPr lang="en-US" sz="3600" dirty="0" smtClean="0">
                    <a:latin typeface="+mn-lt"/>
                  </a:rPr>
                  <a:t>Order your poster from Genigraphics </a:t>
                </a:r>
                <a:r>
                  <a:rPr lang="en-US" sz="3600" dirty="0">
                    <a:latin typeface="+mn-lt"/>
                  </a:rPr>
                  <a:t>and we will perform a free design review and advise you if we see anything that may be a concern for printing</a:t>
                </a:r>
                <a:r>
                  <a:rPr lang="en-US" sz="3600" dirty="0" smtClean="0">
                    <a:latin typeface="+mn-lt"/>
                  </a:rPr>
                  <a:t>. We’ll even help tidy things up.</a:t>
                </a:r>
                <a:endParaRPr lang="en-US" sz="3600" dirty="0">
                  <a:latin typeface="+mn-lt"/>
                </a:endParaRPr>
              </a:p>
              <a:p>
                <a:pPr eaLnBrk="1" hangingPunct="1"/>
                <a:endParaRPr lang="en-US" sz="3600" dirty="0">
                  <a:latin typeface="+mn-lt"/>
                </a:endParaRPr>
              </a:p>
              <a:p>
                <a:pPr eaLnBrk="1" hangingPunct="1"/>
                <a:r>
                  <a:rPr lang="en-US" sz="3600" dirty="0">
                    <a:latin typeface="+mn-lt"/>
                  </a:rPr>
                  <a:t>We </a:t>
                </a:r>
                <a:r>
                  <a:rPr lang="en-US" sz="3600" dirty="0" smtClean="0">
                    <a:latin typeface="+mn-lt"/>
                  </a:rPr>
                  <a:t>have more history with PowerPoint® than any other printing company. In fact, we helped Microsoft® design the software and we created all of the original color themes, templates, and clip art galleries. We know how to make </a:t>
                </a:r>
                <a:r>
                  <a:rPr lang="en-US" sz="3600" dirty="0">
                    <a:latin typeface="+mn-lt"/>
                  </a:rPr>
                  <a:t>your </a:t>
                </a:r>
                <a:r>
                  <a:rPr lang="en-US" sz="3600" dirty="0" smtClean="0">
                    <a:latin typeface="+mn-lt"/>
                  </a:rPr>
                  <a:t>printed poster look </a:t>
                </a:r>
                <a:r>
                  <a:rPr lang="en-US" sz="3600" dirty="0">
                    <a:latin typeface="+mn-lt"/>
                  </a:rPr>
                  <a:t>just like it does on screen. Other printing </a:t>
                </a:r>
                <a:r>
                  <a:rPr lang="en-US" sz="3600" dirty="0" smtClean="0">
                    <a:latin typeface="+mn-lt"/>
                  </a:rPr>
                  <a:t>companies and copy centers will blindly convert </a:t>
                </a:r>
                <a:r>
                  <a:rPr lang="en-US" sz="3600" dirty="0">
                    <a:latin typeface="+mn-lt"/>
                  </a:rPr>
                  <a:t>your file to another format prior to printing. This can result in </a:t>
                </a:r>
                <a:r>
                  <a:rPr lang="en-US" sz="3600" dirty="0" smtClean="0">
                    <a:latin typeface="+mn-lt"/>
                  </a:rPr>
                  <a:t>text </a:t>
                </a:r>
                <a:r>
                  <a:rPr lang="en-US" sz="3600" dirty="0">
                    <a:latin typeface="+mn-lt"/>
                  </a:rPr>
                  <a:t>shifting, </a:t>
                </a:r>
                <a:r>
                  <a:rPr lang="en-US" sz="3600" dirty="0" smtClean="0">
                    <a:latin typeface="+mn-lt"/>
                  </a:rPr>
                  <a:t>symbols changing, and altered </a:t>
                </a:r>
                <a:r>
                  <a:rPr lang="en-US" sz="3600" dirty="0">
                    <a:latin typeface="+mn-lt"/>
                  </a:rPr>
                  <a:t>colors. </a:t>
                </a:r>
                <a:r>
                  <a:rPr lang="en-US" sz="3600" dirty="0" smtClean="0">
                    <a:latin typeface="+mn-lt"/>
                  </a:rPr>
                  <a:t>We know the secrets to avoid those issues. So choose Genigraphics for </a:t>
                </a:r>
                <a:r>
                  <a:rPr lang="en-US" sz="3600" dirty="0">
                    <a:latin typeface="+mn-lt"/>
                  </a:rPr>
                  <a:t>the most accurate reproduction available.</a:t>
                </a:r>
              </a:p>
            </p:txBody>
          </p:sp>
        </mc:Choice>
        <mc:Fallback xmlns="">
          <p:sp>
            <p:nvSpPr>
              <p:cNvPr id="11" name="Text Box 1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28800" y="17830801"/>
                <a:ext cx="12801600" cy="13706637"/>
              </a:xfrm>
              <a:prstGeom prst="rect">
                <a:avLst/>
              </a:prstGeom>
              <a:blipFill rotWithShape="1">
                <a:blip r:embed="rId2"/>
                <a:stretch>
                  <a:fillRect l="-666" r="-1380"/>
                </a:stretch>
              </a:blipFill>
              <a:ln w="12700">
                <a:solidFill>
                  <a:schemeClr val="accent1">
                    <a:lumMod val="75000"/>
                  </a:schemeClr>
                </a:solidFill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/>
          <p:cNvSpPr/>
          <p:nvPr/>
        </p:nvSpPr>
        <p:spPr>
          <a:xfrm>
            <a:off x="15544800" y="16916400"/>
            <a:ext cx="12801600" cy="914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Results</a:t>
            </a:r>
            <a:endParaRPr lang="en-US" sz="60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9" name="Picture 178" descr="Pictur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799" y="33070801"/>
            <a:ext cx="5486400" cy="3657387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179" descr="Picture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33070800"/>
            <a:ext cx="5486400" cy="36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Text Box 180"/>
          <p:cNvSpPr txBox="1">
            <a:spLocks noChangeArrowheads="1"/>
          </p:cNvSpPr>
          <p:nvPr/>
        </p:nvSpPr>
        <p:spPr bwMode="auto">
          <a:xfrm>
            <a:off x="2209801" y="36957001"/>
            <a:ext cx="45215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latin typeface="Calibri" pitchFamily="34" charset="0"/>
              </a:rPr>
              <a:t>Figure 1.</a:t>
            </a:r>
            <a:r>
              <a:rPr lang="en-US" sz="2800" dirty="0">
                <a:latin typeface="Calibri" pitchFamily="34" charset="0"/>
              </a:rPr>
              <a:t> Label in </a:t>
            </a:r>
            <a:r>
              <a:rPr lang="en-US" sz="2800" dirty="0" smtClean="0">
                <a:latin typeface="Calibri" pitchFamily="34" charset="0"/>
              </a:rPr>
              <a:t>28pt Calibri.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52" name="Text Box 181"/>
          <p:cNvSpPr txBox="1">
            <a:spLocks noChangeArrowheads="1"/>
          </p:cNvSpPr>
          <p:nvPr/>
        </p:nvSpPr>
        <p:spPr bwMode="auto">
          <a:xfrm>
            <a:off x="8915401" y="36957001"/>
            <a:ext cx="45215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latin typeface="Calibri" pitchFamily="34" charset="0"/>
              </a:rPr>
              <a:t>Figure 2.</a:t>
            </a:r>
            <a:r>
              <a:rPr lang="en-US" sz="2800" dirty="0">
                <a:latin typeface="Calibri" pitchFamily="34" charset="0"/>
              </a:rPr>
              <a:t> Label in </a:t>
            </a:r>
            <a:r>
              <a:rPr lang="en-US" sz="2800" dirty="0" smtClean="0">
                <a:latin typeface="Calibri" pitchFamily="34" charset="0"/>
              </a:rPr>
              <a:t>28pt Calibri.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53" name="Text Box 180"/>
          <p:cNvSpPr txBox="1">
            <a:spLocks noChangeArrowheads="1"/>
          </p:cNvSpPr>
          <p:nvPr/>
        </p:nvSpPr>
        <p:spPr bwMode="auto">
          <a:xfrm>
            <a:off x="15547428" y="29423380"/>
            <a:ext cx="43910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 smtClean="0">
                <a:latin typeface="Calibri" pitchFamily="34" charset="0"/>
              </a:rPr>
              <a:t>Table </a:t>
            </a:r>
            <a:r>
              <a:rPr lang="en-US" sz="2800" b="1" dirty="0">
                <a:latin typeface="Calibri" pitchFamily="34" charset="0"/>
              </a:rPr>
              <a:t>1.</a:t>
            </a:r>
            <a:r>
              <a:rPr lang="en-US" sz="2800" dirty="0">
                <a:latin typeface="Calibri" pitchFamily="34" charset="0"/>
              </a:rPr>
              <a:t> Label in </a:t>
            </a:r>
            <a:r>
              <a:rPr lang="en-US" sz="2800" dirty="0" smtClean="0">
                <a:latin typeface="Calibri" pitchFamily="34" charset="0"/>
              </a:rPr>
              <a:t>28pt Calibri.</a:t>
            </a:r>
            <a:endParaRPr lang="en-US" sz="2800" dirty="0">
              <a:latin typeface="Calibri" pitchFamily="34" charset="0"/>
            </a:endParaRP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572143855"/>
              </p:ext>
            </p:extLst>
          </p:nvPr>
        </p:nvGraphicFramePr>
        <p:xfrm>
          <a:off x="29308611" y="6400800"/>
          <a:ext cx="12751145" cy="8740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7" name="Text Box 180"/>
          <p:cNvSpPr txBox="1">
            <a:spLocks noChangeArrowheads="1"/>
          </p:cNvSpPr>
          <p:nvPr/>
        </p:nvSpPr>
        <p:spPr bwMode="auto">
          <a:xfrm>
            <a:off x="29605075" y="15544801"/>
            <a:ext cx="441499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 smtClean="0">
                <a:latin typeface="Calibri" pitchFamily="34" charset="0"/>
              </a:rPr>
              <a:t>Chart </a:t>
            </a:r>
            <a:r>
              <a:rPr lang="en-US" sz="2800" b="1" dirty="0">
                <a:latin typeface="Calibri" pitchFamily="34" charset="0"/>
              </a:rPr>
              <a:t>1.</a:t>
            </a:r>
            <a:r>
              <a:rPr lang="en-US" sz="2800" dirty="0">
                <a:latin typeface="Calibri" pitchFamily="34" charset="0"/>
              </a:rPr>
              <a:t> Label in </a:t>
            </a:r>
            <a:r>
              <a:rPr lang="en-US" sz="2800" dirty="0" smtClean="0">
                <a:latin typeface="Calibri" pitchFamily="34" charset="0"/>
              </a:rPr>
              <a:t>28pt Calibri.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30" name="Rectangle 265"/>
          <p:cNvSpPr>
            <a:spLocks noChangeAspect="1" noChangeArrowheads="1"/>
          </p:cNvSpPr>
          <p:nvPr/>
        </p:nvSpPr>
        <p:spPr bwMode="auto">
          <a:xfrm>
            <a:off x="914400" y="1463040"/>
            <a:ext cx="3654717" cy="2743200"/>
          </a:xfrm>
          <a:prstGeom prst="rect">
            <a:avLst/>
          </a:prstGeom>
          <a:blipFill dpi="0" rotWithShape="1">
            <a:blip r:embed="rId6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3814" tIns="41907" rIns="83814" bIns="41907" anchor="ctr"/>
          <a:lstStyle/>
          <a:p>
            <a:pPr algn="ctr" defTabSz="4022725"/>
            <a:r>
              <a:rPr lang="en-US" sz="2800" b="1" dirty="0">
                <a:latin typeface="Calibri" pitchFamily="34" charset="0"/>
              </a:rPr>
              <a:t>REPLACE THIS BOX WITH YOUR ORGANIZATION’S</a:t>
            </a:r>
          </a:p>
          <a:p>
            <a:pPr algn="ctr" defTabSz="4022725"/>
            <a:r>
              <a:rPr lang="en-US" sz="2800" b="1" dirty="0">
                <a:latin typeface="Calibri" pitchFamily="34" charset="0"/>
              </a:rPr>
              <a:t>HIGH RESOLUTION LOGO</a:t>
            </a:r>
          </a:p>
        </p:txBody>
      </p:sp>
      <p:sp>
        <p:nvSpPr>
          <p:cNvPr id="31" name="Rectangle 265"/>
          <p:cNvSpPr>
            <a:spLocks noChangeAspect="1" noChangeArrowheads="1"/>
          </p:cNvSpPr>
          <p:nvPr/>
        </p:nvSpPr>
        <p:spPr bwMode="auto">
          <a:xfrm>
            <a:off x="39319200" y="1463040"/>
            <a:ext cx="3654718" cy="2743200"/>
          </a:xfrm>
          <a:prstGeom prst="rect">
            <a:avLst/>
          </a:prstGeom>
          <a:blipFill dpi="0" rotWithShape="1">
            <a:blip r:embed="rId6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3814" tIns="41907" rIns="83814" bIns="41907" anchor="ctr"/>
          <a:lstStyle/>
          <a:p>
            <a:pPr algn="ctr" defTabSz="4022725"/>
            <a:r>
              <a:rPr lang="en-US" sz="2800" b="1" dirty="0">
                <a:latin typeface="Calibri" pitchFamily="34" charset="0"/>
              </a:rPr>
              <a:t>REPLACE THIS BOX WITH YOUR ORGANIZATION’S</a:t>
            </a:r>
          </a:p>
          <a:p>
            <a:pPr algn="ctr" defTabSz="4022725"/>
            <a:r>
              <a:rPr lang="en-US" sz="2800" b="1" dirty="0">
                <a:latin typeface="Calibri" pitchFamily="34" charset="0"/>
              </a:rPr>
              <a:t>HIGH RESOLUTION LOGO</a:t>
            </a:r>
          </a:p>
        </p:txBody>
      </p:sp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2509</TotalTime>
  <Words>1116</Words>
  <Application>Microsoft Office PowerPoint</Application>
  <PresentationFormat>Custom</PresentationFormat>
  <Paragraphs>106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48x48</dc:title>
  <dc:creator>Jay Larson</dc:creator>
  <dc:description>Quality poster printing
www.genigraphics.com
1-800-790-4001</dc:description>
  <cp:lastModifiedBy>Jay Larson</cp:lastModifiedBy>
  <cp:revision>68</cp:revision>
  <cp:lastPrinted>2013-02-12T02:21:55Z</cp:lastPrinted>
  <dcterms:created xsi:type="dcterms:W3CDTF">2013-02-10T21:14:48Z</dcterms:created>
  <dcterms:modified xsi:type="dcterms:W3CDTF">2015-09-10T22:03:13Z</dcterms:modified>
</cp:coreProperties>
</file>