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4" d="100"/>
          <a:sy n="14" d="100"/>
        </p:scale>
        <p:origin x="-3480" y="-258"/>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7444959"/>
            <a:ext cx="30267275" cy="534927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9" name="Instructions"/>
          <p:cNvSpPr/>
          <p:nvPr userDrawn="1"/>
        </p:nvSpPr>
        <p:spPr>
          <a:xfrm>
            <a:off x="-12611365" y="0"/>
            <a:ext cx="11770607" cy="427942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7425" tIns="217425" rIns="217425" bIns="21742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smtClean="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This poster template is set up for A0</a:t>
            </a:r>
            <a:r>
              <a:rPr lang="en-US" sz="6000" baseline="0" dirty="0" smtClean="0">
                <a:solidFill>
                  <a:srgbClr val="7F7F7F"/>
                </a:solidFill>
                <a:latin typeface="Calibri" pitchFamily="34" charset="0"/>
                <a:cs typeface="Calibri" panose="020F0502020204030204" pitchFamily="34" charset="0"/>
              </a:rPr>
              <a:t> international paper size of 1189 mm x 841 mm</a:t>
            </a:r>
            <a:r>
              <a:rPr lang="en-US" sz="6000" dirty="0" smtClean="0">
                <a:solidFill>
                  <a:srgbClr val="7F7F7F"/>
                </a:solidFill>
                <a:latin typeface="Calibri" pitchFamily="34" charset="0"/>
                <a:cs typeface="Calibri" panose="020F0502020204030204" pitchFamily="34" charset="0"/>
              </a:rPr>
              <a:t> (46.8” high by 33.1” wide). It can be printed at</a:t>
            </a:r>
            <a:r>
              <a:rPr lang="en-US" sz="6000" baseline="0" dirty="0" smtClean="0">
                <a:solidFill>
                  <a:srgbClr val="7F7F7F"/>
                </a:solidFill>
                <a:latin typeface="Calibri" pitchFamily="34" charset="0"/>
                <a:cs typeface="Calibri" panose="020F0502020204030204" pitchFamily="34" charset="0"/>
              </a:rPr>
              <a:t> 70.6% for an A1 poster of 841 mm x 594 mm.</a:t>
            </a:r>
            <a:endParaRPr lang="en-US" sz="6000" dirty="0" smtClean="0">
              <a:solidFill>
                <a:srgbClr val="7F7F7F"/>
              </a:solidFill>
              <a:latin typeface="Calibri" pitchFamily="34" charset="0"/>
              <a:cs typeface="Calibri" panose="020F0502020204030204" pitchFamily="34" charset="0"/>
            </a:endParaRPr>
          </a:p>
          <a:p>
            <a:pPr lvl="0">
              <a:spcBef>
                <a:spcPts val="0"/>
              </a:spcBef>
              <a:spcAft>
                <a:spcPts val="2282"/>
              </a:spcAft>
            </a:pPr>
            <a:r>
              <a:rPr lang="en-US" sz="8800" dirty="0" smtClean="0">
                <a:solidFill>
                  <a:srgbClr val="7F7F7F"/>
                </a:solidFill>
                <a:latin typeface="Calibri" pitchFamily="34" charset="0"/>
                <a:cs typeface="Calibri" panose="020F0502020204030204" pitchFamily="34" charset="0"/>
              </a:rPr>
              <a:t>Placeholders</a:t>
            </a:r>
            <a:r>
              <a:rPr sz="8800" dirty="0" smtClean="0">
                <a:solidFill>
                  <a:srgbClr val="7F7F7F"/>
                </a:solidFill>
                <a:latin typeface="Calibri" pitchFamily="34" charset="0"/>
                <a:cs typeface="Calibri" panose="020F0502020204030204" pitchFamily="34" charset="0"/>
              </a:rPr>
              <a:t>:</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sz="6000" dirty="0">
                <a:solidFill>
                  <a:srgbClr val="7F7F7F"/>
                </a:solidFill>
                <a:latin typeface="Calibri" pitchFamily="34" charset="0"/>
                <a:cs typeface="Calibri" panose="020F0502020204030204" pitchFamily="34" charset="0"/>
              </a:rPr>
              <a:t>The </a:t>
            </a:r>
            <a:r>
              <a:rPr lang="en-US" sz="6000" dirty="0" smtClean="0">
                <a:solidFill>
                  <a:srgbClr val="7F7F7F"/>
                </a:solidFill>
                <a:latin typeface="Calibri" pitchFamily="34" charset="0"/>
                <a:cs typeface="Calibri" panose="020F0502020204030204" pitchFamily="34" charset="0"/>
              </a:rPr>
              <a:t>various elements included</a:t>
            </a:r>
            <a:r>
              <a:rPr sz="6000" dirty="0" smtClean="0">
                <a:solidFill>
                  <a:srgbClr val="7F7F7F"/>
                </a:solidFill>
                <a:latin typeface="Calibri" pitchFamily="34" charset="0"/>
                <a:cs typeface="Calibri" panose="020F0502020204030204" pitchFamily="34" charset="0"/>
              </a:rPr>
              <a:t> </a:t>
            </a:r>
            <a:r>
              <a:rPr sz="6000" dirty="0">
                <a:solidFill>
                  <a:srgbClr val="7F7F7F"/>
                </a:solidFill>
                <a:latin typeface="Calibri" pitchFamily="34" charset="0"/>
                <a:cs typeface="Calibri" panose="020F0502020204030204" pitchFamily="34" charset="0"/>
              </a:rPr>
              <a:t>in this </a:t>
            </a:r>
            <a:r>
              <a:rPr lang="en-US" sz="6000" dirty="0" smtClean="0">
                <a:solidFill>
                  <a:srgbClr val="7F7F7F"/>
                </a:solidFill>
                <a:latin typeface="Calibri" pitchFamily="34" charset="0"/>
                <a:cs typeface="Calibri" panose="020F0502020204030204" pitchFamily="34" charset="0"/>
              </a:rPr>
              <a:t>poster are ones</a:t>
            </a:r>
            <a:r>
              <a:rPr lang="en-US" sz="6000" baseline="0" dirty="0" smtClean="0">
                <a:solidFill>
                  <a:srgbClr val="7F7F7F"/>
                </a:solidFill>
                <a:latin typeface="Calibri" pitchFamily="34" charset="0"/>
                <a:cs typeface="Calibri" panose="020F0502020204030204" pitchFamily="34" charset="0"/>
              </a:rPr>
              <a:t> we often see in medical, research, and scientific posters.</a:t>
            </a:r>
            <a:r>
              <a:rPr sz="6000" dirty="0" smtClean="0">
                <a:solidFill>
                  <a:srgbClr val="7F7F7F"/>
                </a:solidFill>
                <a:latin typeface="Calibri" pitchFamily="34" charset="0"/>
                <a:cs typeface="Calibri" panose="020F0502020204030204" pitchFamily="34" charset="0"/>
              </a:rPr>
              <a:t> </a:t>
            </a:r>
            <a:r>
              <a:rPr lang="en-US" sz="6000" dirty="0" smtClean="0">
                <a:solidFill>
                  <a:srgbClr val="7F7F7F"/>
                </a:solidFill>
                <a:latin typeface="Calibri" pitchFamily="34" charset="0"/>
                <a:cs typeface="Calibri" panose="020F0502020204030204" pitchFamily="34" charset="0"/>
              </a:rPr>
              <a:t>Feel</a:t>
            </a:r>
            <a:r>
              <a:rPr lang="en-US" sz="60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82"/>
              </a:spcAft>
            </a:pPr>
            <a:r>
              <a:rPr lang="en-US" sz="8800" dirty="0" smtClean="0">
                <a:solidFill>
                  <a:srgbClr val="7F7F7F"/>
                </a:solidFill>
                <a:latin typeface="Calibri" pitchFamily="34" charset="0"/>
                <a:cs typeface="Calibri" panose="020F0502020204030204" pitchFamily="34" charset="0"/>
              </a:rPr>
              <a:t>Image</a:t>
            </a:r>
            <a:r>
              <a:rPr lang="en-US" sz="8800" baseline="0" dirty="0" smtClean="0">
                <a:solidFill>
                  <a:srgbClr val="7F7F7F"/>
                </a:solidFill>
                <a:latin typeface="Calibri" pitchFamily="34" charset="0"/>
                <a:cs typeface="Calibri" panose="020F0502020204030204" pitchFamily="34" charset="0"/>
              </a:rPr>
              <a:t> Quality</a:t>
            </a:r>
            <a:r>
              <a:rPr lang="en-US" sz="8800" dirty="0" smtClean="0">
                <a:solidFill>
                  <a:srgbClr val="7F7F7F"/>
                </a:solidFill>
                <a:latin typeface="Calibri" pitchFamily="34" charset="0"/>
                <a:cs typeface="Calibri" panose="020F0502020204030204" pitchFamily="34" charset="0"/>
              </a:rPr>
              <a:t>:</a:t>
            </a: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smtClean="0">
                <a:solidFill>
                  <a:srgbClr val="7F7F7F"/>
                </a:solidFill>
                <a:latin typeface="Calibri" pitchFamily="34" charset="0"/>
                <a:cs typeface="Calibri" panose="020F0502020204030204" pitchFamily="34" charset="0"/>
              </a:rPr>
              <a:t>Insert, Picture</a:t>
            </a:r>
            <a:r>
              <a:rPr lang="en-US" sz="60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smtClean="0">
                <a:solidFill>
                  <a:srgbClr val="7F7F7F"/>
                </a:solidFill>
                <a:latin typeface="Calibri" pitchFamily="34" charset="0"/>
                <a:cs typeface="Calibri" panose="020F0502020204030204" pitchFamily="34" charset="0"/>
              </a:rPr>
              <a:t>150-200 pixels per inch in their final printed size</a:t>
            </a:r>
            <a:r>
              <a:rPr lang="en-US" sz="6000" dirty="0" smtClean="0">
                <a:solidFill>
                  <a:srgbClr val="7F7F7F"/>
                </a:solidFill>
                <a:latin typeface="Calibri" pitchFamily="34" charset="0"/>
                <a:cs typeface="Calibri" panose="020F0502020204030204" pitchFamily="34" charset="0"/>
              </a:rPr>
              <a:t>. For instance, a 1600 x 1200 pixel</a:t>
            </a:r>
            <a:r>
              <a:rPr lang="en-US" sz="6000" baseline="0" dirty="0" smtClean="0">
                <a:solidFill>
                  <a:srgbClr val="7F7F7F"/>
                </a:solidFill>
                <a:latin typeface="Calibri" pitchFamily="34" charset="0"/>
                <a:cs typeface="Calibri" panose="020F0502020204030204" pitchFamily="34" charset="0"/>
              </a:rPr>
              <a:t> photo will usually look fine up to </a:t>
            </a:r>
            <a:r>
              <a:rPr lang="en-US" sz="60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82"/>
              </a:spcAft>
            </a:pPr>
            <a:r>
              <a:rPr lang="en-US" sz="60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82"/>
              </a:spcAft>
            </a:pPr>
            <a:r>
              <a:rPr lang="en-US" sz="4400" dirty="0" smtClean="0">
                <a:solidFill>
                  <a:srgbClr val="7F7F7F"/>
                </a:solidFill>
                <a:latin typeface="Calibri" pitchFamily="34" charset="0"/>
                <a:cs typeface="Calibri" panose="020F0502020204030204" pitchFamily="34" charset="0"/>
              </a:rPr>
              <a:t/>
            </a:r>
            <a:br>
              <a:rPr lang="en-US" sz="4400" dirty="0" smtClean="0">
                <a:solidFill>
                  <a:srgbClr val="7F7F7F"/>
                </a:solidFill>
                <a:latin typeface="Calibri" pitchFamily="34" charset="0"/>
                <a:cs typeface="Calibri" panose="020F0502020204030204" pitchFamily="34" charset="0"/>
              </a:rPr>
            </a:br>
            <a:r>
              <a:rPr lang="en-US" sz="4400" dirty="0" smtClean="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1108033" y="0"/>
            <a:ext cx="11770607" cy="42794238"/>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smtClean="0">
                  <a:solidFill>
                    <a:schemeClr val="bg1">
                      <a:lumMod val="50000"/>
                    </a:schemeClr>
                  </a:solidFill>
                  <a:latin typeface="Calibri" pitchFamily="34" charset="0"/>
                  <a:cs typeface="Calibri" panose="020F0502020204030204" pitchFamily="34" charset="0"/>
                </a:rPr>
                <a:t>Change</a:t>
              </a:r>
              <a:r>
                <a:rPr lang="en-US" sz="8800" baseline="0" dirty="0" smtClean="0">
                  <a:solidFill>
                    <a:schemeClr val="bg1">
                      <a:lumMod val="50000"/>
                    </a:schemeClr>
                  </a:solidFill>
                  <a:latin typeface="Calibri" pitchFamily="34" charset="0"/>
                  <a:cs typeface="Calibri" panose="020F0502020204030204" pitchFamily="34" charset="0"/>
                </a:rPr>
                <a:t> Color Theme</a:t>
              </a:r>
              <a:r>
                <a:rPr lang="en-US" sz="8800" dirty="0" smtClean="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82"/>
                </a:spcAft>
              </a:pPr>
              <a:r>
                <a:rPr lang="en-US" sz="60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smtClean="0">
                  <a:solidFill>
                    <a:schemeClr val="bg1">
                      <a:lumMod val="50000"/>
                    </a:schemeClr>
                  </a:solidFill>
                  <a:latin typeface="Calibri" pitchFamily="34" charset="0"/>
                  <a:cs typeface="Calibri" panose="020F0502020204030204" pitchFamily="34" charset="0"/>
                </a:rPr>
                <a:t>Design</a:t>
              </a:r>
              <a:r>
                <a:rPr lang="en-US" sz="6000" baseline="0" dirty="0" smtClean="0">
                  <a:solidFill>
                    <a:schemeClr val="bg1">
                      <a:lumMod val="50000"/>
                    </a:schemeClr>
                  </a:solidFill>
                  <a:latin typeface="Calibri" pitchFamily="34" charset="0"/>
                  <a:cs typeface="Calibri" panose="020F0502020204030204" pitchFamily="34" charset="0"/>
                </a:rPr>
                <a:t> tab, then select the </a:t>
              </a:r>
              <a:r>
                <a:rPr lang="en-US" sz="6000" b="1" baseline="0" dirty="0" smtClean="0">
                  <a:solidFill>
                    <a:schemeClr val="bg1">
                      <a:lumMod val="50000"/>
                    </a:schemeClr>
                  </a:solidFill>
                  <a:latin typeface="Calibri" pitchFamily="34" charset="0"/>
                  <a:cs typeface="Calibri" panose="020F0502020204030204" pitchFamily="34" charset="0"/>
                </a:rPr>
                <a:t>Colors</a:t>
              </a:r>
              <a:r>
                <a:rPr lang="en-US" sz="60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82"/>
                </a:spcAft>
              </a:pPr>
              <a:r>
                <a:rPr lang="en-US" sz="88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82"/>
                </a:spcAft>
              </a:pPr>
              <a:r>
                <a:rPr lang="en-US" sz="6000" dirty="0" smtClean="0">
                  <a:solidFill>
                    <a:schemeClr val="bg1">
                      <a:lumMod val="50000"/>
                    </a:schemeClr>
                  </a:solidFill>
                  <a:latin typeface="Calibri" pitchFamily="34" charset="0"/>
                  <a:cs typeface="Calibri" panose="020F0502020204030204" pitchFamily="34" charset="0"/>
                </a:rPr>
                <a:t>Once your poster file is ready, visit</a:t>
              </a:r>
              <a:r>
                <a:rPr lang="en-US" sz="6000" baseline="0" dirty="0" smtClean="0">
                  <a:solidFill>
                    <a:schemeClr val="bg1">
                      <a:lumMod val="50000"/>
                    </a:schemeClr>
                  </a:solidFill>
                  <a:latin typeface="Calibri" pitchFamily="34" charset="0"/>
                  <a:cs typeface="Calibri" panose="020F0502020204030204" pitchFamily="34" charset="0"/>
                </a:rPr>
                <a:t> </a:t>
              </a:r>
              <a:r>
                <a:rPr lang="en-US" sz="6000" b="1" baseline="0" dirty="0" smtClean="0">
                  <a:solidFill>
                    <a:schemeClr val="bg1">
                      <a:lumMod val="50000"/>
                    </a:schemeClr>
                  </a:solidFill>
                  <a:latin typeface="Calibri" pitchFamily="34" charset="0"/>
                  <a:cs typeface="Calibri" panose="020F0502020204030204" pitchFamily="34" charset="0"/>
                </a:rPr>
                <a:t>www.genigraphics.com</a:t>
              </a:r>
              <a:r>
                <a:rPr lang="en-US" sz="60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2282"/>
                </a:spcAft>
              </a:pPr>
              <a:r>
                <a:rPr lang="en-US" sz="60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smtClean="0">
                  <a:solidFill>
                    <a:schemeClr val="bg1">
                      <a:lumMod val="50000"/>
                    </a:schemeClr>
                  </a:solidFill>
                  <a:latin typeface="Calibri" pitchFamily="34" charset="0"/>
                  <a:cs typeface="Calibri" panose="020F0502020204030204" pitchFamily="34" charset="0"/>
                </a:rPr>
                <a:t>US and Canada:  1-800-790-4001</a:t>
              </a:r>
            </a:p>
            <a:p>
              <a:pPr lvl="0" algn="ctr">
                <a:spcBef>
                  <a:spcPts val="0"/>
                </a:spcBef>
                <a:spcAft>
                  <a:spcPts val="0"/>
                </a:spcAft>
              </a:pPr>
              <a:r>
                <a:rPr lang="en-US" sz="6000" baseline="0" dirty="0" smtClean="0">
                  <a:solidFill>
                    <a:schemeClr val="bg1">
                      <a:lumMod val="50000"/>
                    </a:schemeClr>
                  </a:solidFill>
                  <a:latin typeface="Calibri" pitchFamily="34" charset="0"/>
                  <a:cs typeface="Calibri" panose="020F0502020204030204" pitchFamily="34" charset="0"/>
                </a:rPr>
                <a:t>International: +(1) 913-441-1410</a:t>
              </a:r>
              <a:br>
                <a:rPr lang="en-US" sz="6000" baseline="0" dirty="0" smtClean="0">
                  <a:solidFill>
                    <a:schemeClr val="bg1">
                      <a:lumMod val="50000"/>
                    </a:schemeClr>
                  </a:solidFill>
                  <a:latin typeface="Calibri" pitchFamily="34" charset="0"/>
                  <a:cs typeface="Calibri" panose="020F0502020204030204" pitchFamily="34" charset="0"/>
                </a:rPr>
              </a:br>
              <a:r>
                <a:rPr lang="en-US" sz="60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400" dirty="0" smtClean="0">
                  <a:solidFill>
                    <a:schemeClr val="bg1">
                      <a:lumMod val="50000"/>
                    </a:schemeClr>
                  </a:solidFill>
                  <a:latin typeface="Calibri" pitchFamily="34" charset="0"/>
                  <a:cs typeface="Calibri" panose="020F0502020204030204" pitchFamily="34" charset="0"/>
                </a:rPr>
                <a:t/>
              </a:r>
              <a:br>
                <a:rPr lang="en-US" sz="4400" dirty="0" smtClean="0">
                  <a:solidFill>
                    <a:schemeClr val="bg1">
                      <a:lumMod val="50000"/>
                    </a:schemeClr>
                  </a:solidFill>
                  <a:latin typeface="Calibri" pitchFamily="34" charset="0"/>
                  <a:cs typeface="Calibri" panose="020F0502020204030204" pitchFamily="34" charset="0"/>
                </a:rPr>
              </a:br>
              <a:r>
                <a:rPr lang="en-US" sz="4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8425085"/>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11037" y="4250451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570801" y="84189"/>
            <a:ext cx="21117102" cy="321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600" b="1" dirty="0">
                <a:solidFill>
                  <a:schemeClr val="accent3">
                    <a:lumMod val="20000"/>
                    <a:lumOff val="80000"/>
                  </a:schemeClr>
                </a:solidFill>
                <a:latin typeface="+mn-lt"/>
              </a:rPr>
              <a:t>Template Provided By Genigraphics – 800.790.4001</a:t>
            </a:r>
          </a:p>
          <a:p>
            <a:pPr algn="ctr" eaLnBrk="1" hangingPunct="1"/>
            <a:r>
              <a:rPr lang="en-US" sz="76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4570801" y="3120414"/>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600" dirty="0">
                <a:solidFill>
                  <a:schemeClr val="accent3">
                    <a:lumMod val="20000"/>
                    <a:lumOff val="80000"/>
                  </a:schemeClr>
                </a:solidFill>
                <a:latin typeface="+mn-lt"/>
              </a:rPr>
              <a:t>John Smith, MD</a:t>
            </a:r>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 Jane Doe, PhD</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 Frederick Jones, MD, PhD</a:t>
            </a:r>
            <a:r>
              <a:rPr lang="en-US" sz="4600" baseline="30000" dirty="0">
                <a:solidFill>
                  <a:schemeClr val="accent3">
                    <a:lumMod val="20000"/>
                    <a:lumOff val="80000"/>
                  </a:schemeClr>
                </a:solidFill>
                <a:latin typeface="+mn-lt"/>
              </a:rPr>
              <a:t>1,2</a:t>
            </a:r>
          </a:p>
          <a:p>
            <a:pPr algn="ctr" eaLnBrk="1" hangingPunct="1"/>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University of Affiliation, </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Medical Center of Affiliation</a:t>
            </a:r>
          </a:p>
        </p:txBody>
      </p:sp>
      <p:sp>
        <p:nvSpPr>
          <p:cNvPr id="24" name="TextBox 23"/>
          <p:cNvSpPr txBox="1"/>
          <p:nvPr/>
        </p:nvSpPr>
        <p:spPr>
          <a:xfrm>
            <a:off x="1261136" y="39049741"/>
            <a:ext cx="3286643" cy="2395637"/>
          </a:xfrm>
          <a:prstGeom prst="rect">
            <a:avLst/>
          </a:prstGeom>
          <a:solidFill>
            <a:schemeClr val="accent1">
              <a:lumMod val="40000"/>
              <a:lumOff val="60000"/>
            </a:schemeClr>
          </a:solidFill>
        </p:spPr>
        <p:txBody>
          <a:bodyPr wrap="none" lIns="86970" tIns="43485" rIns="86970" bIns="43485" rtlCol="0">
            <a:spAutoFit/>
          </a:bodyPr>
          <a:lstStyle/>
          <a:p>
            <a:r>
              <a:rPr lang="en-US" sz="3000" dirty="0"/>
              <a:t>&lt;your name&gt;</a:t>
            </a:r>
          </a:p>
          <a:p>
            <a:r>
              <a:rPr lang="en-US" sz="3000" dirty="0"/>
              <a:t>&lt;your organization&gt;</a:t>
            </a:r>
          </a:p>
          <a:p>
            <a:r>
              <a:rPr lang="en-US" sz="3000" dirty="0"/>
              <a:t>Email:</a:t>
            </a:r>
          </a:p>
          <a:p>
            <a:r>
              <a:rPr lang="en-US" sz="3000" dirty="0"/>
              <a:t>Website:</a:t>
            </a:r>
          </a:p>
          <a:p>
            <a:r>
              <a:rPr lang="en-US" sz="3000" dirty="0"/>
              <a:t>Phone:</a:t>
            </a:r>
          </a:p>
        </p:txBody>
      </p:sp>
      <p:sp>
        <p:nvSpPr>
          <p:cNvPr id="25" name="TextBox 24"/>
          <p:cNvSpPr txBox="1"/>
          <p:nvPr/>
        </p:nvSpPr>
        <p:spPr>
          <a:xfrm>
            <a:off x="1261136" y="37890733"/>
            <a:ext cx="2385859" cy="918816"/>
          </a:xfrm>
          <a:prstGeom prst="rect">
            <a:avLst/>
          </a:prstGeom>
          <a:noFill/>
        </p:spPr>
        <p:txBody>
          <a:bodyPr wrap="none" lIns="86970" tIns="43485" rIns="86970" bIns="43485" rtlCol="0">
            <a:spAutoFit/>
          </a:bodyPr>
          <a:lstStyle/>
          <a:p>
            <a:r>
              <a:rPr lang="en-US" sz="5400" b="1" dirty="0"/>
              <a:t>Contact</a:t>
            </a:r>
          </a:p>
        </p:txBody>
      </p:sp>
      <p:sp>
        <p:nvSpPr>
          <p:cNvPr id="26" name="TextBox 25"/>
          <p:cNvSpPr txBox="1"/>
          <p:nvPr/>
        </p:nvSpPr>
        <p:spPr>
          <a:xfrm>
            <a:off x="15133638" y="39049741"/>
            <a:ext cx="13452122" cy="285294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endParaRPr lang="en-US" sz="1600" dirty="0"/>
          </a:p>
        </p:txBody>
      </p:sp>
      <p:sp>
        <p:nvSpPr>
          <p:cNvPr id="27" name="TextBox 26"/>
          <p:cNvSpPr txBox="1"/>
          <p:nvPr/>
        </p:nvSpPr>
        <p:spPr>
          <a:xfrm>
            <a:off x="15133638" y="37890733"/>
            <a:ext cx="3325668" cy="918816"/>
          </a:xfrm>
          <a:prstGeom prst="rect">
            <a:avLst/>
          </a:prstGeom>
          <a:noFill/>
        </p:spPr>
        <p:txBody>
          <a:bodyPr wrap="none" lIns="86970" tIns="43485" rIns="86970" bIns="43485" rtlCol="0">
            <a:spAutoFit/>
          </a:bodyPr>
          <a:lstStyle/>
          <a:p>
            <a:r>
              <a:rPr lang="en-US" sz="5400" b="1" dirty="0"/>
              <a:t>References</a:t>
            </a:r>
          </a:p>
        </p:txBody>
      </p:sp>
      <p:sp>
        <p:nvSpPr>
          <p:cNvPr id="10" name="Text Box 189"/>
          <p:cNvSpPr txBox="1">
            <a:spLocks noChangeArrowheads="1"/>
          </p:cNvSpPr>
          <p:nvPr/>
        </p:nvSpPr>
        <p:spPr bwMode="auto">
          <a:xfrm>
            <a:off x="1681515"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a:t>
            </a:r>
            <a:r>
              <a:rPr lang="en-US" sz="3000" dirty="0" smtClean="0">
                <a:latin typeface="Calibri" pitchFamily="34" charset="0"/>
              </a:rPr>
              <a:t>30pt </a:t>
            </a:r>
            <a:r>
              <a:rPr lang="en-US" sz="3000" dirty="0">
                <a:latin typeface="Calibri" pitchFamily="34" charset="0"/>
              </a:rPr>
              <a:t>and is easily read up to 4 feet away on </a:t>
            </a:r>
            <a:r>
              <a:rPr lang="en-US" sz="3000" dirty="0" smtClean="0">
                <a:latin typeface="Calibri" pitchFamily="34" charset="0"/>
              </a:rPr>
              <a:t>an A0 </a:t>
            </a:r>
            <a:r>
              <a:rPr lang="en-US" sz="3000" dirty="0">
                <a:latin typeface="Calibri" pitchFamily="34" charset="0"/>
              </a:rPr>
              <a:t>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2" name="Rectangle 31"/>
          <p:cNvSpPr/>
          <p:nvPr/>
        </p:nvSpPr>
        <p:spPr>
          <a:xfrm>
            <a:off x="1681515"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10929850" y="17385160"/>
            <a:ext cx="8407576" cy="1050790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smtClean="0">
              <a:latin typeface="Calibri" pitchFamily="34" charset="0"/>
            </a:endParaRPr>
          </a:p>
          <a:p>
            <a:pPr eaLnBrk="1" hangingPunct="1"/>
            <a:r>
              <a:rPr lang="en-US" sz="3000" dirty="0" smtClean="0">
                <a:latin typeface="Calibri" pitchFamily="34" charset="0"/>
              </a:rPr>
              <a:t>Zoom </a:t>
            </a:r>
            <a:r>
              <a:rPr lang="en-US" sz="3000" dirty="0">
                <a:latin typeface="Calibri" pitchFamily="34" charset="0"/>
              </a:rPr>
              <a:t>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681515"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0929850"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0929850"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0178184" y="17385160"/>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0178184"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0178184" y="27637946"/>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0178184" y="26746399"/>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763839099"/>
              </p:ext>
            </p:extLst>
          </p:nvPr>
        </p:nvGraphicFramePr>
        <p:xfrm>
          <a:off x="10959350" y="29696630"/>
          <a:ext cx="8407576" cy="6463709"/>
        </p:xfrm>
        <a:graphic>
          <a:graphicData uri="http://schemas.openxmlformats.org/drawingml/2006/table">
            <a:tbl>
              <a:tblPr firstRow="1" bandRow="1">
                <a:tableStyleId>{F5AB1C69-6EDB-4FF4-983F-18BD219EF322}</a:tableStyleId>
              </a:tblPr>
              <a:tblGrid>
                <a:gridCol w="2101894"/>
                <a:gridCol w="2101894"/>
                <a:gridCol w="2101894"/>
                <a:gridCol w="2101894"/>
              </a:tblGrid>
              <a:tr h="923387">
                <a:tc>
                  <a:txBody>
                    <a:bodyPr/>
                    <a:lstStyle/>
                    <a:p>
                      <a:endParaRPr lang="en-US" sz="3100" dirty="0"/>
                    </a:p>
                  </a:txBody>
                  <a:tcPr marL="84076" marR="84076" marT="44577" marB="44577" anchor="ctr">
                    <a:solidFill>
                      <a:schemeClr val="accent1">
                        <a:lumMod val="75000"/>
                      </a:schemeClr>
                    </a:solidFill>
                  </a:tcPr>
                </a:tc>
                <a:tc>
                  <a:txBody>
                    <a:bodyPr/>
                    <a:lstStyle/>
                    <a:p>
                      <a:pPr algn="ctr"/>
                      <a:r>
                        <a:rPr lang="en-US" sz="3100" dirty="0" smtClean="0"/>
                        <a:t>Heading</a:t>
                      </a:r>
                      <a:endParaRPr lang="en-US" sz="3100" dirty="0"/>
                    </a:p>
                  </a:txBody>
                  <a:tcPr marL="84076" marR="84076" marT="44577" marB="44577" anchor="ctr">
                    <a:solidFill>
                      <a:schemeClr val="accent1">
                        <a:lumMod val="75000"/>
                      </a:schemeClr>
                    </a:solidFill>
                  </a:tcPr>
                </a:tc>
                <a:tc>
                  <a:txBody>
                    <a:bodyPr/>
                    <a:lstStyle/>
                    <a:p>
                      <a:pPr algn="ctr"/>
                      <a:r>
                        <a:rPr lang="en-US" sz="3100" dirty="0" smtClean="0"/>
                        <a:t>Heading</a:t>
                      </a:r>
                      <a:endParaRPr lang="en-US" sz="3100" dirty="0"/>
                    </a:p>
                  </a:txBody>
                  <a:tcPr marL="84076" marR="84076" marT="44577" marB="44577" anchor="ctr">
                    <a:solidFill>
                      <a:schemeClr val="accent1">
                        <a:lumMod val="75000"/>
                      </a:schemeClr>
                    </a:solidFill>
                  </a:tcPr>
                </a:tc>
                <a:tc>
                  <a:txBody>
                    <a:bodyPr/>
                    <a:lstStyle/>
                    <a:p>
                      <a:pPr algn="ctr"/>
                      <a:r>
                        <a:rPr lang="en-US" sz="3100" dirty="0" smtClean="0"/>
                        <a:t>Heading</a:t>
                      </a:r>
                      <a:endParaRPr lang="en-US" sz="3100" dirty="0"/>
                    </a:p>
                  </a:txBody>
                  <a:tcPr marL="84076" marR="84076" marT="44577" marB="44577" anchor="ctr">
                    <a:solidFill>
                      <a:schemeClr val="accent1">
                        <a:lumMod val="75000"/>
                      </a:schemeClr>
                    </a:solidFill>
                  </a:tcP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800</a:t>
                      </a:r>
                      <a:endParaRPr lang="en-US" sz="3100" dirty="0"/>
                    </a:p>
                  </a:txBody>
                  <a:tcPr marL="84076" marR="84076" marT="44577" marB="44577" anchor="ctr"/>
                </a:tc>
                <a:tc>
                  <a:txBody>
                    <a:bodyPr/>
                    <a:lstStyle/>
                    <a:p>
                      <a:pPr algn="ctr"/>
                      <a:r>
                        <a:rPr lang="en-US" sz="3100" dirty="0" smtClean="0"/>
                        <a:t>790</a:t>
                      </a:r>
                      <a:endParaRPr lang="en-US" sz="3100" dirty="0"/>
                    </a:p>
                  </a:txBody>
                  <a:tcPr marL="84076" marR="84076" marT="44577" marB="44577" anchor="ctr"/>
                </a:tc>
                <a:tc>
                  <a:txBody>
                    <a:bodyPr/>
                    <a:lstStyle/>
                    <a:p>
                      <a:pPr algn="ctr"/>
                      <a:r>
                        <a:rPr lang="en-US" sz="3100" dirty="0" smtClean="0"/>
                        <a:t>4001</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356</a:t>
                      </a:r>
                    </a:p>
                  </a:txBody>
                  <a:tcPr marL="84076" marR="84076" marT="44577" marB="44577" anchor="ctr"/>
                </a:tc>
                <a:tc>
                  <a:txBody>
                    <a:bodyPr/>
                    <a:lstStyle/>
                    <a:p>
                      <a:pPr algn="ctr"/>
                      <a:r>
                        <a:rPr lang="en-US" sz="3100" dirty="0" smtClean="0"/>
                        <a:t>856</a:t>
                      </a:r>
                      <a:endParaRPr lang="en-US" sz="3100" dirty="0"/>
                    </a:p>
                  </a:txBody>
                  <a:tcPr marL="84076" marR="84076" marT="44577" marB="44577" anchor="ctr"/>
                </a:tc>
                <a:tc>
                  <a:txBody>
                    <a:bodyPr/>
                    <a:lstStyle/>
                    <a:p>
                      <a:pPr algn="ctr"/>
                      <a:r>
                        <a:rPr lang="en-US" sz="3100" dirty="0" smtClean="0"/>
                        <a:t>290</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228</a:t>
                      </a:r>
                      <a:endParaRPr lang="en-US" sz="3100" dirty="0"/>
                    </a:p>
                  </a:txBody>
                  <a:tcPr marL="84076" marR="84076" marT="44577" marB="44577" anchor="ctr"/>
                </a:tc>
                <a:tc>
                  <a:txBody>
                    <a:bodyPr/>
                    <a:lstStyle/>
                    <a:p>
                      <a:pPr algn="ctr"/>
                      <a:r>
                        <a:rPr lang="en-US" sz="3100" dirty="0" smtClean="0"/>
                        <a:t>134</a:t>
                      </a:r>
                      <a:endParaRPr lang="en-US" sz="3100" dirty="0"/>
                    </a:p>
                  </a:txBody>
                  <a:tcPr marL="84076" marR="84076" marT="44577" marB="44577" anchor="ctr"/>
                </a:tc>
                <a:tc>
                  <a:txBody>
                    <a:bodyPr/>
                    <a:lstStyle/>
                    <a:p>
                      <a:pPr algn="ctr"/>
                      <a:r>
                        <a:rPr lang="en-US" sz="3100" dirty="0" smtClean="0"/>
                        <a:t>238</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954</a:t>
                      </a:r>
                      <a:endParaRPr lang="en-US" sz="3100" dirty="0"/>
                    </a:p>
                  </a:txBody>
                  <a:tcPr marL="84076" marR="84076" marT="44577" marB="44577" anchor="ctr"/>
                </a:tc>
                <a:tc>
                  <a:txBody>
                    <a:bodyPr/>
                    <a:lstStyle/>
                    <a:p>
                      <a:pPr algn="ctr"/>
                      <a:r>
                        <a:rPr lang="en-US" sz="3100" dirty="0" smtClean="0"/>
                        <a:t>875</a:t>
                      </a:r>
                      <a:endParaRPr lang="en-US" sz="3100" dirty="0"/>
                    </a:p>
                  </a:txBody>
                  <a:tcPr marL="84076" marR="84076" marT="44577" marB="44577" anchor="ctr"/>
                </a:tc>
                <a:tc>
                  <a:txBody>
                    <a:bodyPr/>
                    <a:lstStyle/>
                    <a:p>
                      <a:pPr algn="ctr"/>
                      <a:r>
                        <a:rPr lang="en-US" sz="3100" dirty="0" smtClean="0"/>
                        <a:t>976</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324</a:t>
                      </a:r>
                      <a:endParaRPr lang="en-US" sz="3100" dirty="0"/>
                    </a:p>
                  </a:txBody>
                  <a:tcPr marL="84076" marR="84076" marT="44577" marB="44577" anchor="ctr"/>
                </a:tc>
                <a:tc>
                  <a:txBody>
                    <a:bodyPr/>
                    <a:lstStyle/>
                    <a:p>
                      <a:pPr algn="ctr"/>
                      <a:r>
                        <a:rPr lang="en-US" sz="3100" dirty="0" smtClean="0"/>
                        <a:t>325</a:t>
                      </a:r>
                      <a:endParaRPr lang="en-US" sz="3100" dirty="0"/>
                    </a:p>
                  </a:txBody>
                  <a:tcPr marL="84076" marR="84076" marT="44577" marB="44577" anchor="ctr"/>
                </a:tc>
                <a:tc>
                  <a:txBody>
                    <a:bodyPr/>
                    <a:lstStyle/>
                    <a:p>
                      <a:pPr algn="ctr"/>
                      <a:r>
                        <a:rPr lang="en-US" sz="3100" dirty="0" smtClean="0"/>
                        <a:t>301</a:t>
                      </a:r>
                      <a:endParaRPr lang="en-US" sz="3100" dirty="0"/>
                    </a:p>
                  </a:txBody>
                  <a:tcPr marL="84076" marR="84076" marT="44577" marB="44577" anchor="ctr"/>
                </a:tc>
              </a:tr>
              <a:tr h="923387">
                <a:tc>
                  <a:txBody>
                    <a:bodyPr/>
                    <a:lstStyle/>
                    <a:p>
                      <a:r>
                        <a:rPr lang="en-US" sz="3100" dirty="0" smtClean="0"/>
                        <a:t>Item</a:t>
                      </a:r>
                      <a:endParaRPr lang="en-US" sz="3100" dirty="0"/>
                    </a:p>
                  </a:txBody>
                  <a:tcPr marL="84076" marR="84076" marT="44577" marB="44577" anchor="ctr"/>
                </a:tc>
                <a:tc>
                  <a:txBody>
                    <a:bodyPr/>
                    <a:lstStyle/>
                    <a:p>
                      <a:pPr algn="ctr"/>
                      <a:r>
                        <a:rPr lang="en-US" sz="3100" dirty="0" smtClean="0"/>
                        <a:t>199</a:t>
                      </a:r>
                      <a:endParaRPr lang="en-US" sz="3100" dirty="0"/>
                    </a:p>
                  </a:txBody>
                  <a:tcPr marL="84076" marR="84076" marT="44577" marB="44577" anchor="ctr"/>
                </a:tc>
                <a:tc>
                  <a:txBody>
                    <a:bodyPr/>
                    <a:lstStyle/>
                    <a:p>
                      <a:pPr algn="ctr"/>
                      <a:r>
                        <a:rPr lang="en-US" sz="3100" dirty="0" smtClean="0"/>
                        <a:t>137</a:t>
                      </a:r>
                      <a:endParaRPr lang="en-US" sz="3100" dirty="0"/>
                    </a:p>
                  </a:txBody>
                  <a:tcPr marL="84076" marR="84076" marT="44577" marB="44577" anchor="ctr"/>
                </a:tc>
                <a:tc>
                  <a:txBody>
                    <a:bodyPr/>
                    <a:lstStyle/>
                    <a:p>
                      <a:pPr algn="ctr"/>
                      <a:r>
                        <a:rPr lang="en-US" sz="3100" dirty="0" smtClean="0"/>
                        <a:t>186</a:t>
                      </a:r>
                      <a:endParaRPr lang="en-US" sz="3100" dirty="0"/>
                    </a:p>
                  </a:txBody>
                  <a:tcPr marL="84076" marR="84076" marT="44577" marB="44577"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81515" y="17385160"/>
                <a:ext cx="8407576" cy="1515590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t>
                </a:r>
                <a:r>
                  <a:rPr lang="en-US" sz="3000" dirty="0" smtClean="0">
                    <a:latin typeface="+mn-lt"/>
                  </a:rPr>
                  <a:t>A0 international paper size (46.8” </a:t>
                </a:r>
                <a:r>
                  <a:rPr lang="en-US" sz="3000" dirty="0">
                    <a:latin typeface="+mn-lt"/>
                  </a:rPr>
                  <a:t>high by </a:t>
                </a:r>
                <a:r>
                  <a:rPr lang="en-US" sz="3000" dirty="0" smtClean="0">
                    <a:latin typeface="+mn-lt"/>
                  </a:rPr>
                  <a:t>33.1” wide) </a:t>
                </a:r>
                <a:r>
                  <a:rPr lang="en-US" sz="3000" dirty="0">
                    <a:latin typeface="+mn-lt"/>
                  </a:rPr>
                  <a:t>but prints can be scaled up or down in size to any dimension with </a:t>
                </a:r>
                <a:r>
                  <a:rPr lang="en-US" sz="3000" dirty="0" smtClean="0">
                    <a:latin typeface="+mn-lt"/>
                  </a:rPr>
                  <a:t>the same aspect </a:t>
                </a:r>
                <a:r>
                  <a:rPr lang="en-US" sz="3000" dirty="0">
                    <a:latin typeface="+mn-lt"/>
                  </a:rPr>
                  <a:t>ratio. For example, if you order </a:t>
                </a:r>
                <a:r>
                  <a:rPr lang="en-US" sz="3000" dirty="0" smtClean="0">
                    <a:latin typeface="+mn-lt"/>
                  </a:rPr>
                  <a:t>an A1 poster (33.1” high by 23.4” wide) </a:t>
                </a:r>
                <a:r>
                  <a:rPr lang="en-US" sz="3000" dirty="0">
                    <a:latin typeface="+mn-lt"/>
                  </a:rPr>
                  <a:t>using this template, we will print the file at </a:t>
                </a:r>
                <a:r>
                  <a:rPr lang="en-US" sz="3000" dirty="0" smtClean="0">
                    <a:latin typeface="+mn-lt"/>
                  </a:rPr>
                  <a:t>70.6% </a:t>
                </a:r>
                <a:r>
                  <a:rPr lang="en-US" sz="3000" dirty="0">
                    <a:latin typeface="+mn-lt"/>
                  </a:rPr>
                  <a:t>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a:rPr>
                          </m:ctrlPr>
                        </m:boxPr>
                        <m:e>
                          <m:f>
                            <m:fPr>
                              <m:ctrlPr>
                                <a:rPr lang="en-US" sz="3000" b="1" i="1">
                                  <a:latin typeface="Cambria Math"/>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a:rPr>
                          </m:ctrlPr>
                        </m:boxPr>
                        <m:e>
                          <m:f>
                            <m:fPr>
                              <m:ctrlPr>
                                <a:rPr lang="en-US" sz="3000" b="1" i="1">
                                  <a:latin typeface="Cambria Math"/>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81515" y="17385160"/>
                <a:ext cx="8407576" cy="15155908"/>
              </a:xfrm>
              <a:prstGeom prst="rect">
                <a:avLst/>
              </a:prstGeom>
              <a:blipFill rotWithShape="1">
                <a:blip r:embed="rId2"/>
                <a:stretch>
                  <a:fillRect l="-652" r="-144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0929850"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115" y="32987225"/>
            <a:ext cx="3783410" cy="267464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5283" y="32987225"/>
            <a:ext cx="3783410" cy="2674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1118"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6335284"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0782037" y="29119504"/>
            <a:ext cx="377380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179898658"/>
              </p:ext>
            </p:extLst>
          </p:nvPr>
        </p:nvGraphicFramePr>
        <p:xfrm>
          <a:off x="20211155" y="6686601"/>
          <a:ext cx="8407576" cy="8076380"/>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0040943" y="15156294"/>
            <a:ext cx="379387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840758" y="1515630"/>
            <a:ext cx="2688303"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
        <p:nvSpPr>
          <p:cNvPr id="31" name="Rectangle 265"/>
          <p:cNvSpPr>
            <a:spLocks noChangeAspect="1" noChangeArrowheads="1"/>
          </p:cNvSpPr>
          <p:nvPr/>
        </p:nvSpPr>
        <p:spPr bwMode="auto">
          <a:xfrm>
            <a:off x="26736094" y="1515630"/>
            <a:ext cx="2688304"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1127</Words>
  <Application>Microsoft Office PowerPoint</Application>
  <PresentationFormat>Custom</PresentationFormat>
  <Paragraphs>106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Jay Larson</cp:lastModifiedBy>
  <cp:revision>61</cp:revision>
  <cp:lastPrinted>2013-02-12T02:21:55Z</cp:lastPrinted>
  <dcterms:created xsi:type="dcterms:W3CDTF">2013-02-10T21:14:48Z</dcterms:created>
  <dcterms:modified xsi:type="dcterms:W3CDTF">2015-09-10T22:07:00Z</dcterms:modified>
</cp:coreProperties>
</file>