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21945600"/>
  <p:notesSz cx="7004050" cy="92837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3C4"/>
    <a:srgbClr val="0066FF"/>
    <a:srgbClr val="6699FF"/>
    <a:srgbClr val="3399FF"/>
    <a:srgbClr val="C0C0C0"/>
    <a:srgbClr val="003A74"/>
    <a:srgbClr val="FFFF99"/>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698" autoAdjust="0"/>
    <p:restoredTop sz="94676" autoAdjust="0"/>
  </p:normalViewPr>
  <p:slideViewPr>
    <p:cSldViewPr>
      <p:cViewPr varScale="1">
        <p:scale>
          <a:sx n="29" d="100"/>
          <a:sy n="29" d="100"/>
        </p:scale>
        <p:origin x="1430" y="110"/>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2AB9-4782-A970-4B1285A2CB83}"/>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2AB9-4782-A970-4B1285A2CB83}"/>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2AB9-4782-A970-4B1285A2CB83}"/>
            </c:ext>
          </c:extLst>
        </c:ser>
        <c:dLbls>
          <c:showLegendKey val="0"/>
          <c:showVal val="0"/>
          <c:showCatName val="0"/>
          <c:showSerName val="0"/>
          <c:showPercent val="0"/>
          <c:showBubbleSize val="0"/>
        </c:dLbls>
        <c:gapWidth val="150"/>
        <c:axId val="93793664"/>
        <c:axId val="94839936"/>
      </c:barChart>
      <c:catAx>
        <c:axId val="93793664"/>
        <c:scaling>
          <c:orientation val="minMax"/>
        </c:scaling>
        <c:delete val="0"/>
        <c:axPos val="b"/>
        <c:numFmt formatCode="General" sourceLinked="0"/>
        <c:majorTickMark val="out"/>
        <c:minorTickMark val="none"/>
        <c:tickLblPos val="nextTo"/>
        <c:crossAx val="94839936"/>
        <c:crosses val="autoZero"/>
        <c:auto val="1"/>
        <c:lblAlgn val="ctr"/>
        <c:lblOffset val="100"/>
        <c:noMultiLvlLbl val="0"/>
      </c:catAx>
      <c:valAx>
        <c:axId val="94839936"/>
        <c:scaling>
          <c:orientation val="minMax"/>
        </c:scaling>
        <c:delete val="0"/>
        <c:axPos val="l"/>
        <c:majorGridlines/>
        <c:numFmt formatCode="General" sourceLinked="1"/>
        <c:majorTickMark val="out"/>
        <c:minorTickMark val="none"/>
        <c:tickLblPos val="nextTo"/>
        <c:crossAx val="93793664"/>
        <c:crosses val="autoZero"/>
        <c:crossBetween val="between"/>
      </c:valAx>
    </c:plotArea>
    <c:legend>
      <c:legendPos val="r"/>
      <c:overlay val="0"/>
    </c:legend>
    <c:plotVisOnly val="1"/>
    <c:dispBlanksAs val="gap"/>
    <c:showDLblsOverMax val="0"/>
  </c:chart>
  <c:txPr>
    <a:bodyPr/>
    <a:lstStyle/>
    <a:p>
      <a:pPr>
        <a:defRPr sz="22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7680960" y="0"/>
            <a:ext cx="713232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428" tIns="122428" rIns="122428" bIns="12242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a:solidFill>
                  <a:srgbClr val="7F7F7F"/>
                </a:solidFill>
                <a:latin typeface="Calibri" pitchFamily="34" charset="0"/>
                <a:cs typeface="Calibri" panose="020F0502020204030204" pitchFamily="34" charset="0"/>
              </a:rPr>
              <a:t>Poster Print Size:</a:t>
            </a:r>
            <a:endParaRPr sz="4700" dirty="0">
              <a:solidFill>
                <a:srgbClr val="7F7F7F"/>
              </a:solidFill>
              <a:latin typeface="Calibri" pitchFamily="34" charset="0"/>
              <a:cs typeface="Calibri" panose="020F0502020204030204" pitchFamily="34" charset="0"/>
            </a:endParaRPr>
          </a:p>
          <a:p>
            <a:pPr lvl="0">
              <a:spcBef>
                <a:spcPts val="0"/>
              </a:spcBef>
              <a:spcAft>
                <a:spcPts val="1286"/>
              </a:spcAft>
            </a:pPr>
            <a:r>
              <a:rPr lang="en-US" sz="3300" dirty="0">
                <a:solidFill>
                  <a:srgbClr val="7F7F7F"/>
                </a:solidFill>
                <a:latin typeface="Calibri" pitchFamily="34" charset="0"/>
                <a:cs typeface="Calibri" panose="020F0502020204030204" pitchFamily="34" charset="0"/>
              </a:rPr>
              <a:t>This poster template is 24” high by 36” wide. It can be used to print any poster with a 2:3 aspect ratio including 36x54 and 48x72.</a:t>
            </a:r>
          </a:p>
          <a:p>
            <a:pPr lvl="0">
              <a:spcBef>
                <a:spcPts val="0"/>
              </a:spcBef>
              <a:spcAft>
                <a:spcPts val="1286"/>
              </a:spcAft>
            </a:pPr>
            <a:r>
              <a:rPr lang="en-US" sz="4700" dirty="0">
                <a:solidFill>
                  <a:srgbClr val="7F7F7F"/>
                </a:solidFill>
                <a:latin typeface="Calibri" pitchFamily="34" charset="0"/>
                <a:cs typeface="Calibri" panose="020F0502020204030204" pitchFamily="34" charset="0"/>
              </a:rPr>
              <a:t>Placeholders</a:t>
            </a:r>
            <a:r>
              <a:rPr sz="4700" dirty="0">
                <a:solidFill>
                  <a:srgbClr val="7F7F7F"/>
                </a:solidFill>
                <a:latin typeface="Calibri" pitchFamily="34" charset="0"/>
                <a:cs typeface="Calibri" panose="020F0502020204030204" pitchFamily="34" charset="0"/>
              </a:rPr>
              <a:t>:</a:t>
            </a:r>
          </a:p>
          <a:p>
            <a:pPr lvl="0">
              <a:spcBef>
                <a:spcPts val="0"/>
              </a:spcBef>
              <a:spcAft>
                <a:spcPts val="1286"/>
              </a:spcAft>
            </a:pPr>
            <a:r>
              <a:rPr sz="3300" dirty="0">
                <a:solidFill>
                  <a:srgbClr val="7F7F7F"/>
                </a:solidFill>
                <a:latin typeface="Calibri" pitchFamily="34" charset="0"/>
                <a:cs typeface="Calibri" panose="020F0502020204030204" pitchFamily="34" charset="0"/>
              </a:rPr>
              <a:t>The </a:t>
            </a:r>
            <a:r>
              <a:rPr lang="en-US" sz="3300" dirty="0">
                <a:solidFill>
                  <a:srgbClr val="7F7F7F"/>
                </a:solidFill>
                <a:latin typeface="Calibri" pitchFamily="34" charset="0"/>
                <a:cs typeface="Calibri" panose="020F0502020204030204" pitchFamily="34" charset="0"/>
              </a:rPr>
              <a:t>various elements included</a:t>
            </a:r>
            <a:r>
              <a:rPr sz="3300" dirty="0">
                <a:solidFill>
                  <a:srgbClr val="7F7F7F"/>
                </a:solidFill>
                <a:latin typeface="Calibri" pitchFamily="34" charset="0"/>
                <a:cs typeface="Calibri" panose="020F0502020204030204" pitchFamily="34" charset="0"/>
              </a:rPr>
              <a:t> in this </a:t>
            </a:r>
            <a:r>
              <a:rPr lang="en-US" sz="3300" dirty="0">
                <a:solidFill>
                  <a:srgbClr val="7F7F7F"/>
                </a:solidFill>
                <a:latin typeface="Calibri" pitchFamily="34" charset="0"/>
                <a:cs typeface="Calibri" panose="020F0502020204030204" pitchFamily="34" charset="0"/>
              </a:rPr>
              <a:t>poster are ones</a:t>
            </a:r>
            <a:r>
              <a:rPr lang="en-US" sz="3300" baseline="0" dirty="0">
                <a:solidFill>
                  <a:srgbClr val="7F7F7F"/>
                </a:solidFill>
                <a:latin typeface="Calibri" pitchFamily="34" charset="0"/>
                <a:cs typeface="Calibri" panose="020F0502020204030204" pitchFamily="34" charset="0"/>
              </a:rPr>
              <a:t> we often see in medical, research, and scientific posters.</a:t>
            </a:r>
            <a:r>
              <a:rPr sz="3300" dirty="0">
                <a:solidFill>
                  <a:srgbClr val="7F7F7F"/>
                </a:solidFill>
                <a:latin typeface="Calibri" pitchFamily="34" charset="0"/>
                <a:cs typeface="Calibri" panose="020F0502020204030204" pitchFamily="34" charset="0"/>
              </a:rPr>
              <a:t> </a:t>
            </a:r>
            <a:r>
              <a:rPr lang="en-US" sz="3300" dirty="0">
                <a:solidFill>
                  <a:srgbClr val="7F7F7F"/>
                </a:solidFill>
                <a:latin typeface="Calibri" pitchFamily="34" charset="0"/>
                <a:cs typeface="Calibri" panose="020F0502020204030204" pitchFamily="34" charset="0"/>
              </a:rPr>
              <a:t>Feel</a:t>
            </a:r>
            <a:r>
              <a:rPr lang="en-US" sz="33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286"/>
              </a:spcAft>
            </a:pPr>
            <a:r>
              <a:rPr lang="en-US" sz="4700" dirty="0">
                <a:solidFill>
                  <a:srgbClr val="7F7F7F"/>
                </a:solidFill>
                <a:latin typeface="Calibri" pitchFamily="34" charset="0"/>
                <a:cs typeface="Calibri" panose="020F0502020204030204" pitchFamily="34" charset="0"/>
              </a:rPr>
              <a:t>Image</a:t>
            </a:r>
            <a:r>
              <a:rPr lang="en-US" sz="4700" baseline="0" dirty="0">
                <a:solidFill>
                  <a:srgbClr val="7F7F7F"/>
                </a:solidFill>
                <a:latin typeface="Calibri" pitchFamily="34" charset="0"/>
                <a:cs typeface="Calibri" panose="020F0502020204030204" pitchFamily="34" charset="0"/>
              </a:rPr>
              <a:t> Quality</a:t>
            </a:r>
            <a:r>
              <a:rPr lang="en-US" sz="4700" dirty="0">
                <a:solidFill>
                  <a:srgbClr val="7F7F7F"/>
                </a:solidFill>
                <a:latin typeface="Calibri" pitchFamily="34" charset="0"/>
                <a:cs typeface="Calibri" panose="020F0502020204030204" pitchFamily="34" charset="0"/>
              </a:rPr>
              <a:t>:</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You can place digital photos or logo art in your poster file by selecting the </a:t>
            </a:r>
            <a:r>
              <a:rPr lang="en-US" sz="3300" b="1" dirty="0">
                <a:solidFill>
                  <a:srgbClr val="7F7F7F"/>
                </a:solidFill>
                <a:latin typeface="Calibri" pitchFamily="34" charset="0"/>
                <a:cs typeface="Calibri" panose="020F0502020204030204" pitchFamily="34" charset="0"/>
              </a:rPr>
              <a:t>Insert, Picture</a:t>
            </a:r>
            <a:r>
              <a:rPr lang="en-US" sz="33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300" b="1" dirty="0">
                <a:solidFill>
                  <a:srgbClr val="7F7F7F"/>
                </a:solidFill>
                <a:latin typeface="Calibri" pitchFamily="34" charset="0"/>
                <a:cs typeface="Calibri" panose="020F0502020204030204" pitchFamily="34" charset="0"/>
              </a:rPr>
              <a:t>150-200 pixels per inch in their final printed size</a:t>
            </a:r>
            <a:r>
              <a:rPr lang="en-US" sz="3300" dirty="0">
                <a:solidFill>
                  <a:srgbClr val="7F7F7F"/>
                </a:solidFill>
                <a:latin typeface="Calibri" pitchFamily="34" charset="0"/>
                <a:cs typeface="Calibri" panose="020F0502020204030204" pitchFamily="34" charset="0"/>
              </a:rPr>
              <a:t>. For instance, a 1600 x 1200 pixel</a:t>
            </a:r>
            <a:r>
              <a:rPr lang="en-US" sz="3300" baseline="0" dirty="0">
                <a:solidFill>
                  <a:srgbClr val="7F7F7F"/>
                </a:solidFill>
                <a:latin typeface="Calibri" pitchFamily="34" charset="0"/>
                <a:cs typeface="Calibri" panose="020F0502020204030204" pitchFamily="34" charset="0"/>
              </a:rPr>
              <a:t> photo will usually look fine up to </a:t>
            </a:r>
            <a:r>
              <a:rPr lang="en-US" sz="3300" dirty="0">
                <a:solidFill>
                  <a:srgbClr val="7F7F7F"/>
                </a:solidFill>
                <a:latin typeface="Calibri" pitchFamily="34" charset="0"/>
                <a:cs typeface="Calibri" panose="020F0502020204030204" pitchFamily="34" charset="0"/>
              </a:rPr>
              <a:t>8“-10” wide on your printed poster.</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286"/>
              </a:spcAft>
            </a:pPr>
            <a:br>
              <a:rPr lang="en-US" sz="2400" dirty="0">
                <a:solidFill>
                  <a:srgbClr val="7F7F7F"/>
                </a:solidFill>
                <a:latin typeface="Calibri" pitchFamily="34" charset="0"/>
                <a:cs typeface="Calibri" panose="020F0502020204030204" pitchFamily="34" charset="0"/>
              </a:rPr>
            </a:br>
            <a:r>
              <a:rPr lang="en-US" sz="2400" dirty="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33467040" y="0"/>
            <a:ext cx="7132320" cy="219456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a:solidFill>
                    <a:schemeClr val="bg1">
                      <a:lumMod val="50000"/>
                    </a:schemeClr>
                  </a:solidFill>
                  <a:latin typeface="Calibri" pitchFamily="34" charset="0"/>
                  <a:cs typeface="Calibri" panose="020F0502020204030204" pitchFamily="34" charset="0"/>
                </a:rPr>
                <a:t>Change</a:t>
              </a:r>
              <a:r>
                <a:rPr lang="en-US" sz="4700" baseline="0" dirty="0">
                  <a:solidFill>
                    <a:schemeClr val="bg1">
                      <a:lumMod val="50000"/>
                    </a:schemeClr>
                  </a:solidFill>
                  <a:latin typeface="Calibri" pitchFamily="34" charset="0"/>
                  <a:cs typeface="Calibri" panose="020F0502020204030204" pitchFamily="34" charset="0"/>
                </a:rPr>
                <a:t> Color Theme</a:t>
              </a:r>
              <a:r>
                <a:rPr lang="en-US" sz="4700" dirty="0">
                  <a:solidFill>
                    <a:schemeClr val="bg1">
                      <a:lumMod val="50000"/>
                    </a:schemeClr>
                  </a:solidFill>
                  <a:latin typeface="Calibri" pitchFamily="34" charset="0"/>
                  <a:cs typeface="Calibri" panose="020F0502020204030204" pitchFamily="34" charset="0"/>
                </a:rPr>
                <a:t>:</a:t>
              </a:r>
              <a:endParaRPr sz="470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3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To change the color theme, select the </a:t>
              </a:r>
              <a:r>
                <a:rPr lang="en-US" sz="3300" b="1" baseline="0" dirty="0">
                  <a:solidFill>
                    <a:schemeClr val="bg1">
                      <a:lumMod val="50000"/>
                    </a:schemeClr>
                  </a:solidFill>
                  <a:latin typeface="Calibri" pitchFamily="34" charset="0"/>
                  <a:cs typeface="Calibri" panose="020F0502020204030204" pitchFamily="34" charset="0"/>
                </a:rPr>
                <a:t>Design</a:t>
              </a:r>
              <a:r>
                <a:rPr lang="en-US" sz="3300" baseline="0" dirty="0">
                  <a:solidFill>
                    <a:schemeClr val="bg1">
                      <a:lumMod val="50000"/>
                    </a:schemeClr>
                  </a:solidFill>
                  <a:latin typeface="Calibri" pitchFamily="34" charset="0"/>
                  <a:cs typeface="Calibri" panose="020F0502020204030204" pitchFamily="34" charset="0"/>
                </a:rPr>
                <a:t> tab, then select the </a:t>
              </a:r>
              <a:r>
                <a:rPr lang="en-US" sz="3300" b="1" baseline="0" dirty="0">
                  <a:solidFill>
                    <a:schemeClr val="bg1">
                      <a:lumMod val="50000"/>
                    </a:schemeClr>
                  </a:solidFill>
                  <a:latin typeface="Calibri" pitchFamily="34" charset="0"/>
                  <a:cs typeface="Calibri" panose="020F0502020204030204" pitchFamily="34" charset="0"/>
                </a:rPr>
                <a:t>Colors</a:t>
              </a:r>
              <a:r>
                <a:rPr lang="en-US" sz="33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286"/>
                </a:spcAft>
              </a:pPr>
              <a:endParaRPr lang="en-US" sz="4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286"/>
                </a:spcAft>
              </a:pPr>
              <a:r>
                <a:rPr lang="en-US" sz="47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286"/>
                </a:spcAft>
              </a:pPr>
              <a:r>
                <a:rPr lang="en-US" sz="3300" dirty="0">
                  <a:solidFill>
                    <a:schemeClr val="bg1">
                      <a:lumMod val="50000"/>
                    </a:schemeClr>
                  </a:solidFill>
                  <a:latin typeface="Calibri" pitchFamily="34" charset="0"/>
                  <a:cs typeface="Calibri" panose="020F0502020204030204" pitchFamily="34" charset="0"/>
                </a:rPr>
                <a:t>Once your poster file is ready, visit</a:t>
              </a:r>
              <a:r>
                <a:rPr lang="en-US" sz="3300" baseline="0" dirty="0">
                  <a:solidFill>
                    <a:schemeClr val="bg1">
                      <a:lumMod val="50000"/>
                    </a:schemeClr>
                  </a:solidFill>
                  <a:latin typeface="Calibri" pitchFamily="34" charset="0"/>
                  <a:cs typeface="Calibri" panose="020F0502020204030204" pitchFamily="34" charset="0"/>
                </a:rPr>
                <a:t> </a:t>
              </a:r>
              <a:r>
                <a:rPr lang="en-US" sz="3300" b="1" baseline="0" dirty="0">
                  <a:solidFill>
                    <a:schemeClr val="bg1">
                      <a:lumMod val="50000"/>
                    </a:schemeClr>
                  </a:solidFill>
                  <a:latin typeface="Calibri" pitchFamily="34" charset="0"/>
                  <a:cs typeface="Calibri" panose="020F0502020204030204" pitchFamily="34" charset="0"/>
                </a:rPr>
                <a:t>www.genigraphics.com</a:t>
              </a:r>
              <a:r>
                <a:rPr lang="en-US" sz="33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3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300" baseline="0" dirty="0">
                  <a:solidFill>
                    <a:schemeClr val="bg1">
                      <a:lumMod val="50000"/>
                    </a:schemeClr>
                  </a:solidFill>
                  <a:latin typeface="Calibri" pitchFamily="34" charset="0"/>
                  <a:cs typeface="Calibri" panose="020F0502020204030204" pitchFamily="34" charset="0"/>
                </a:rPr>
                <a:t>US and Canada:  1-800-790-4001</a:t>
              </a:r>
              <a:br>
                <a:rPr lang="en-US" sz="3300" baseline="0" dirty="0">
                  <a:solidFill>
                    <a:schemeClr val="bg1">
                      <a:lumMod val="50000"/>
                    </a:schemeClr>
                  </a:solidFill>
                  <a:latin typeface="Calibri" pitchFamily="34" charset="0"/>
                  <a:cs typeface="Calibri" panose="020F0502020204030204" pitchFamily="34" charset="0"/>
                </a:rPr>
              </a:br>
              <a:r>
                <a:rPr lang="en-US" sz="33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400" dirty="0">
                  <a:solidFill>
                    <a:schemeClr val="bg1">
                      <a:lumMod val="50000"/>
                    </a:schemeClr>
                  </a:solidFill>
                  <a:latin typeface="Calibri" pitchFamily="34" charset="0"/>
                  <a:cs typeface="Calibri" panose="020F0502020204030204" pitchFamily="34" charset="0"/>
                </a:rPr>
              </a:br>
              <a:r>
                <a:rPr lang="en-US" sz="2400" dirty="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094776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3656013"/>
            <a:ext cx="5484813" cy="18281650"/>
          </a:xfrm>
          <a:prstGeom prst="rect">
            <a:avLst/>
          </a:prstGeom>
          <a:solidFill>
            <a:schemeClr val="accent1">
              <a:lumMod val="75000"/>
            </a:schemeClr>
          </a:solidFill>
          <a:ln>
            <a:noFill/>
          </a:ln>
          <a:effectLst/>
        </p:spPr>
        <p:txBody>
          <a:bodyPr wrap="none" lIns="457200" tIns="228600" rIns="457200" bIns="457200"/>
          <a:lstStyle/>
          <a:p>
            <a:pPr algn="ctr" defTabSz="4389438"/>
            <a:endParaRPr lang="en-US" sz="4800" dirty="0">
              <a:latin typeface="Calibri" pitchFamily="34" charset="0"/>
            </a:endParaRPr>
          </a:p>
        </p:txBody>
      </p:sp>
      <p:sp>
        <p:nvSpPr>
          <p:cNvPr id="1032" name="Rectangle 8"/>
          <p:cNvSpPr>
            <a:spLocks noChangeArrowheads="1"/>
          </p:cNvSpPr>
          <p:nvPr userDrawn="1"/>
        </p:nvSpPr>
        <p:spPr bwMode="auto">
          <a:xfrm>
            <a:off x="5484813" y="0"/>
            <a:ext cx="27422475" cy="36560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5484813" y="3656013"/>
            <a:ext cx="27422475" cy="18281650"/>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5484813" y="0"/>
            <a:ext cx="0" cy="219392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3657600"/>
            <a:ext cx="32907288"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508200" y="21683472"/>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4.jpeg"/><Relationship Id="rId7"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 name="Text Box 122"/>
          <p:cNvSpPr txBox="1">
            <a:spLocks noChangeArrowheads="1"/>
          </p:cNvSpPr>
          <p:nvPr/>
        </p:nvSpPr>
        <p:spPr bwMode="auto">
          <a:xfrm>
            <a:off x="5483225" y="0"/>
            <a:ext cx="27422475"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2880" tIns="182880" rIns="182880" bIns="18288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6600" b="1" dirty="0">
                <a:solidFill>
                  <a:schemeClr val="bg1"/>
                </a:solidFill>
                <a:latin typeface="Calibri" pitchFamily="34" charset="0"/>
              </a:rPr>
              <a:t>Template Provided By Genigraphics – 800.790.4001</a:t>
            </a:r>
          </a:p>
          <a:p>
            <a:pPr algn="ctr"/>
            <a:r>
              <a:rPr lang="en-US" sz="6600" b="1" dirty="0">
                <a:solidFill>
                  <a:schemeClr val="bg1"/>
                </a:solidFill>
                <a:latin typeface="Calibri" pitchFamily="34" charset="0"/>
              </a:rPr>
              <a:t>Replace This Text With Your Title</a:t>
            </a:r>
          </a:p>
        </p:txBody>
      </p:sp>
      <p:sp>
        <p:nvSpPr>
          <p:cNvPr id="2171" name="Text Box 123"/>
          <p:cNvSpPr txBox="1">
            <a:spLocks noChangeArrowheads="1"/>
          </p:cNvSpPr>
          <p:nvPr/>
        </p:nvSpPr>
        <p:spPr bwMode="auto">
          <a:xfrm>
            <a:off x="5484813" y="2133600"/>
            <a:ext cx="27422475" cy="152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000" dirty="0">
                <a:solidFill>
                  <a:schemeClr val="bg1"/>
                </a:solidFill>
                <a:latin typeface="Calibri" pitchFamily="34" charset="0"/>
              </a:rPr>
              <a:t>John Smith, MD</a:t>
            </a:r>
            <a:r>
              <a:rPr lang="en-US" sz="4000" baseline="30000" dirty="0">
                <a:solidFill>
                  <a:schemeClr val="bg1"/>
                </a:solidFill>
                <a:latin typeface="Calibri" pitchFamily="34" charset="0"/>
              </a:rPr>
              <a:t>1</a:t>
            </a:r>
            <a:r>
              <a:rPr lang="en-US" sz="4000" dirty="0">
                <a:solidFill>
                  <a:schemeClr val="bg1"/>
                </a:solidFill>
                <a:latin typeface="Calibri" pitchFamily="34" charset="0"/>
              </a:rPr>
              <a:t>; Jane Doe, PhD</a:t>
            </a:r>
            <a:r>
              <a:rPr lang="en-US" sz="4000" baseline="30000" dirty="0">
                <a:solidFill>
                  <a:schemeClr val="bg1"/>
                </a:solidFill>
                <a:latin typeface="Calibri" pitchFamily="34" charset="0"/>
              </a:rPr>
              <a:t>2</a:t>
            </a:r>
            <a:r>
              <a:rPr lang="en-US" sz="4000" dirty="0">
                <a:solidFill>
                  <a:schemeClr val="bg1"/>
                </a:solidFill>
                <a:latin typeface="Calibri" pitchFamily="34" charset="0"/>
              </a:rPr>
              <a:t>; Frederick Smith, MD, PhD</a:t>
            </a:r>
            <a:r>
              <a:rPr lang="en-US" sz="4000" baseline="30000" dirty="0">
                <a:solidFill>
                  <a:schemeClr val="bg1"/>
                </a:solidFill>
                <a:latin typeface="Calibri" pitchFamily="34" charset="0"/>
              </a:rPr>
              <a:t>1,2</a:t>
            </a:r>
          </a:p>
          <a:p>
            <a:pPr algn="ctr"/>
            <a:r>
              <a:rPr lang="en-US" sz="4000" baseline="30000" dirty="0">
                <a:solidFill>
                  <a:schemeClr val="bg1"/>
                </a:solidFill>
                <a:latin typeface="Calibri" pitchFamily="34" charset="0"/>
              </a:rPr>
              <a:t>1</a:t>
            </a:r>
            <a:r>
              <a:rPr lang="en-US" sz="4000" dirty="0">
                <a:solidFill>
                  <a:schemeClr val="bg1"/>
                </a:solidFill>
                <a:latin typeface="Calibri" pitchFamily="34" charset="0"/>
              </a:rPr>
              <a:t>University of Affiliation, </a:t>
            </a:r>
            <a:r>
              <a:rPr lang="en-US" sz="4000" baseline="30000" dirty="0">
                <a:solidFill>
                  <a:schemeClr val="bg1"/>
                </a:solidFill>
                <a:latin typeface="Calibri" pitchFamily="34" charset="0"/>
              </a:rPr>
              <a:t>2</a:t>
            </a:r>
            <a:r>
              <a:rPr lang="en-US" sz="4000" dirty="0">
                <a:solidFill>
                  <a:schemeClr val="bg1"/>
                </a:solidFill>
                <a:latin typeface="Calibri" pitchFamily="34" charset="0"/>
              </a:rPr>
              <a:t>Medical Center of Affiliation</a:t>
            </a:r>
          </a:p>
        </p:txBody>
      </p:sp>
      <p:sp>
        <p:nvSpPr>
          <p:cNvPr id="2178" name="Text Box 130"/>
          <p:cNvSpPr txBox="1">
            <a:spLocks noChangeArrowheads="1"/>
          </p:cNvSpPr>
          <p:nvPr/>
        </p:nvSpPr>
        <p:spPr bwMode="auto">
          <a:xfrm>
            <a:off x="6170613" y="3656013"/>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INTRODUCTION</a:t>
            </a:r>
          </a:p>
        </p:txBody>
      </p:sp>
      <p:sp>
        <p:nvSpPr>
          <p:cNvPr id="2179" name="Text Box 131"/>
          <p:cNvSpPr txBox="1">
            <a:spLocks noChangeArrowheads="1"/>
          </p:cNvSpPr>
          <p:nvPr/>
        </p:nvSpPr>
        <p:spPr bwMode="auto">
          <a:xfrm>
            <a:off x="6170613" y="13106400"/>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METHODS AND MATERIALS</a:t>
            </a:r>
          </a:p>
        </p:txBody>
      </p:sp>
      <p:sp>
        <p:nvSpPr>
          <p:cNvPr id="2181" name="Text Box 133"/>
          <p:cNvSpPr txBox="1">
            <a:spLocks noChangeArrowheads="1"/>
          </p:cNvSpPr>
          <p:nvPr/>
        </p:nvSpPr>
        <p:spPr bwMode="auto">
          <a:xfrm>
            <a:off x="23995063" y="13618726"/>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CONCLUSIONS</a:t>
            </a:r>
          </a:p>
        </p:txBody>
      </p:sp>
      <p:sp>
        <p:nvSpPr>
          <p:cNvPr id="2182" name="Text Box 134"/>
          <p:cNvSpPr txBox="1">
            <a:spLocks noChangeArrowheads="1"/>
          </p:cNvSpPr>
          <p:nvPr/>
        </p:nvSpPr>
        <p:spPr bwMode="auto">
          <a:xfrm>
            <a:off x="23995063" y="3656013"/>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DISCUSSION</a:t>
            </a:r>
          </a:p>
        </p:txBody>
      </p:sp>
      <p:sp>
        <p:nvSpPr>
          <p:cNvPr id="2183" name="Text Box 135"/>
          <p:cNvSpPr txBox="1">
            <a:spLocks noChangeArrowheads="1"/>
          </p:cNvSpPr>
          <p:nvPr/>
        </p:nvSpPr>
        <p:spPr bwMode="auto">
          <a:xfrm>
            <a:off x="15082838" y="3657600"/>
            <a:ext cx="822801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RESULTS</a:t>
            </a:r>
          </a:p>
        </p:txBody>
      </p:sp>
      <p:sp>
        <p:nvSpPr>
          <p:cNvPr id="2184" name="Text Box 136"/>
          <p:cNvSpPr txBox="1">
            <a:spLocks noChangeArrowheads="1"/>
          </p:cNvSpPr>
          <p:nvPr/>
        </p:nvSpPr>
        <p:spPr bwMode="auto">
          <a:xfrm>
            <a:off x="23995063" y="18288000"/>
            <a:ext cx="82264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latin typeface="Calibri" pitchFamily="34" charset="0"/>
              </a:rPr>
              <a:t>REFERENCES</a:t>
            </a:r>
          </a:p>
        </p:txBody>
      </p:sp>
      <p:pic>
        <p:nvPicPr>
          <p:cNvPr id="2226"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0887" y="18440400"/>
            <a:ext cx="2817601" cy="250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27"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7000" y="18440400"/>
            <a:ext cx="2817600" cy="250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8" name="Text Box 180"/>
          <p:cNvSpPr txBox="1">
            <a:spLocks noChangeArrowheads="1"/>
          </p:cNvSpPr>
          <p:nvPr/>
        </p:nvSpPr>
        <p:spPr bwMode="auto">
          <a:xfrm>
            <a:off x="6400800" y="210312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dirty="0">
                <a:solidFill>
                  <a:schemeClr val="accent1">
                    <a:lumMod val="50000"/>
                  </a:schemeClr>
                </a:solidFill>
                <a:latin typeface="Calibri" pitchFamily="34" charset="0"/>
              </a:rPr>
              <a:t>Figure 1.</a:t>
            </a:r>
            <a:r>
              <a:rPr lang="en-US" sz="2000" dirty="0">
                <a:solidFill>
                  <a:schemeClr val="accent1">
                    <a:lumMod val="50000"/>
                  </a:schemeClr>
                </a:solidFill>
                <a:latin typeface="Calibri" pitchFamily="34" charset="0"/>
              </a:rPr>
              <a:t> Label in 20pt Calibri.</a:t>
            </a:r>
          </a:p>
        </p:txBody>
      </p:sp>
      <p:sp>
        <p:nvSpPr>
          <p:cNvPr id="2229" name="Text Box 181"/>
          <p:cNvSpPr txBox="1">
            <a:spLocks noChangeArrowheads="1"/>
          </p:cNvSpPr>
          <p:nvPr/>
        </p:nvSpPr>
        <p:spPr bwMode="auto">
          <a:xfrm>
            <a:off x="10856913" y="210312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dirty="0">
                <a:solidFill>
                  <a:schemeClr val="accent1">
                    <a:lumMod val="50000"/>
                  </a:schemeClr>
                </a:solidFill>
                <a:latin typeface="Calibri" pitchFamily="34" charset="0"/>
              </a:rPr>
              <a:t>Figure 2.</a:t>
            </a:r>
            <a:r>
              <a:rPr lang="en-US" sz="2000" dirty="0">
                <a:solidFill>
                  <a:schemeClr val="accent1">
                    <a:lumMod val="50000"/>
                  </a:schemeClr>
                </a:solidFill>
                <a:latin typeface="Calibri" pitchFamily="34" charset="0"/>
              </a:rPr>
              <a:t> Label in 20pt Calibri.</a:t>
            </a:r>
          </a:p>
        </p:txBody>
      </p:sp>
      <p:sp>
        <p:nvSpPr>
          <p:cNvPr id="2230" name="Text Box 182"/>
          <p:cNvSpPr txBox="1">
            <a:spLocks noChangeArrowheads="1"/>
          </p:cNvSpPr>
          <p:nvPr/>
        </p:nvSpPr>
        <p:spPr bwMode="auto">
          <a:xfrm>
            <a:off x="457200" y="3656013"/>
            <a:ext cx="4572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ABSTRACT</a:t>
            </a:r>
          </a:p>
        </p:txBody>
      </p:sp>
      <p:sp>
        <p:nvSpPr>
          <p:cNvPr id="2231" name="Text Box 183"/>
          <p:cNvSpPr txBox="1">
            <a:spLocks noChangeArrowheads="1"/>
          </p:cNvSpPr>
          <p:nvPr/>
        </p:nvSpPr>
        <p:spPr bwMode="auto">
          <a:xfrm>
            <a:off x="457200" y="17830800"/>
            <a:ext cx="4572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dirty="0">
                <a:solidFill>
                  <a:schemeClr val="bg1"/>
                </a:solidFill>
                <a:latin typeface="Calibri" pitchFamily="34" charset="0"/>
              </a:rPr>
              <a:t>CONTACT</a:t>
            </a:r>
          </a:p>
        </p:txBody>
      </p:sp>
      <p:sp>
        <p:nvSpPr>
          <p:cNvPr id="2236" name="Text Box 188"/>
          <p:cNvSpPr txBox="1">
            <a:spLocks noChangeArrowheads="1"/>
          </p:cNvSpPr>
          <p:nvPr/>
        </p:nvSpPr>
        <p:spPr bwMode="auto">
          <a:xfrm>
            <a:off x="457200" y="18880138"/>
            <a:ext cx="4572000" cy="2154436"/>
          </a:xfrm>
          <a:prstGeom prst="rect">
            <a:avLst/>
          </a:prstGeom>
          <a:solidFill>
            <a:schemeClr val="accent1">
              <a:lumMod val="75000"/>
            </a:schemeClr>
          </a:solidFill>
          <a:ln>
            <a:noFill/>
          </a:ln>
          <a:effectLst/>
        </p:spPr>
        <p:txBody>
          <a:bodyPr lIns="228600" tIns="228600" rIns="228600" bIns="228600">
            <a:spAutoFit/>
          </a:bodyPr>
          <a:lstStyle/>
          <a:p>
            <a:r>
              <a:rPr lang="en-US" dirty="0">
                <a:solidFill>
                  <a:schemeClr val="bg1"/>
                </a:solidFill>
                <a:latin typeface="Calibri" pitchFamily="34" charset="0"/>
              </a:rPr>
              <a:t>&lt;your name&gt;          </a:t>
            </a:r>
          </a:p>
          <a:p>
            <a:r>
              <a:rPr lang="en-US" dirty="0">
                <a:solidFill>
                  <a:schemeClr val="bg1"/>
                </a:solidFill>
                <a:latin typeface="Calibri" pitchFamily="34" charset="0"/>
              </a:rPr>
              <a:t>&lt;your organization&gt;</a:t>
            </a:r>
          </a:p>
          <a:p>
            <a:r>
              <a:rPr lang="en-US" dirty="0">
                <a:solidFill>
                  <a:schemeClr val="bg1"/>
                </a:solidFill>
                <a:latin typeface="Calibri" pitchFamily="34" charset="0"/>
              </a:rPr>
              <a:t>Email: </a:t>
            </a:r>
          </a:p>
          <a:p>
            <a:r>
              <a:rPr lang="en-US" dirty="0">
                <a:solidFill>
                  <a:schemeClr val="bg1"/>
                </a:solidFill>
                <a:latin typeface="Calibri" pitchFamily="34" charset="0"/>
              </a:rPr>
              <a:t>Phone: </a:t>
            </a:r>
          </a:p>
          <a:p>
            <a:r>
              <a:rPr lang="en-US" dirty="0">
                <a:solidFill>
                  <a:schemeClr val="bg1"/>
                </a:solidFill>
                <a:latin typeface="Calibri" pitchFamily="34" charset="0"/>
              </a:rPr>
              <a:t>Website: </a:t>
            </a:r>
          </a:p>
        </p:txBody>
      </p:sp>
      <p:sp>
        <p:nvSpPr>
          <p:cNvPr id="2237" name="Text Box 189"/>
          <p:cNvSpPr txBox="1">
            <a:spLocks noChangeArrowheads="1"/>
          </p:cNvSpPr>
          <p:nvPr/>
        </p:nvSpPr>
        <p:spPr bwMode="auto">
          <a:xfrm>
            <a:off x="457200" y="4572000"/>
            <a:ext cx="4572000" cy="8248412"/>
          </a:xfrm>
          <a:prstGeom prst="rect">
            <a:avLst/>
          </a:prstGeom>
          <a:solidFill>
            <a:schemeClr val="accent1">
              <a:lumMod val="75000"/>
            </a:schemeClr>
          </a:solidFill>
          <a:ln>
            <a:noFill/>
          </a:ln>
          <a:effectLst/>
        </p:spPr>
        <p:txBody>
          <a:bodyPr lIns="182880" tIns="182880" rIns="182880" bIns="182880">
            <a:spAutoFit/>
          </a:bodyPr>
          <a:lstStyle/>
          <a:p>
            <a:pPr lvl="0" defTabSz="4023067" fontAlgn="auto">
              <a:spcBef>
                <a:spcPts val="0"/>
              </a:spcBef>
              <a:spcAft>
                <a:spcPts val="0"/>
              </a:spcAft>
            </a:pPr>
            <a:r>
              <a:rPr lang="en-US" dirty="0">
                <a:solidFill>
                  <a:schemeClr val="bg1"/>
                </a:solidFill>
                <a:latin typeface="Calibri" pitchFamily="34" charset="0"/>
              </a:rPr>
              <a:t>Click here to insert your Abstract text. Type it in or copy and paste from your Word document or other source.</a:t>
            </a:r>
          </a:p>
          <a:p>
            <a:pPr lvl="0" defTabSz="4023067" fontAlgn="auto">
              <a:spcBef>
                <a:spcPts val="0"/>
              </a:spcBef>
              <a:spcAft>
                <a:spcPts val="0"/>
              </a:spcAft>
            </a:pPr>
            <a:endParaRPr lang="en-US" dirty="0">
              <a:solidFill>
                <a:schemeClr val="bg1"/>
              </a:solidFill>
              <a:latin typeface="Calibri" pitchFamily="34" charset="0"/>
            </a:endParaRPr>
          </a:p>
          <a:p>
            <a:pPr lvl="0" defTabSz="4023067" fontAlgn="auto">
              <a:spcBef>
                <a:spcPts val="0"/>
              </a:spcBef>
              <a:spcAft>
                <a:spcPts val="0"/>
              </a:spcAft>
            </a:pPr>
            <a:r>
              <a:rPr lang="en-US" dirty="0">
                <a:solidFill>
                  <a:schemeClr val="bg1"/>
                </a:solidFill>
                <a:latin typeface="Calibri" pitchFamily="34" charset="0"/>
              </a:rPr>
              <a:t>This text box will automatically re-size to your text. To turn off that feature, right click inside this box and go to </a:t>
            </a:r>
            <a:r>
              <a:rPr lang="en-US" b="1" dirty="0">
                <a:solidFill>
                  <a:schemeClr val="bg1"/>
                </a:solidFill>
                <a:latin typeface="Calibri" pitchFamily="34" charset="0"/>
              </a:rPr>
              <a:t>Format Shape, Text Box, Autofit</a:t>
            </a:r>
            <a:r>
              <a:rPr lang="en-US" dirty="0">
                <a:solidFill>
                  <a:schemeClr val="bg1"/>
                </a:solidFill>
                <a:latin typeface="Calibri" pitchFamily="34" charset="0"/>
              </a:rPr>
              <a:t>, and select the “Do Not Autofit” radio button.</a:t>
            </a:r>
          </a:p>
          <a:p>
            <a:pPr lvl="0" defTabSz="4023067" fontAlgn="auto">
              <a:spcBef>
                <a:spcPts val="0"/>
              </a:spcBef>
              <a:spcAft>
                <a:spcPts val="0"/>
              </a:spcAft>
            </a:pPr>
            <a:endParaRPr lang="en-US" dirty="0">
              <a:solidFill>
                <a:schemeClr val="bg1"/>
              </a:solidFill>
              <a:latin typeface="Calibri" pitchFamily="34" charset="0"/>
            </a:endParaRPr>
          </a:p>
          <a:p>
            <a:pPr lvl="0" defTabSz="4023067" fontAlgn="auto">
              <a:spcBef>
                <a:spcPts val="0"/>
              </a:spcBef>
              <a:spcAft>
                <a:spcPts val="0"/>
              </a:spcAft>
            </a:pPr>
            <a:r>
              <a:rPr lang="en-US" dirty="0">
                <a:solidFill>
                  <a:schemeClr val="bg1"/>
                </a:solidFill>
                <a:latin typeface="Calibri" pitchFamily="34" charset="0"/>
              </a:rPr>
              <a:t>To change the font style of this text box: Click on the border once to highlight the entire text box, then select a different font or font size that suits you. This text is Calibri 22pt and is easily read up to 4 feet away on a 24x36 poster.</a:t>
            </a:r>
          </a:p>
          <a:p>
            <a:pPr lvl="0" defTabSz="4023067" fontAlgn="auto">
              <a:spcBef>
                <a:spcPts val="0"/>
              </a:spcBef>
              <a:spcAft>
                <a:spcPts val="0"/>
              </a:spcAft>
            </a:pPr>
            <a:endParaRPr lang="en-US" dirty="0">
              <a:solidFill>
                <a:schemeClr val="bg1"/>
              </a:solidFill>
              <a:latin typeface="Calibri" pitchFamily="34" charset="0"/>
            </a:endParaRPr>
          </a:p>
          <a:p>
            <a:pPr lvl="0" defTabSz="4023067" fontAlgn="auto">
              <a:spcBef>
                <a:spcPts val="0"/>
              </a:spcBef>
              <a:spcAft>
                <a:spcPts val="0"/>
              </a:spcAft>
            </a:pPr>
            <a:r>
              <a:rPr lang="en-US" dirty="0">
                <a:solidFill>
                  <a:schemeClr val="bg1"/>
                </a:solidFill>
                <a:latin typeface="Calibri" pitchFamily="34" charset="0"/>
              </a:rPr>
              <a:t>Zoom out to 100% to preview what this will look like on your printed poster.</a:t>
            </a:r>
          </a:p>
        </p:txBody>
      </p:sp>
      <p:sp>
        <p:nvSpPr>
          <p:cNvPr id="2238" name="Text Box 190"/>
          <p:cNvSpPr txBox="1">
            <a:spLocks noChangeArrowheads="1"/>
          </p:cNvSpPr>
          <p:nvPr/>
        </p:nvSpPr>
        <p:spPr bwMode="auto">
          <a:xfrm>
            <a:off x="15082838" y="4572000"/>
            <a:ext cx="8228012" cy="6463308"/>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Results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a:latin typeface="Calibri" pitchFamily="34" charset="0"/>
              </a:rPr>
              <a:t>This text is Calibri 22pt and is easily read up to 4 feet away on a 24x36 poster.</a:t>
            </a:r>
          </a:p>
          <a:p>
            <a:pPr lvl="0" defTabSz="4023067" fontAlgn="auto">
              <a:spcBef>
                <a:spcPts val="0"/>
              </a:spcBef>
              <a:spcAft>
                <a:spcPts val="0"/>
              </a:spcAft>
            </a:pPr>
            <a:endParaRPr lang="en-US" dirty="0">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Zoom out to 100% to preview what this will look like on your printed poster.</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Speaking of Results, yours will look better if you remember to run a spell-check on your poster! After you’ve added your content click on </a:t>
            </a:r>
            <a:r>
              <a:rPr lang="en-US" b="1" dirty="0">
                <a:solidFill>
                  <a:prstClr val="black"/>
                </a:solidFill>
                <a:latin typeface="Calibri" pitchFamily="34" charset="0"/>
              </a:rPr>
              <a:t>Review</a:t>
            </a:r>
            <a:r>
              <a:rPr lang="en-US" dirty="0">
                <a:solidFill>
                  <a:prstClr val="black"/>
                </a:solidFill>
                <a:latin typeface="Calibri" pitchFamily="34" charset="0"/>
              </a:rPr>
              <a:t>, </a:t>
            </a:r>
            <a:r>
              <a:rPr lang="en-US" b="1" dirty="0">
                <a:solidFill>
                  <a:prstClr val="black"/>
                </a:solidFill>
                <a:latin typeface="Calibri" pitchFamily="34" charset="0"/>
              </a:rPr>
              <a:t>Spelling</a:t>
            </a:r>
            <a:r>
              <a:rPr lang="en-US" dirty="0">
                <a:solidFill>
                  <a:prstClr val="black"/>
                </a:solidFill>
                <a:latin typeface="Calibri" pitchFamily="34" charset="0"/>
              </a:rPr>
              <a:t>, or press F7.</a:t>
            </a:r>
          </a:p>
        </p:txBody>
      </p:sp>
      <p:sp>
        <p:nvSpPr>
          <p:cNvPr id="2239" name="Text Box 191"/>
          <p:cNvSpPr txBox="1">
            <a:spLocks noChangeArrowheads="1"/>
          </p:cNvSpPr>
          <p:nvPr/>
        </p:nvSpPr>
        <p:spPr bwMode="auto">
          <a:xfrm>
            <a:off x="23995063" y="4572000"/>
            <a:ext cx="8226425" cy="4431983"/>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Discussion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background color of any text box,  click once on the box so it is outlined with a dashed border. Then select </a:t>
            </a:r>
            <a:r>
              <a:rPr lang="en-US" b="1" dirty="0">
                <a:solidFill>
                  <a:prstClr val="black"/>
                </a:solidFill>
                <a:latin typeface="Calibri" pitchFamily="34" charset="0"/>
              </a:rPr>
              <a:t>Shape Fill</a:t>
            </a:r>
            <a:r>
              <a:rPr lang="en-US" dirty="0">
                <a:solidFill>
                  <a:prstClr val="black"/>
                </a:solidFill>
                <a:latin typeface="Calibri" pitchFamily="34" charset="0"/>
              </a:rPr>
              <a:t> from the </a:t>
            </a:r>
            <a:r>
              <a:rPr lang="en-US" b="1" dirty="0">
                <a:solidFill>
                  <a:prstClr val="black"/>
                </a:solidFill>
                <a:latin typeface="Calibri" pitchFamily="34" charset="0"/>
              </a:rPr>
              <a:t>Drawing Tools, Format</a:t>
            </a:r>
            <a:r>
              <a:rPr lang="en-US" dirty="0">
                <a:solidFill>
                  <a:prstClr val="black"/>
                </a:solidFill>
                <a:latin typeface="Calibri" pitchFamily="34" charset="0"/>
              </a:rPr>
              <a:t> tab on the ribbon bar above. It’s the one with the ‘paint can’ icon.</a:t>
            </a:r>
          </a:p>
          <a:p>
            <a:pPr lvl="0" defTabSz="4023067" fontAlgn="auto">
              <a:spcBef>
                <a:spcPts val="0"/>
              </a:spcBef>
              <a:spcAft>
                <a:spcPts val="0"/>
              </a:spcAft>
            </a:pPr>
            <a:endParaRPr lang="en-US" dirty="0">
              <a:solidFill>
                <a:prstClr val="black"/>
              </a:solidFill>
              <a:latin typeface="Calibri" pitchFamily="34" charset="0"/>
            </a:endParaRPr>
          </a:p>
        </p:txBody>
      </p:sp>
      <p:sp>
        <p:nvSpPr>
          <p:cNvPr id="2240" name="Text Box 192"/>
          <p:cNvSpPr txBox="1">
            <a:spLocks noChangeArrowheads="1"/>
          </p:cNvSpPr>
          <p:nvPr/>
        </p:nvSpPr>
        <p:spPr bwMode="auto">
          <a:xfrm>
            <a:off x="6172200" y="14020800"/>
            <a:ext cx="8228013" cy="4093428"/>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Methods and Materials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a:latin typeface="Calibri" pitchFamily="34" charset="0"/>
              </a:rPr>
              <a:t>This text is Calibri 22pt and is easily read up to 4 feet away on a 24x36 poster.</a:t>
            </a:r>
          </a:p>
        </p:txBody>
      </p:sp>
      <p:sp>
        <p:nvSpPr>
          <p:cNvPr id="2241" name="Text Box 193"/>
          <p:cNvSpPr txBox="1">
            <a:spLocks noChangeArrowheads="1"/>
          </p:cNvSpPr>
          <p:nvPr/>
        </p:nvSpPr>
        <p:spPr bwMode="auto">
          <a:xfrm>
            <a:off x="23995063" y="14533126"/>
            <a:ext cx="8226425" cy="3754874"/>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dirty="0">
                <a:solidFill>
                  <a:prstClr val="black"/>
                </a:solidFill>
                <a:latin typeface="Calibri" pitchFamily="34" charset="0"/>
              </a:rPr>
              <a:t>Click here to insert your Conclusions text. Type it in or copy and paste from your Word document or other source.</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a:latin typeface="Calibri" pitchFamily="34" charset="0"/>
              </a:rPr>
              <a:t>This text is Calibri 22pt and is easily read up to 4 feet away on a 24x36 poster.</a:t>
            </a:r>
          </a:p>
          <a:p>
            <a:pPr lvl="0" defTabSz="4023067" fontAlgn="auto">
              <a:spcBef>
                <a:spcPts val="0"/>
              </a:spcBef>
              <a:spcAft>
                <a:spcPts val="0"/>
              </a:spcAft>
            </a:pPr>
            <a:endParaRPr lang="en-US" dirty="0">
              <a:solidFill>
                <a:prstClr val="black"/>
              </a:solidFill>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Zoom out to 100% to preview what this will look like on your printed poster.</a:t>
            </a:r>
          </a:p>
        </p:txBody>
      </p:sp>
      <mc:AlternateContent xmlns:mc="http://schemas.openxmlformats.org/markup-compatibility/2006" xmlns:a14="http://schemas.microsoft.com/office/drawing/2010/main">
        <mc:Choice Requires="a14">
          <p:sp>
            <p:nvSpPr>
              <p:cNvPr id="2242" name="Text Box 194"/>
              <p:cNvSpPr txBox="1">
                <a:spLocks noChangeArrowheads="1"/>
              </p:cNvSpPr>
              <p:nvPr/>
            </p:nvSpPr>
            <p:spPr bwMode="auto">
              <a:xfrm>
                <a:off x="6170613" y="4572000"/>
                <a:ext cx="8226425" cy="8517588"/>
              </a:xfrm>
              <a:prstGeom prst="rect">
                <a:avLst/>
              </a:prstGeom>
              <a:solidFill>
                <a:schemeClr val="bg1"/>
              </a:solidFill>
              <a:ln>
                <a:noFill/>
              </a:ln>
              <a:effectLst/>
            </p:spPr>
            <p:txBody>
              <a:bodyPr lIns="182880" tIns="182880" rIns="182880" bIns="182880">
                <a:spAutoFit/>
              </a:bodyPr>
              <a:lstStyle/>
              <a:p>
                <a:pPr lvl="0" defTabSz="4023067" fontAlgn="auto">
                  <a:spcBef>
                    <a:spcPts val="0"/>
                  </a:spcBef>
                  <a:spcAft>
                    <a:spcPts val="0"/>
                  </a:spcAft>
                </a:pPr>
                <a:r>
                  <a:rPr lang="en-US" b="1" dirty="0">
                    <a:solidFill>
                      <a:prstClr val="black"/>
                    </a:solidFill>
                    <a:latin typeface="Calibri"/>
                  </a:rPr>
                  <a:t>Genigraphics®</a:t>
                </a:r>
                <a:r>
                  <a:rPr lang="en-US" dirty="0">
                    <a:solidFill>
                      <a:prstClr val="black"/>
                    </a:solidFill>
                    <a:latin typeface="Calibri"/>
                  </a:rPr>
                  <a:t> has provided this template to assist in preparation of a medical or scientific research poster. The dimensions are set to 24” high by 36” wide but prints can be scaled up or down in size to any dimension with a 2:3 aspect ratio. For example, if you order a 36” x 54” poster using this template, we will print the file at 150% of its original size. </a:t>
                </a:r>
                <a:r>
                  <a:rPr lang="en-US" b="1" dirty="0">
                    <a:solidFill>
                      <a:prstClr val="black"/>
                    </a:solidFill>
                    <a:latin typeface="Calibri"/>
                  </a:rPr>
                  <a:t>The most critical factor is that your template and poster dimensions must be proportional:</a:t>
                </a:r>
              </a:p>
              <a:p>
                <a:pPr lvl="0" defTabSz="4023067" fontAlgn="auto">
                  <a:spcBef>
                    <a:spcPts val="0"/>
                  </a:spcBef>
                  <a:spcAft>
                    <a:spcPts val="0"/>
                  </a:spcAft>
                </a:pPr>
                <a:endParaRPr lang="en-US" b="1" dirty="0">
                  <a:solidFill>
                    <a:prstClr val="black"/>
                  </a:solidFill>
                  <a:latin typeface="Calibri"/>
                </a:endParaRPr>
              </a:p>
              <a:p>
                <a:pPr lvl="0" defTabSz="4023067"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b="1" i="1">
                              <a:solidFill>
                                <a:prstClr val="black"/>
                              </a:solidFill>
                              <a:latin typeface="Cambria Math" panose="02040503050406030204" pitchFamily="18" charset="0"/>
                            </a:rPr>
                          </m:ctrlPr>
                        </m:boxPr>
                        <m:e>
                          <m:f>
                            <m:fPr>
                              <m:ctrlPr>
                                <a:rPr lang="en-US" b="1" i="1">
                                  <a:solidFill>
                                    <a:prstClr val="black"/>
                                  </a:solidFill>
                                  <a:latin typeface="Cambria Math" panose="02040503050406030204" pitchFamily="18" charset="0"/>
                                </a:rPr>
                              </m:ctrlPr>
                            </m:fPr>
                            <m:num>
                              <m:r>
                                <a:rPr lang="en-US" b="1" i="1">
                                  <a:solidFill>
                                    <a:prstClr val="black"/>
                                  </a:solidFill>
                                  <a:latin typeface="Cambria Math"/>
                                </a:rPr>
                                <m:t>𝒕𝒆𝒎𝒑𝒍𝒂𝒕𝒆</m:t>
                              </m:r>
                              <m:r>
                                <a:rPr lang="en-US" b="1" i="1">
                                  <a:solidFill>
                                    <a:prstClr val="black"/>
                                  </a:solidFill>
                                  <a:latin typeface="Cambria Math"/>
                                </a:rPr>
                                <m:t> </m:t>
                              </m:r>
                              <m:r>
                                <a:rPr lang="en-US" b="1" i="1">
                                  <a:solidFill>
                                    <a:prstClr val="black"/>
                                  </a:solidFill>
                                  <a:latin typeface="Cambria Math"/>
                                </a:rPr>
                                <m:t>𝒉𝒆𝒊𝒈𝒉𝒕</m:t>
                              </m:r>
                            </m:num>
                            <m:den>
                              <m:r>
                                <a:rPr lang="en-US" b="1" i="1">
                                  <a:solidFill>
                                    <a:prstClr val="black"/>
                                  </a:solidFill>
                                  <a:latin typeface="Cambria Math"/>
                                </a:rPr>
                                <m:t>𝒕𝒆𝒎𝒑𝒍𝒂𝒕𝒆</m:t>
                              </m:r>
                              <m:r>
                                <a:rPr lang="en-US" b="1" i="1">
                                  <a:solidFill>
                                    <a:prstClr val="black"/>
                                  </a:solidFill>
                                  <a:latin typeface="Cambria Math"/>
                                </a:rPr>
                                <m:t> </m:t>
                              </m:r>
                              <m:r>
                                <a:rPr lang="en-US" b="1" i="1">
                                  <a:solidFill>
                                    <a:prstClr val="black"/>
                                  </a:solidFill>
                                  <a:latin typeface="Cambria Math"/>
                                </a:rPr>
                                <m:t>𝒘𝒊𝒅𝒕𝒉</m:t>
                              </m:r>
                            </m:den>
                          </m:f>
                        </m:e>
                      </m:box>
                      <m:r>
                        <a:rPr lang="en-US" b="1" i="1">
                          <a:solidFill>
                            <a:prstClr val="black"/>
                          </a:solidFill>
                          <a:latin typeface="Cambria Math"/>
                        </a:rPr>
                        <m:t> = </m:t>
                      </m:r>
                      <m:box>
                        <m:boxPr>
                          <m:ctrlPr>
                            <a:rPr lang="en-US" b="1" i="1">
                              <a:solidFill>
                                <a:prstClr val="black"/>
                              </a:solidFill>
                              <a:latin typeface="Cambria Math" panose="02040503050406030204" pitchFamily="18" charset="0"/>
                            </a:rPr>
                          </m:ctrlPr>
                        </m:boxPr>
                        <m:e>
                          <m:f>
                            <m:fPr>
                              <m:ctrlPr>
                                <a:rPr lang="en-US" b="1" i="1">
                                  <a:solidFill>
                                    <a:prstClr val="black"/>
                                  </a:solidFill>
                                  <a:latin typeface="Cambria Math" panose="02040503050406030204" pitchFamily="18" charset="0"/>
                                </a:rPr>
                              </m:ctrlPr>
                            </m:fPr>
                            <m:num>
                              <m:r>
                                <a:rPr lang="en-US" b="1" i="1">
                                  <a:solidFill>
                                    <a:prstClr val="black"/>
                                  </a:solidFill>
                                  <a:latin typeface="Cambria Math"/>
                                </a:rPr>
                                <m:t>𝒅𝒆𝒔𝒊𝒓𝒆𝒅</m:t>
                              </m:r>
                              <m:r>
                                <a:rPr lang="en-US" b="1" i="1">
                                  <a:solidFill>
                                    <a:prstClr val="black"/>
                                  </a:solidFill>
                                  <a:latin typeface="Cambria Math"/>
                                </a:rPr>
                                <m:t> </m:t>
                              </m:r>
                              <m:r>
                                <a:rPr lang="en-US" b="1" i="1">
                                  <a:solidFill>
                                    <a:prstClr val="black"/>
                                  </a:solidFill>
                                  <a:latin typeface="Cambria Math"/>
                                </a:rPr>
                                <m:t>𝒑𝒓𝒊𝒏𝒕</m:t>
                              </m:r>
                              <m:r>
                                <a:rPr lang="en-US" b="1" i="1">
                                  <a:solidFill>
                                    <a:prstClr val="black"/>
                                  </a:solidFill>
                                  <a:latin typeface="Cambria Math"/>
                                </a:rPr>
                                <m:t> </m:t>
                              </m:r>
                              <m:r>
                                <a:rPr lang="en-US" b="1" i="1">
                                  <a:solidFill>
                                    <a:prstClr val="black"/>
                                  </a:solidFill>
                                  <a:latin typeface="Cambria Math"/>
                                </a:rPr>
                                <m:t>𝒉𝒆𝒊𝒈𝒉𝒕</m:t>
                              </m:r>
                            </m:num>
                            <m:den>
                              <m:r>
                                <a:rPr lang="en-US" b="1" i="1">
                                  <a:solidFill>
                                    <a:prstClr val="black"/>
                                  </a:solidFill>
                                  <a:latin typeface="Cambria Math"/>
                                </a:rPr>
                                <m:t>𝒅𝒆𝒔𝒊𝒓𝒆𝒅</m:t>
                              </m:r>
                              <m:r>
                                <a:rPr lang="en-US" b="1" i="1">
                                  <a:solidFill>
                                    <a:prstClr val="black"/>
                                  </a:solidFill>
                                  <a:latin typeface="Cambria Math"/>
                                </a:rPr>
                                <m:t> </m:t>
                              </m:r>
                              <m:r>
                                <a:rPr lang="en-US" b="1" i="1">
                                  <a:solidFill>
                                    <a:prstClr val="black"/>
                                  </a:solidFill>
                                  <a:latin typeface="Cambria Math"/>
                                </a:rPr>
                                <m:t>𝒑𝒓𝒊𝒏𝒕</m:t>
                              </m:r>
                              <m:r>
                                <a:rPr lang="en-US" b="1" i="1">
                                  <a:solidFill>
                                    <a:prstClr val="black"/>
                                  </a:solidFill>
                                  <a:latin typeface="Cambria Math"/>
                                </a:rPr>
                                <m:t> </m:t>
                              </m:r>
                              <m:r>
                                <a:rPr lang="en-US" b="1" i="1">
                                  <a:solidFill>
                                    <a:prstClr val="black"/>
                                  </a:solidFill>
                                  <a:latin typeface="Cambria Math"/>
                                </a:rPr>
                                <m:t>𝒘𝒊𝒅𝒕𝒉</m:t>
                              </m:r>
                            </m:den>
                          </m:f>
                        </m:e>
                      </m:box>
                    </m:oMath>
                  </m:oMathPara>
                </a14:m>
                <a:endParaRPr lang="en-US" b="1" dirty="0">
                  <a:solidFill>
                    <a:prstClr val="black"/>
                  </a:solidFill>
                  <a:latin typeface="Calibri"/>
                </a:endParaRPr>
              </a:p>
              <a:p>
                <a:pPr lvl="0" defTabSz="4023067" fontAlgn="auto">
                  <a:spcBef>
                    <a:spcPts val="0"/>
                  </a:spcBef>
                  <a:spcAft>
                    <a:spcPts val="0"/>
                  </a:spcAft>
                </a:pPr>
                <a:endParaRPr lang="en-US" dirty="0">
                  <a:solidFill>
                    <a:prstClr val="black"/>
                  </a:solidFill>
                  <a:latin typeface="Calibri"/>
                </a:endParaRPr>
              </a:p>
              <a:p>
                <a:pPr lvl="0" defTabSz="4023067" fontAlgn="auto">
                  <a:spcBef>
                    <a:spcPts val="0"/>
                  </a:spcBef>
                  <a:spcAft>
                    <a:spcPts val="0"/>
                  </a:spcAft>
                </a:pPr>
                <a:r>
                  <a:rPr lang="en-US" dirty="0">
                    <a:solidFill>
                      <a:prstClr val="black"/>
                    </a:solidFill>
                    <a:latin typeface="Calibri"/>
                  </a:rPr>
                  <a:t>Order your poster from Genigraphics and we will perform a free design review and advise you if we see anything that may be a concern for printing. We’ll even help tidy things up.</a:t>
                </a:r>
              </a:p>
              <a:p>
                <a:pPr lvl="0" defTabSz="4023067" fontAlgn="auto">
                  <a:spcBef>
                    <a:spcPts val="0"/>
                  </a:spcBef>
                  <a:spcAft>
                    <a:spcPts val="0"/>
                  </a:spcAft>
                </a:pPr>
                <a:endParaRPr lang="en-US" dirty="0">
                  <a:solidFill>
                    <a:prstClr val="black"/>
                  </a:solidFill>
                  <a:latin typeface="Calibri"/>
                </a:endParaRPr>
              </a:p>
              <a:p>
                <a:pPr lvl="0" defTabSz="4023067" fontAlgn="auto">
                  <a:spcBef>
                    <a:spcPts val="0"/>
                  </a:spcBef>
                  <a:spcAft>
                    <a:spcPts val="0"/>
                  </a:spcAft>
                </a:pPr>
                <a:r>
                  <a:rPr lang="en-US" dirty="0">
                    <a:solidFill>
                      <a:prstClr val="black"/>
                    </a:solidFill>
                    <a:latin typeface="Calibri"/>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242" name="Text Box 194"/>
              <p:cNvSpPr txBox="1">
                <a:spLocks noRot="1" noChangeAspect="1" noMove="1" noResize="1" noEditPoints="1" noAdjustHandles="1" noChangeArrowheads="1" noChangeShapeType="1" noTextEdit="1"/>
              </p:cNvSpPr>
              <p:nvPr/>
            </p:nvSpPr>
            <p:spPr bwMode="auto">
              <a:xfrm>
                <a:off x="6170613" y="4572000"/>
                <a:ext cx="8226425" cy="8517588"/>
              </a:xfrm>
              <a:prstGeom prst="rect">
                <a:avLst/>
              </a:prstGeom>
              <a:blipFill rotWithShape="1">
                <a:blip r:embed="rId5"/>
                <a:stretch>
                  <a:fillRect r="-296"/>
                </a:stretch>
              </a:blipFill>
              <a:ln>
                <a:noFill/>
              </a:ln>
              <a:effectLst/>
            </p:spPr>
            <p:txBody>
              <a:bodyPr/>
              <a:lstStyle/>
              <a:p>
                <a:r>
                  <a:rPr lang="en-US">
                    <a:noFill/>
                  </a:rPr>
                  <a:t> </a:t>
                </a:r>
              </a:p>
            </p:txBody>
          </p:sp>
        </mc:Fallback>
      </mc:AlternateContent>
      <p:sp>
        <p:nvSpPr>
          <p:cNvPr id="2243" name="Text Box 195"/>
          <p:cNvSpPr txBox="1">
            <a:spLocks noChangeArrowheads="1"/>
          </p:cNvSpPr>
          <p:nvPr/>
        </p:nvSpPr>
        <p:spPr bwMode="auto">
          <a:xfrm>
            <a:off x="23995063" y="19210338"/>
            <a:ext cx="8226425" cy="2062103"/>
          </a:xfrm>
          <a:prstGeom prst="rect">
            <a:avLst/>
          </a:prstGeom>
          <a:solidFill>
            <a:schemeClr val="bg1"/>
          </a:solidFill>
          <a:ln>
            <a:noFill/>
          </a:ln>
          <a:effectLst/>
        </p:spPr>
        <p:txBody>
          <a:bodyPr lIns="182880" tIns="182880" rIns="182880" bIns="182880">
            <a:spAutoFit/>
          </a:bodyPr>
          <a:lstStyle>
            <a:lvl1pPr marL="457200" indent="-457200">
              <a:defRPr>
                <a:solidFill>
                  <a:schemeClr val="tx1"/>
                </a:solidFill>
                <a:latin typeface="Arial" charset="0"/>
              </a:defRPr>
            </a:lvl1pPr>
            <a:lvl2pPr marL="914400" indent="-342900">
              <a:defRPr>
                <a:solidFill>
                  <a:schemeClr val="tx1"/>
                </a:solidFill>
                <a:latin typeface="Arial" charset="0"/>
              </a:defRPr>
            </a:lvl2pPr>
            <a:lvl3pPr marL="1371600" indent="-342900">
              <a:defRPr>
                <a:solidFill>
                  <a:schemeClr val="tx1"/>
                </a:solidFill>
                <a:latin typeface="Arial" charset="0"/>
              </a:defRPr>
            </a:lvl3pPr>
            <a:lvl4pPr marL="1828800" indent="-342900">
              <a:defRPr>
                <a:solidFill>
                  <a:schemeClr val="tx1"/>
                </a:solidFill>
                <a:latin typeface="Arial" charset="0"/>
              </a:defRPr>
            </a:lvl4pPr>
            <a:lvl5pPr marL="2286000" indent="-342900">
              <a:defRPr>
                <a:solidFill>
                  <a:schemeClr val="tx1"/>
                </a:solidFill>
                <a:latin typeface="Arial" charset="0"/>
              </a:defRPr>
            </a:lvl5pPr>
            <a:lvl6pPr marL="2743200" indent="-342900" fontAlgn="base">
              <a:spcBef>
                <a:spcPct val="0"/>
              </a:spcBef>
              <a:spcAft>
                <a:spcPct val="0"/>
              </a:spcAft>
              <a:defRPr>
                <a:solidFill>
                  <a:schemeClr val="tx1"/>
                </a:solidFill>
                <a:latin typeface="Arial" charset="0"/>
              </a:defRPr>
            </a:lvl6pPr>
            <a:lvl7pPr marL="3200400" indent="-342900" fontAlgn="base">
              <a:spcBef>
                <a:spcPct val="0"/>
              </a:spcBef>
              <a:spcAft>
                <a:spcPct val="0"/>
              </a:spcAft>
              <a:defRPr>
                <a:solidFill>
                  <a:schemeClr val="tx1"/>
                </a:solidFill>
                <a:latin typeface="Arial" charset="0"/>
              </a:defRPr>
            </a:lvl7pPr>
            <a:lvl8pPr marL="3657600" indent="-342900" fontAlgn="base">
              <a:spcBef>
                <a:spcPct val="0"/>
              </a:spcBef>
              <a:spcAft>
                <a:spcPct val="0"/>
              </a:spcAft>
              <a:defRPr>
                <a:solidFill>
                  <a:schemeClr val="tx1"/>
                </a:solidFill>
                <a:latin typeface="Arial" charset="0"/>
              </a:defRPr>
            </a:lvl8pPr>
            <a:lvl9pPr marL="41148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20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000" dirty="0">
                <a:latin typeface="Calibri" pitchFamily="34" charset="0"/>
              </a:rPr>
              <a:t>Click on the border once to highlight and select a different font or font size that suits you. This text is in Calibri 20pt and is easily readable up to 3 feet away. </a:t>
            </a:r>
          </a:p>
        </p:txBody>
      </p:sp>
      <p:sp>
        <p:nvSpPr>
          <p:cNvPr id="66" name="Text Box 240"/>
          <p:cNvSpPr txBox="1">
            <a:spLocks noChangeArrowheads="1"/>
          </p:cNvSpPr>
          <p:nvPr/>
        </p:nvSpPr>
        <p:spPr bwMode="auto">
          <a:xfrm>
            <a:off x="15091888" y="21031200"/>
            <a:ext cx="3189772" cy="39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Chart 1.</a:t>
            </a:r>
            <a:r>
              <a:rPr lang="en-US" sz="2000" dirty="0">
                <a:solidFill>
                  <a:schemeClr val="accent1">
                    <a:lumMod val="50000"/>
                  </a:schemeClr>
                </a:solidFill>
                <a:latin typeface="Calibri" pitchFamily="34" charset="0"/>
              </a:rPr>
              <a:t> Label in 20pt Calibri.</a:t>
            </a:r>
          </a:p>
        </p:txBody>
      </p:sp>
      <p:sp>
        <p:nvSpPr>
          <p:cNvPr id="67" name="Text Box 241"/>
          <p:cNvSpPr txBox="1">
            <a:spLocks noChangeArrowheads="1"/>
          </p:cNvSpPr>
          <p:nvPr/>
        </p:nvSpPr>
        <p:spPr bwMode="auto">
          <a:xfrm>
            <a:off x="15091888" y="11410660"/>
            <a:ext cx="3173549" cy="39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dirty="0">
                <a:solidFill>
                  <a:schemeClr val="accent1">
                    <a:lumMod val="50000"/>
                  </a:schemeClr>
                </a:solidFill>
                <a:latin typeface="Calibri" pitchFamily="34" charset="0"/>
              </a:rPr>
              <a:t>Table 1.</a:t>
            </a:r>
            <a:r>
              <a:rPr lang="en-US" sz="2000" dirty="0">
                <a:solidFill>
                  <a:schemeClr val="accent1">
                    <a:lumMod val="50000"/>
                  </a:schemeClr>
                </a:solidFill>
                <a:latin typeface="Calibri" pitchFamily="34" charset="0"/>
              </a:rPr>
              <a:t> Label in 20pt Calibri.</a:t>
            </a:r>
          </a:p>
        </p:txBody>
      </p:sp>
      <p:graphicFrame>
        <p:nvGraphicFramePr>
          <p:cNvPr id="68" name="Content Placeholder 114" descr="Sample table with 4 columns, 7 rows." title="Sample Table"/>
          <p:cNvGraphicFramePr>
            <a:graphicFrameLocks/>
          </p:cNvGraphicFramePr>
          <p:nvPr>
            <p:extLst>
              <p:ext uri="{D42A27DB-BD31-4B8C-83A1-F6EECF244321}">
                <p14:modId xmlns:p14="http://schemas.microsoft.com/office/powerpoint/2010/main" val="304327202"/>
              </p:ext>
            </p:extLst>
          </p:nvPr>
        </p:nvGraphicFramePr>
        <p:xfrm>
          <a:off x="15082838" y="11879268"/>
          <a:ext cx="8235556" cy="4046532"/>
        </p:xfrm>
        <a:graphic>
          <a:graphicData uri="http://schemas.openxmlformats.org/drawingml/2006/table">
            <a:tbl>
              <a:tblPr firstRow="1" bandRow="1">
                <a:tableStyleId>{B301B821-A1FF-4177-AEE7-76D212191A09}</a:tableStyleId>
              </a:tblPr>
              <a:tblGrid>
                <a:gridCol w="2058889">
                  <a:extLst>
                    <a:ext uri="{9D8B030D-6E8A-4147-A177-3AD203B41FA5}">
                      <a16:colId xmlns:a16="http://schemas.microsoft.com/office/drawing/2014/main" val="20000"/>
                    </a:ext>
                  </a:extLst>
                </a:gridCol>
                <a:gridCol w="2058889">
                  <a:extLst>
                    <a:ext uri="{9D8B030D-6E8A-4147-A177-3AD203B41FA5}">
                      <a16:colId xmlns:a16="http://schemas.microsoft.com/office/drawing/2014/main" val="20001"/>
                    </a:ext>
                  </a:extLst>
                </a:gridCol>
                <a:gridCol w="2058889">
                  <a:extLst>
                    <a:ext uri="{9D8B030D-6E8A-4147-A177-3AD203B41FA5}">
                      <a16:colId xmlns:a16="http://schemas.microsoft.com/office/drawing/2014/main" val="20002"/>
                    </a:ext>
                  </a:extLst>
                </a:gridCol>
                <a:gridCol w="2058889">
                  <a:extLst>
                    <a:ext uri="{9D8B030D-6E8A-4147-A177-3AD203B41FA5}">
                      <a16:colId xmlns:a16="http://schemas.microsoft.com/office/drawing/2014/main" val="20003"/>
                    </a:ext>
                  </a:extLst>
                </a:gridCol>
              </a:tblGrid>
              <a:tr h="578076">
                <a:tc>
                  <a:txBody>
                    <a:bodyPr/>
                    <a:lstStyle/>
                    <a:p>
                      <a:endParaRPr lang="en-US" sz="2200" dirty="0"/>
                    </a:p>
                  </a:txBody>
                  <a:tcPr marL="111760" marR="111760" marT="41910" marB="41910" anchor="ctr"/>
                </a:tc>
                <a:tc>
                  <a:txBody>
                    <a:bodyPr/>
                    <a:lstStyle/>
                    <a:p>
                      <a:pPr algn="ctr"/>
                      <a:r>
                        <a:rPr lang="en-US" sz="2200" dirty="0"/>
                        <a:t>Heading</a:t>
                      </a:r>
                    </a:p>
                  </a:txBody>
                  <a:tcPr marL="111760" marR="111760" marT="41910" marB="41910" anchor="ctr"/>
                </a:tc>
                <a:tc>
                  <a:txBody>
                    <a:bodyPr/>
                    <a:lstStyle/>
                    <a:p>
                      <a:pPr algn="ctr"/>
                      <a:r>
                        <a:rPr lang="en-US" sz="2200" dirty="0"/>
                        <a:t>Heading</a:t>
                      </a:r>
                    </a:p>
                  </a:txBody>
                  <a:tcPr marL="111760" marR="111760" marT="41910" marB="41910" anchor="ctr"/>
                </a:tc>
                <a:tc>
                  <a:txBody>
                    <a:bodyPr/>
                    <a:lstStyle/>
                    <a:p>
                      <a:pPr algn="ctr"/>
                      <a:r>
                        <a:rPr lang="en-US" sz="2200" dirty="0"/>
                        <a:t>Heading</a:t>
                      </a:r>
                    </a:p>
                  </a:txBody>
                  <a:tcPr marL="111760" marR="111760" marT="41910" marB="41910" anchor="ctr"/>
                </a:tc>
                <a:extLst>
                  <a:ext uri="{0D108BD9-81ED-4DB2-BD59-A6C34878D82A}">
                    <a16:rowId xmlns:a16="http://schemas.microsoft.com/office/drawing/2014/main" val="10000"/>
                  </a:ext>
                </a:extLst>
              </a:tr>
              <a:tr h="578076">
                <a:tc>
                  <a:txBody>
                    <a:bodyPr/>
                    <a:lstStyle/>
                    <a:p>
                      <a:r>
                        <a:rPr lang="en-US" sz="2200" dirty="0"/>
                        <a:t>Item</a:t>
                      </a:r>
                    </a:p>
                  </a:txBody>
                  <a:tcPr marL="111760" marR="111760" marT="41910" marB="41910" anchor="ctr"/>
                </a:tc>
                <a:tc>
                  <a:txBody>
                    <a:bodyPr/>
                    <a:lstStyle/>
                    <a:p>
                      <a:pPr algn="ctr"/>
                      <a:r>
                        <a:rPr lang="en-US" sz="2200" dirty="0"/>
                        <a:t>800</a:t>
                      </a:r>
                    </a:p>
                  </a:txBody>
                  <a:tcPr marL="111760" marR="111760" marT="41910" marB="41910" anchor="ctr"/>
                </a:tc>
                <a:tc>
                  <a:txBody>
                    <a:bodyPr/>
                    <a:lstStyle/>
                    <a:p>
                      <a:pPr algn="ctr"/>
                      <a:r>
                        <a:rPr lang="en-US" sz="2200" dirty="0"/>
                        <a:t>790</a:t>
                      </a:r>
                    </a:p>
                  </a:txBody>
                  <a:tcPr marL="111760" marR="111760" marT="41910" marB="41910" anchor="ctr"/>
                </a:tc>
                <a:tc>
                  <a:txBody>
                    <a:bodyPr/>
                    <a:lstStyle/>
                    <a:p>
                      <a:pPr algn="ctr"/>
                      <a:r>
                        <a:rPr lang="en-US" sz="2200" dirty="0"/>
                        <a:t>4001</a:t>
                      </a:r>
                    </a:p>
                  </a:txBody>
                  <a:tcPr marL="111760" marR="111760" marT="41910" marB="41910" anchor="ctr"/>
                </a:tc>
                <a:extLst>
                  <a:ext uri="{0D108BD9-81ED-4DB2-BD59-A6C34878D82A}">
                    <a16:rowId xmlns:a16="http://schemas.microsoft.com/office/drawing/2014/main" val="10001"/>
                  </a:ext>
                </a:extLst>
              </a:tr>
              <a:tr h="578076">
                <a:tc>
                  <a:txBody>
                    <a:bodyPr/>
                    <a:lstStyle/>
                    <a:p>
                      <a:r>
                        <a:rPr lang="en-US" sz="2200" dirty="0"/>
                        <a:t>Item</a:t>
                      </a:r>
                    </a:p>
                  </a:txBody>
                  <a:tcPr marL="111760" marR="111760" marT="41910" marB="41910" anchor="ctr"/>
                </a:tc>
                <a:tc>
                  <a:txBody>
                    <a:bodyPr/>
                    <a:lstStyle/>
                    <a:p>
                      <a:pPr algn="ctr"/>
                      <a:r>
                        <a:rPr lang="en-US" sz="2200" dirty="0"/>
                        <a:t>356</a:t>
                      </a:r>
                    </a:p>
                  </a:txBody>
                  <a:tcPr marL="111760" marR="111760" marT="41910" marB="41910" anchor="ctr"/>
                </a:tc>
                <a:tc>
                  <a:txBody>
                    <a:bodyPr/>
                    <a:lstStyle/>
                    <a:p>
                      <a:pPr algn="ctr"/>
                      <a:r>
                        <a:rPr lang="en-US" sz="2200" dirty="0"/>
                        <a:t>856</a:t>
                      </a:r>
                    </a:p>
                  </a:txBody>
                  <a:tcPr marL="111760" marR="111760" marT="41910" marB="41910" anchor="ctr"/>
                </a:tc>
                <a:tc>
                  <a:txBody>
                    <a:bodyPr/>
                    <a:lstStyle/>
                    <a:p>
                      <a:pPr algn="ctr"/>
                      <a:r>
                        <a:rPr lang="en-US" sz="2200" dirty="0"/>
                        <a:t>290</a:t>
                      </a:r>
                    </a:p>
                  </a:txBody>
                  <a:tcPr marL="111760" marR="111760" marT="41910" marB="41910" anchor="ctr"/>
                </a:tc>
                <a:extLst>
                  <a:ext uri="{0D108BD9-81ED-4DB2-BD59-A6C34878D82A}">
                    <a16:rowId xmlns:a16="http://schemas.microsoft.com/office/drawing/2014/main" val="10002"/>
                  </a:ext>
                </a:extLst>
              </a:tr>
              <a:tr h="578076">
                <a:tc>
                  <a:txBody>
                    <a:bodyPr/>
                    <a:lstStyle/>
                    <a:p>
                      <a:r>
                        <a:rPr lang="en-US" sz="2200" dirty="0"/>
                        <a:t>Item</a:t>
                      </a:r>
                    </a:p>
                  </a:txBody>
                  <a:tcPr marL="111760" marR="111760" marT="41910" marB="41910" anchor="ctr"/>
                </a:tc>
                <a:tc>
                  <a:txBody>
                    <a:bodyPr/>
                    <a:lstStyle/>
                    <a:p>
                      <a:pPr algn="ctr"/>
                      <a:r>
                        <a:rPr lang="en-US" sz="2200" dirty="0"/>
                        <a:t>228</a:t>
                      </a:r>
                    </a:p>
                  </a:txBody>
                  <a:tcPr marL="111760" marR="111760" marT="41910" marB="41910" anchor="ctr"/>
                </a:tc>
                <a:tc>
                  <a:txBody>
                    <a:bodyPr/>
                    <a:lstStyle/>
                    <a:p>
                      <a:pPr algn="ctr"/>
                      <a:r>
                        <a:rPr lang="en-US" sz="2200" dirty="0"/>
                        <a:t>134</a:t>
                      </a:r>
                    </a:p>
                  </a:txBody>
                  <a:tcPr marL="111760" marR="111760" marT="41910" marB="41910" anchor="ctr"/>
                </a:tc>
                <a:tc>
                  <a:txBody>
                    <a:bodyPr/>
                    <a:lstStyle/>
                    <a:p>
                      <a:pPr algn="ctr"/>
                      <a:r>
                        <a:rPr lang="en-US" sz="2200" dirty="0"/>
                        <a:t>238</a:t>
                      </a:r>
                    </a:p>
                  </a:txBody>
                  <a:tcPr marL="111760" marR="111760" marT="41910" marB="41910" anchor="ctr"/>
                </a:tc>
                <a:extLst>
                  <a:ext uri="{0D108BD9-81ED-4DB2-BD59-A6C34878D82A}">
                    <a16:rowId xmlns:a16="http://schemas.microsoft.com/office/drawing/2014/main" val="10003"/>
                  </a:ext>
                </a:extLst>
              </a:tr>
              <a:tr h="578076">
                <a:tc>
                  <a:txBody>
                    <a:bodyPr/>
                    <a:lstStyle/>
                    <a:p>
                      <a:r>
                        <a:rPr lang="en-US" sz="2200" dirty="0"/>
                        <a:t>Item</a:t>
                      </a:r>
                    </a:p>
                  </a:txBody>
                  <a:tcPr marL="111760" marR="111760" marT="41910" marB="41910" anchor="ctr"/>
                </a:tc>
                <a:tc>
                  <a:txBody>
                    <a:bodyPr/>
                    <a:lstStyle/>
                    <a:p>
                      <a:pPr algn="ctr"/>
                      <a:r>
                        <a:rPr lang="en-US" sz="2200" dirty="0"/>
                        <a:t>954</a:t>
                      </a:r>
                    </a:p>
                  </a:txBody>
                  <a:tcPr marL="111760" marR="111760" marT="41910" marB="41910" anchor="ctr"/>
                </a:tc>
                <a:tc>
                  <a:txBody>
                    <a:bodyPr/>
                    <a:lstStyle/>
                    <a:p>
                      <a:pPr algn="ctr"/>
                      <a:r>
                        <a:rPr lang="en-US" sz="2200" dirty="0"/>
                        <a:t>875</a:t>
                      </a:r>
                    </a:p>
                  </a:txBody>
                  <a:tcPr marL="111760" marR="111760" marT="41910" marB="41910" anchor="ctr"/>
                </a:tc>
                <a:tc>
                  <a:txBody>
                    <a:bodyPr/>
                    <a:lstStyle/>
                    <a:p>
                      <a:pPr algn="ctr"/>
                      <a:r>
                        <a:rPr lang="en-US" sz="2200" dirty="0"/>
                        <a:t>976</a:t>
                      </a:r>
                    </a:p>
                  </a:txBody>
                  <a:tcPr marL="111760" marR="111760" marT="41910" marB="41910" anchor="ctr"/>
                </a:tc>
                <a:extLst>
                  <a:ext uri="{0D108BD9-81ED-4DB2-BD59-A6C34878D82A}">
                    <a16:rowId xmlns:a16="http://schemas.microsoft.com/office/drawing/2014/main" val="10004"/>
                  </a:ext>
                </a:extLst>
              </a:tr>
              <a:tr h="578076">
                <a:tc>
                  <a:txBody>
                    <a:bodyPr/>
                    <a:lstStyle/>
                    <a:p>
                      <a:r>
                        <a:rPr lang="en-US" sz="2200" dirty="0"/>
                        <a:t>Item</a:t>
                      </a:r>
                    </a:p>
                  </a:txBody>
                  <a:tcPr marL="111760" marR="111760" marT="41910" marB="41910" anchor="ctr"/>
                </a:tc>
                <a:tc>
                  <a:txBody>
                    <a:bodyPr/>
                    <a:lstStyle/>
                    <a:p>
                      <a:pPr algn="ctr"/>
                      <a:r>
                        <a:rPr lang="en-US" sz="2200" dirty="0"/>
                        <a:t>324</a:t>
                      </a:r>
                    </a:p>
                  </a:txBody>
                  <a:tcPr marL="111760" marR="111760" marT="41910" marB="41910" anchor="ctr"/>
                </a:tc>
                <a:tc>
                  <a:txBody>
                    <a:bodyPr/>
                    <a:lstStyle/>
                    <a:p>
                      <a:pPr algn="ctr"/>
                      <a:r>
                        <a:rPr lang="en-US" sz="2200" dirty="0"/>
                        <a:t>325</a:t>
                      </a:r>
                    </a:p>
                  </a:txBody>
                  <a:tcPr marL="111760" marR="111760" marT="41910" marB="41910" anchor="ctr"/>
                </a:tc>
                <a:tc>
                  <a:txBody>
                    <a:bodyPr/>
                    <a:lstStyle/>
                    <a:p>
                      <a:pPr algn="ctr"/>
                      <a:r>
                        <a:rPr lang="en-US" sz="2200" dirty="0"/>
                        <a:t>301</a:t>
                      </a:r>
                    </a:p>
                  </a:txBody>
                  <a:tcPr marL="111760" marR="111760" marT="41910" marB="41910" anchor="ctr"/>
                </a:tc>
                <a:extLst>
                  <a:ext uri="{0D108BD9-81ED-4DB2-BD59-A6C34878D82A}">
                    <a16:rowId xmlns:a16="http://schemas.microsoft.com/office/drawing/2014/main" val="10005"/>
                  </a:ext>
                </a:extLst>
              </a:tr>
              <a:tr h="578076">
                <a:tc>
                  <a:txBody>
                    <a:bodyPr/>
                    <a:lstStyle/>
                    <a:p>
                      <a:r>
                        <a:rPr lang="en-US" sz="2200" dirty="0"/>
                        <a:t>Item</a:t>
                      </a:r>
                    </a:p>
                  </a:txBody>
                  <a:tcPr marL="111760" marR="111760" marT="41910" marB="41910" anchor="ctr"/>
                </a:tc>
                <a:tc>
                  <a:txBody>
                    <a:bodyPr/>
                    <a:lstStyle/>
                    <a:p>
                      <a:pPr algn="ctr"/>
                      <a:r>
                        <a:rPr lang="en-US" sz="2200" dirty="0"/>
                        <a:t>199</a:t>
                      </a:r>
                    </a:p>
                  </a:txBody>
                  <a:tcPr marL="111760" marR="111760" marT="41910" marB="41910" anchor="ctr"/>
                </a:tc>
                <a:tc>
                  <a:txBody>
                    <a:bodyPr/>
                    <a:lstStyle/>
                    <a:p>
                      <a:pPr algn="ctr"/>
                      <a:r>
                        <a:rPr lang="en-US" sz="2200" dirty="0"/>
                        <a:t>137</a:t>
                      </a:r>
                    </a:p>
                  </a:txBody>
                  <a:tcPr marL="111760" marR="111760" marT="41910" marB="41910" anchor="ctr"/>
                </a:tc>
                <a:tc>
                  <a:txBody>
                    <a:bodyPr/>
                    <a:lstStyle/>
                    <a:p>
                      <a:pPr algn="ctr"/>
                      <a:r>
                        <a:rPr lang="en-US" sz="2200" dirty="0"/>
                        <a:t>186</a:t>
                      </a:r>
                    </a:p>
                  </a:txBody>
                  <a:tcPr marL="111760" marR="111760" marT="41910" marB="41910" anchor="ctr"/>
                </a:tc>
                <a:extLst>
                  <a:ext uri="{0D108BD9-81ED-4DB2-BD59-A6C34878D82A}">
                    <a16:rowId xmlns:a16="http://schemas.microsoft.com/office/drawing/2014/main" val="10006"/>
                  </a:ext>
                </a:extLst>
              </a:tr>
            </a:tbl>
          </a:graphicData>
        </a:graphic>
      </p:graphicFrame>
      <p:graphicFrame>
        <p:nvGraphicFramePr>
          <p:cNvPr id="69" name="Chart 68"/>
          <p:cNvGraphicFramePr/>
          <p:nvPr>
            <p:extLst>
              <p:ext uri="{D42A27DB-BD31-4B8C-83A1-F6EECF244321}">
                <p14:modId xmlns:p14="http://schemas.microsoft.com/office/powerpoint/2010/main" val="3253512653"/>
              </p:ext>
            </p:extLst>
          </p:nvPr>
        </p:nvGraphicFramePr>
        <p:xfrm>
          <a:off x="15080456" y="16296959"/>
          <a:ext cx="8228012" cy="4581841"/>
        </p:xfrm>
        <a:graphic>
          <a:graphicData uri="http://schemas.openxmlformats.org/drawingml/2006/chart">
            <c:chart xmlns:c="http://schemas.openxmlformats.org/drawingml/2006/chart" xmlns:r="http://schemas.openxmlformats.org/officeDocument/2006/relationships" r:id="rId6"/>
          </a:graphicData>
        </a:graphic>
      </p:graphicFrame>
      <p:pic>
        <p:nvPicPr>
          <p:cNvPr id="70" name="Picture 6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013244" y="9315802"/>
            <a:ext cx="8208244" cy="4046531"/>
          </a:xfrm>
          <a:prstGeom prst="rect">
            <a:avLst/>
          </a:prstGeom>
          <a:ln>
            <a:solidFill>
              <a:schemeClr val="tx2">
                <a:lumMod val="50000"/>
              </a:schemeClr>
            </a:solidFill>
          </a:ln>
        </p:spPr>
      </p:pic>
      <p:sp>
        <p:nvSpPr>
          <p:cNvPr id="30" name="Rectangle 265"/>
          <p:cNvSpPr>
            <a:spLocks noChangeAspect="1" noChangeArrowheads="1"/>
          </p:cNvSpPr>
          <p:nvPr/>
        </p:nvSpPr>
        <p:spPr bwMode="auto">
          <a:xfrm>
            <a:off x="1371600" y="731520"/>
            <a:ext cx="2743200" cy="2059022"/>
          </a:xfrm>
          <a:prstGeom prst="rect">
            <a:avLst/>
          </a:prstGeom>
          <a:blipFill dpi="0" rotWithShape="1">
            <a:blip r:embed="rId8">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200" b="1" dirty="0">
                <a:latin typeface="Calibri" pitchFamily="34" charset="0"/>
              </a:rPr>
              <a:t>REPLACE THIS BOX WITH YOUR ORGANIZATION’S</a:t>
            </a:r>
          </a:p>
          <a:p>
            <a:pPr algn="ctr" defTabSz="4022725"/>
            <a:r>
              <a:rPr lang="en-US" sz="1200" b="1" dirty="0">
                <a:latin typeface="Calibri" pitchFamily="34" charset="0"/>
              </a:rPr>
              <a:t>HIGH RESOLUTION LOGO</a:t>
            </a:r>
          </a:p>
        </p:txBody>
      </p:sp>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1311</TotalTime>
  <Words>1062</Words>
  <Application>Microsoft Office PowerPoint</Application>
  <PresentationFormat>Custom</PresentationFormat>
  <Paragraphs>90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Genigraphics 800.790.4001</dc:creator>
  <dc:description>To order poster prints visit us at www.genigraphics.com</dc:description>
  <cp:lastModifiedBy>Christa Stiles</cp:lastModifiedBy>
  <cp:revision>51</cp:revision>
  <dcterms:created xsi:type="dcterms:W3CDTF">2008-05-03T03:01:56Z</dcterms:created>
  <dcterms:modified xsi:type="dcterms:W3CDTF">2020-03-10T01:15:36Z</dcterms:modified>
</cp:coreProperties>
</file>