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Lst>
  <p:sldSz cx="32918400" cy="32918400"/>
  <p:notesSz cx="7004050" cy="9283700"/>
  <p:defaultTextStyle>
    <a:defPPr>
      <a:defRPr lang="en-US"/>
    </a:defPPr>
    <a:lvl1pPr algn="l" rtl="0" fontAlgn="base">
      <a:spcBef>
        <a:spcPct val="0"/>
      </a:spcBef>
      <a:spcAft>
        <a:spcPct val="0"/>
      </a:spcAft>
      <a:defRPr sz="2600" kern="1200">
        <a:solidFill>
          <a:schemeClr val="tx1"/>
        </a:solidFill>
        <a:latin typeface="Arial" pitchFamily="34" charset="0"/>
        <a:ea typeface="+mn-ea"/>
        <a:cs typeface="+mn-cs"/>
      </a:defRPr>
    </a:lvl1pPr>
    <a:lvl2pPr marL="374069" algn="l" rtl="0" fontAlgn="base">
      <a:spcBef>
        <a:spcPct val="0"/>
      </a:spcBef>
      <a:spcAft>
        <a:spcPct val="0"/>
      </a:spcAft>
      <a:defRPr sz="2600" kern="1200">
        <a:solidFill>
          <a:schemeClr val="tx1"/>
        </a:solidFill>
        <a:latin typeface="Arial" pitchFamily="34" charset="0"/>
        <a:ea typeface="+mn-ea"/>
        <a:cs typeface="+mn-cs"/>
      </a:defRPr>
    </a:lvl2pPr>
    <a:lvl3pPr marL="748139" algn="l" rtl="0" fontAlgn="base">
      <a:spcBef>
        <a:spcPct val="0"/>
      </a:spcBef>
      <a:spcAft>
        <a:spcPct val="0"/>
      </a:spcAft>
      <a:defRPr sz="2600" kern="1200">
        <a:solidFill>
          <a:schemeClr val="tx1"/>
        </a:solidFill>
        <a:latin typeface="Arial" pitchFamily="34" charset="0"/>
        <a:ea typeface="+mn-ea"/>
        <a:cs typeface="+mn-cs"/>
      </a:defRPr>
    </a:lvl3pPr>
    <a:lvl4pPr marL="1122209" algn="l" rtl="0" fontAlgn="base">
      <a:spcBef>
        <a:spcPct val="0"/>
      </a:spcBef>
      <a:spcAft>
        <a:spcPct val="0"/>
      </a:spcAft>
      <a:defRPr sz="2600" kern="1200">
        <a:solidFill>
          <a:schemeClr val="tx1"/>
        </a:solidFill>
        <a:latin typeface="Arial" pitchFamily="34" charset="0"/>
        <a:ea typeface="+mn-ea"/>
        <a:cs typeface="+mn-cs"/>
      </a:defRPr>
    </a:lvl4pPr>
    <a:lvl5pPr marL="1496279" algn="l" rtl="0" fontAlgn="base">
      <a:spcBef>
        <a:spcPct val="0"/>
      </a:spcBef>
      <a:spcAft>
        <a:spcPct val="0"/>
      </a:spcAft>
      <a:defRPr sz="2600" kern="1200">
        <a:solidFill>
          <a:schemeClr val="tx1"/>
        </a:solidFill>
        <a:latin typeface="Arial" pitchFamily="34" charset="0"/>
        <a:ea typeface="+mn-ea"/>
        <a:cs typeface="+mn-cs"/>
      </a:defRPr>
    </a:lvl5pPr>
    <a:lvl6pPr marL="1870348" algn="l" defTabSz="748139" rtl="0" eaLnBrk="1" latinLnBrk="0" hangingPunct="1">
      <a:defRPr sz="2600" kern="1200">
        <a:solidFill>
          <a:schemeClr val="tx1"/>
        </a:solidFill>
        <a:latin typeface="Arial" pitchFamily="34" charset="0"/>
        <a:ea typeface="+mn-ea"/>
        <a:cs typeface="+mn-cs"/>
      </a:defRPr>
    </a:lvl6pPr>
    <a:lvl7pPr marL="2244418" algn="l" defTabSz="748139" rtl="0" eaLnBrk="1" latinLnBrk="0" hangingPunct="1">
      <a:defRPr sz="2600" kern="1200">
        <a:solidFill>
          <a:schemeClr val="tx1"/>
        </a:solidFill>
        <a:latin typeface="Arial" pitchFamily="34" charset="0"/>
        <a:ea typeface="+mn-ea"/>
        <a:cs typeface="+mn-cs"/>
      </a:defRPr>
    </a:lvl7pPr>
    <a:lvl8pPr marL="2618487" algn="l" defTabSz="748139" rtl="0" eaLnBrk="1" latinLnBrk="0" hangingPunct="1">
      <a:defRPr sz="2600" kern="1200">
        <a:solidFill>
          <a:schemeClr val="tx1"/>
        </a:solidFill>
        <a:latin typeface="Arial" pitchFamily="34" charset="0"/>
        <a:ea typeface="+mn-ea"/>
        <a:cs typeface="+mn-cs"/>
      </a:defRPr>
    </a:lvl8pPr>
    <a:lvl9pPr marL="2992557" algn="l" defTabSz="748139" rtl="0" eaLnBrk="1" latinLnBrk="0" hangingPunct="1">
      <a:defRPr sz="26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03" autoAdjust="0"/>
    <p:restoredTop sz="94676" autoAdjust="0"/>
  </p:normalViewPr>
  <p:slideViewPr>
    <p:cSldViewPr>
      <p:cViewPr varScale="1">
        <p:scale>
          <a:sx n="19" d="100"/>
          <a:sy n="19" d="100"/>
        </p:scale>
        <p:origin x="-2826" y="-138"/>
      </p:cViewPr>
      <p:guideLst>
        <p:guide orient="horz" pos="10368"/>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4137728"/>
        <c:axId val="96756864"/>
      </c:barChart>
      <c:catAx>
        <c:axId val="94137728"/>
        <c:scaling>
          <c:orientation val="minMax"/>
        </c:scaling>
        <c:delete val="0"/>
        <c:axPos val="b"/>
        <c:majorTickMark val="out"/>
        <c:minorTickMark val="none"/>
        <c:tickLblPos val="nextTo"/>
        <c:crossAx val="96756864"/>
        <c:crosses val="autoZero"/>
        <c:auto val="1"/>
        <c:lblAlgn val="ctr"/>
        <c:lblOffset val="100"/>
        <c:noMultiLvlLbl val="0"/>
      </c:catAx>
      <c:valAx>
        <c:axId val="96756864"/>
        <c:scaling>
          <c:orientation val="minMax"/>
        </c:scaling>
        <c:delete val="0"/>
        <c:axPos val="l"/>
        <c:majorGridlines/>
        <c:numFmt formatCode="General" sourceLinked="1"/>
        <c:majorTickMark val="out"/>
        <c:minorTickMark val="none"/>
        <c:tickLblPos val="nextTo"/>
        <c:crossAx val="94137728"/>
        <c:crosses val="autoZero"/>
        <c:crossBetween val="between"/>
      </c:valAx>
    </c:plotArea>
    <c:legend>
      <c:legendPos val="r"/>
      <c:layout/>
      <c:overlay val="0"/>
    </c:legend>
    <c:plotVisOnly val="1"/>
    <c:dispBlanksAs val="gap"/>
    <c:showDLblsOverMax val="0"/>
  </c:chart>
  <c:txPr>
    <a:bodyPr/>
    <a:lstStyle/>
    <a:p>
      <a:pPr>
        <a:defRPr sz="2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Instructions"/>
          <p:cNvSpPr/>
          <p:nvPr userDrawn="1"/>
        </p:nvSpPr>
        <p:spPr>
          <a:xfrm>
            <a:off x="-102870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This poster template is 36” high by 36” wide. It can be used to print any poster with a 1:1 aspect ratio.</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smtClean="0">
                <a:solidFill>
                  <a:srgbClr val="7F7F7F"/>
                </a:solidFill>
                <a:latin typeface="Calibri" pitchFamily="34" charset="0"/>
                <a:cs typeface="Calibri" panose="020F0502020204030204" pitchFamily="34" charset="0"/>
              </a:rPr>
              <a:t>various elements included</a:t>
            </a:r>
            <a:r>
              <a:rPr sz="4900" dirty="0" smtClean="0">
                <a:solidFill>
                  <a:srgbClr val="7F7F7F"/>
                </a:solidFill>
                <a:latin typeface="Calibri" pitchFamily="34" charset="0"/>
                <a:cs typeface="Calibri" panose="020F0502020204030204" pitchFamily="34" charset="0"/>
              </a:rPr>
              <a:t> </a:t>
            </a:r>
            <a:r>
              <a:rPr sz="4900" dirty="0">
                <a:solidFill>
                  <a:srgbClr val="7F7F7F"/>
                </a:solidFill>
                <a:latin typeface="Calibri" pitchFamily="34" charset="0"/>
                <a:cs typeface="Calibri" panose="020F0502020204030204" pitchFamily="34" charset="0"/>
              </a:rPr>
              <a:t>in this </a:t>
            </a:r>
            <a:r>
              <a:rPr lang="en-US" sz="4900" dirty="0" smtClean="0">
                <a:solidFill>
                  <a:srgbClr val="7F7F7F"/>
                </a:solidFill>
                <a:latin typeface="Calibri" pitchFamily="34" charset="0"/>
                <a:cs typeface="Calibri" panose="020F0502020204030204" pitchFamily="34" charset="0"/>
              </a:rPr>
              <a:t>poster are ones</a:t>
            </a:r>
            <a:r>
              <a:rPr lang="en-US" sz="4900" baseline="0" dirty="0" smtClean="0">
                <a:solidFill>
                  <a:srgbClr val="7F7F7F"/>
                </a:solidFill>
                <a:latin typeface="Calibri" pitchFamily="34" charset="0"/>
                <a:cs typeface="Calibri" panose="020F0502020204030204" pitchFamily="34" charset="0"/>
              </a:rPr>
              <a:t> we often see in medical, research, and scientific posters.</a:t>
            </a:r>
            <a:r>
              <a:rPr sz="4900" dirty="0" smtClean="0">
                <a:solidFill>
                  <a:srgbClr val="7F7F7F"/>
                </a:solidFill>
                <a:latin typeface="Calibri" pitchFamily="34" charset="0"/>
                <a:cs typeface="Calibri" panose="020F0502020204030204" pitchFamily="34" charset="0"/>
              </a:rPr>
              <a:t> </a:t>
            </a:r>
            <a:r>
              <a:rPr lang="en-US" sz="4900" dirty="0" smtClean="0">
                <a:solidFill>
                  <a:srgbClr val="7F7F7F"/>
                </a:solidFill>
                <a:latin typeface="Calibri" pitchFamily="34" charset="0"/>
                <a:cs typeface="Calibri" panose="020F0502020204030204" pitchFamily="34" charset="0"/>
              </a:rPr>
              <a:t>Feel</a:t>
            </a:r>
            <a:r>
              <a:rPr lang="en-US" sz="49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smtClean="0">
                <a:solidFill>
                  <a:srgbClr val="7F7F7F"/>
                </a:solidFill>
                <a:latin typeface="Calibri" pitchFamily="34" charset="0"/>
                <a:cs typeface="Calibri" panose="020F0502020204030204" pitchFamily="34" charset="0"/>
              </a:rPr>
              <a:t>Insert, Picture</a:t>
            </a:r>
            <a:r>
              <a:rPr lang="en-US" sz="49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smtClean="0">
                <a:solidFill>
                  <a:srgbClr val="7F7F7F"/>
                </a:solidFill>
                <a:latin typeface="Calibri" pitchFamily="34" charset="0"/>
                <a:cs typeface="Calibri" panose="020F0502020204030204" pitchFamily="34" charset="0"/>
              </a:rPr>
              <a:t>150-200 pixels per inch in their final printed size</a:t>
            </a:r>
            <a:r>
              <a:rPr lang="en-US" sz="4900" dirty="0" smtClean="0">
                <a:solidFill>
                  <a:srgbClr val="7F7F7F"/>
                </a:solidFill>
                <a:latin typeface="Calibri" pitchFamily="34" charset="0"/>
                <a:cs typeface="Calibri" panose="020F0502020204030204" pitchFamily="34" charset="0"/>
              </a:rPr>
              <a:t>. For instance, a 1600 x 1200 pixel</a:t>
            </a:r>
            <a:r>
              <a:rPr lang="en-US" sz="4900" baseline="0" dirty="0" smtClean="0">
                <a:solidFill>
                  <a:srgbClr val="7F7F7F"/>
                </a:solidFill>
                <a:latin typeface="Calibri" pitchFamily="34" charset="0"/>
                <a:cs typeface="Calibri" panose="020F0502020204030204" pitchFamily="34" charset="0"/>
              </a:rPr>
              <a:t> photo will usually look fine up to </a:t>
            </a:r>
            <a:r>
              <a:rPr lang="en-US" sz="49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600" dirty="0" smtClean="0">
                <a:solidFill>
                  <a:srgbClr val="7F7F7F"/>
                </a:solidFill>
                <a:latin typeface="Calibri" pitchFamily="34" charset="0"/>
                <a:cs typeface="Calibri" panose="020F0502020204030204" pitchFamily="34" charset="0"/>
              </a:rPr>
              <a:t/>
            </a:r>
            <a:br>
              <a:rPr lang="en-US" sz="3600" dirty="0" smtClean="0">
                <a:solidFill>
                  <a:srgbClr val="7F7F7F"/>
                </a:solidFill>
                <a:latin typeface="Calibri" pitchFamily="34" charset="0"/>
                <a:cs typeface="Calibri" panose="020F0502020204030204" pitchFamily="34" charset="0"/>
              </a:rPr>
            </a:br>
            <a:r>
              <a:rPr lang="en-US" sz="3600" dirty="0" smtClean="0">
                <a:solidFill>
                  <a:srgbClr val="7F7F7F"/>
                </a:solidFill>
                <a:latin typeface="Calibri" pitchFamily="34" charset="0"/>
                <a:cs typeface="Calibri" panose="020F0502020204030204" pitchFamily="34" charset="0"/>
              </a:rPr>
              <a:t>[This sidebar area does not print.]</a:t>
            </a:r>
          </a:p>
        </p:txBody>
      </p:sp>
      <p:grpSp>
        <p:nvGrpSpPr>
          <p:cNvPr id="7" name="Group 6"/>
          <p:cNvGrpSpPr/>
          <p:nvPr userDrawn="1"/>
        </p:nvGrpSpPr>
        <p:grpSpPr>
          <a:xfrm>
            <a:off x="33604200" y="0"/>
            <a:ext cx="9601200" cy="32918400"/>
            <a:chOff x="33832800" y="0"/>
            <a:chExt cx="12801600" cy="43891200"/>
          </a:xfrm>
        </p:grpSpPr>
        <p:sp>
          <p:nvSpPr>
            <p:cNvPr id="8"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smtClean="0">
                  <a:solidFill>
                    <a:schemeClr val="bg1">
                      <a:lumMod val="50000"/>
                    </a:schemeClr>
                  </a:solidFill>
                  <a:latin typeface="Calibri" pitchFamily="34" charset="0"/>
                  <a:cs typeface="Calibri" panose="020F0502020204030204" pitchFamily="34" charset="0"/>
                </a:rPr>
                <a:t>Design</a:t>
              </a:r>
              <a:r>
                <a:rPr lang="en-US" sz="4900" baseline="0" dirty="0" smtClean="0">
                  <a:solidFill>
                    <a:schemeClr val="bg1">
                      <a:lumMod val="50000"/>
                    </a:schemeClr>
                  </a:solidFill>
                  <a:latin typeface="Calibri" pitchFamily="34" charset="0"/>
                  <a:cs typeface="Calibri" panose="020F0502020204030204" pitchFamily="34" charset="0"/>
                </a:rPr>
                <a:t> tab, then select the </a:t>
              </a:r>
              <a:r>
                <a:rPr lang="en-US" sz="4900" b="1" baseline="0" dirty="0" smtClean="0">
                  <a:solidFill>
                    <a:schemeClr val="bg1">
                      <a:lumMod val="50000"/>
                    </a:schemeClr>
                  </a:solidFill>
                  <a:latin typeface="Calibri" pitchFamily="34" charset="0"/>
                  <a:cs typeface="Calibri" panose="020F0502020204030204" pitchFamily="34" charset="0"/>
                </a:rPr>
                <a:t>Colors</a:t>
              </a:r>
              <a:r>
                <a:rPr lang="en-US" sz="49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Once your poster file is ready, visit</a:t>
              </a:r>
              <a:r>
                <a:rPr lang="en-US" sz="4900" baseline="0" dirty="0" smtClean="0">
                  <a:solidFill>
                    <a:schemeClr val="bg1">
                      <a:lumMod val="50000"/>
                    </a:schemeClr>
                  </a:solidFill>
                  <a:latin typeface="Calibri" pitchFamily="34" charset="0"/>
                  <a:cs typeface="Calibri" panose="020F0502020204030204" pitchFamily="34" charset="0"/>
                </a:rPr>
                <a:t> </a:t>
              </a:r>
              <a:r>
                <a:rPr lang="en-US" sz="4900" b="1" baseline="0" dirty="0" smtClean="0">
                  <a:solidFill>
                    <a:schemeClr val="bg1">
                      <a:lumMod val="50000"/>
                    </a:schemeClr>
                  </a:solidFill>
                  <a:latin typeface="Calibri" pitchFamily="34" charset="0"/>
                  <a:cs typeface="Calibri" panose="020F0502020204030204" pitchFamily="34" charset="0"/>
                </a:rPr>
                <a:t>www.genigraphics.com</a:t>
              </a:r>
              <a:r>
                <a:rPr lang="en-US" sz="49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smtClean="0">
                  <a:solidFill>
                    <a:schemeClr val="bg1">
                      <a:lumMod val="50000"/>
                    </a:schemeClr>
                  </a:solidFill>
                  <a:latin typeface="Calibri" pitchFamily="34" charset="0"/>
                  <a:cs typeface="Calibri" panose="020F0502020204030204" pitchFamily="34" charset="0"/>
                </a:rPr>
                <a:t>US and Canada:  1-800-790-4001</a:t>
              </a:r>
              <a:br>
                <a:rPr lang="en-US" sz="4900" baseline="0" dirty="0" smtClean="0">
                  <a:solidFill>
                    <a:schemeClr val="bg1">
                      <a:lumMod val="50000"/>
                    </a:schemeClr>
                  </a:solidFill>
                  <a:latin typeface="Calibri" pitchFamily="34" charset="0"/>
                  <a:cs typeface="Calibri" panose="020F0502020204030204" pitchFamily="34" charset="0"/>
                </a:rPr>
              </a:br>
              <a:r>
                <a:rPr lang="en-US" sz="49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600" dirty="0" smtClean="0">
                  <a:solidFill>
                    <a:schemeClr val="bg1">
                      <a:lumMod val="50000"/>
                    </a:schemeClr>
                  </a:solidFill>
                  <a:latin typeface="Calibri" pitchFamily="34" charset="0"/>
                  <a:cs typeface="Calibri" panose="020F0502020204030204" pitchFamily="34" charset="0"/>
                </a:rPr>
                <a:t/>
              </a:r>
              <a:br>
                <a:rPr lang="en-US" sz="3600" dirty="0" smtClean="0">
                  <a:solidFill>
                    <a:schemeClr val="bg1">
                      <a:lumMod val="50000"/>
                    </a:schemeClr>
                  </a:solidFill>
                  <a:latin typeface="Calibri" pitchFamily="34" charset="0"/>
                  <a:cs typeface="Calibri" panose="020F0502020204030204" pitchFamily="34" charset="0"/>
                </a:rPr>
              </a:br>
              <a:r>
                <a:rPr lang="en-US" sz="36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3110488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a:spLocks noChangeArrowheads="1"/>
          </p:cNvSpPr>
          <p:nvPr userDrawn="1"/>
        </p:nvSpPr>
        <p:spPr bwMode="auto">
          <a:xfrm>
            <a:off x="0" y="4572000"/>
            <a:ext cx="6583680" cy="28346400"/>
          </a:xfrm>
          <a:prstGeom prst="rect">
            <a:avLst/>
          </a:prstGeom>
          <a:solidFill>
            <a:schemeClr val="accent1">
              <a:lumMod val="75000"/>
            </a:schemeClr>
          </a:solidFill>
          <a:ln>
            <a:noFill/>
          </a:ln>
          <a:effectLst/>
        </p:spPr>
        <p:txBody>
          <a:bodyPr wrap="none" lIns="342872" tIns="171437" rIns="342872" bIns="342872"/>
          <a:lstStyle/>
          <a:p>
            <a:pPr algn="ctr" defTabSz="3291293"/>
            <a:endParaRPr lang="en-US" sz="3600" dirty="0">
              <a:latin typeface="Calibri" pitchFamily="34" charset="0"/>
            </a:endParaRPr>
          </a:p>
        </p:txBody>
      </p:sp>
      <p:sp>
        <p:nvSpPr>
          <p:cNvPr id="8" name="Rectangle 8"/>
          <p:cNvSpPr>
            <a:spLocks noChangeArrowheads="1"/>
          </p:cNvSpPr>
          <p:nvPr userDrawn="1"/>
        </p:nvSpPr>
        <p:spPr bwMode="auto">
          <a:xfrm>
            <a:off x="6583680" y="1"/>
            <a:ext cx="26334720" cy="4572000"/>
          </a:xfrm>
          <a:prstGeom prst="rect">
            <a:avLst/>
          </a:prstGeom>
          <a:solidFill>
            <a:schemeClr val="accent1">
              <a:lumMod val="75000"/>
            </a:schemeClr>
          </a:solidFill>
          <a:ln>
            <a:noFill/>
          </a:ln>
          <a:effectLst/>
        </p:spPr>
        <p:txBody>
          <a:bodyPr wrap="none" lIns="374069" tIns="374069" rIns="374069" bIns="374069"/>
          <a:lstStyle/>
          <a:p>
            <a:endParaRPr lang="en-US" dirty="0">
              <a:latin typeface="Calibri" pitchFamily="34" charset="0"/>
            </a:endParaRPr>
          </a:p>
        </p:txBody>
      </p:sp>
      <p:sp>
        <p:nvSpPr>
          <p:cNvPr id="9" name="Rectangle 9"/>
          <p:cNvSpPr>
            <a:spLocks noChangeArrowheads="1"/>
          </p:cNvSpPr>
          <p:nvPr userDrawn="1"/>
        </p:nvSpPr>
        <p:spPr bwMode="auto">
          <a:xfrm>
            <a:off x="6583680" y="4572000"/>
            <a:ext cx="26334720" cy="28346400"/>
          </a:xfrm>
          <a:prstGeom prst="rect">
            <a:avLst/>
          </a:prstGeom>
          <a:solidFill>
            <a:schemeClr val="bg2"/>
          </a:solidFill>
          <a:ln>
            <a:noFill/>
          </a:ln>
          <a:effectLst/>
        </p:spPr>
        <p:txBody>
          <a:bodyPr wrap="none" lIns="374069" tIns="374069" rIns="374069" bIns="374069"/>
          <a:lstStyle/>
          <a:p>
            <a:endParaRPr lang="en-US" dirty="0">
              <a:latin typeface="Calibri" pitchFamily="34" charset="0"/>
            </a:endParaRPr>
          </a:p>
        </p:txBody>
      </p:sp>
      <p:sp>
        <p:nvSpPr>
          <p:cNvPr id="10" name="Line 11"/>
          <p:cNvSpPr>
            <a:spLocks noChangeShapeType="1"/>
          </p:cNvSpPr>
          <p:nvPr userDrawn="1"/>
        </p:nvSpPr>
        <p:spPr bwMode="auto">
          <a:xfrm>
            <a:off x="6583680" y="0"/>
            <a:ext cx="0" cy="329184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4814" tIns="37407" rIns="74814" bIns="37407"/>
          <a:lstStyle/>
          <a:p>
            <a:endParaRPr lang="en-US" dirty="0">
              <a:latin typeface="Calibri" pitchFamily="34" charset="0"/>
            </a:endParaRPr>
          </a:p>
        </p:txBody>
      </p:sp>
      <p:sp>
        <p:nvSpPr>
          <p:cNvPr id="11" name="Line 12"/>
          <p:cNvSpPr>
            <a:spLocks noChangeShapeType="1"/>
          </p:cNvSpPr>
          <p:nvPr userDrawn="1"/>
        </p:nvSpPr>
        <p:spPr bwMode="auto">
          <a:xfrm>
            <a:off x="0" y="4572000"/>
            <a:ext cx="329184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74814" tIns="37407" rIns="74814" bIns="37407"/>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0" y="32613600"/>
            <a:ext cx="5297435" cy="185928"/>
          </a:xfrm>
          <a:prstGeom prst="rect">
            <a:avLst/>
          </a:prstGeom>
        </p:spPr>
      </p:pic>
    </p:spTree>
    <p:extLst>
      <p:ext uri="{BB962C8B-B14F-4D97-AF65-F5344CB8AC3E}">
        <p14:creationId xmlns:p14="http://schemas.microsoft.com/office/powerpoint/2010/main" val="2427662649"/>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3760760" rtl="0" eaLnBrk="1" latinLnBrk="0" hangingPunct="1">
        <a:spcBef>
          <a:spcPct val="0"/>
        </a:spcBef>
        <a:buNone/>
        <a:defRPr sz="18100" kern="1200">
          <a:solidFill>
            <a:schemeClr val="tx1"/>
          </a:solidFill>
          <a:latin typeface="+mj-lt"/>
          <a:ea typeface="+mj-ea"/>
          <a:cs typeface="+mj-cs"/>
        </a:defRPr>
      </a:lvl1pPr>
    </p:titleStyle>
    <p:bodyStyle>
      <a:lvl1pPr marL="1410284" indent="-1410284" algn="l" defTabSz="3760760"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5619" indent="-1175240" algn="l" defTabSz="3760760" rtl="0" eaLnBrk="1" latinLnBrk="0" hangingPunct="1">
        <a:spcBef>
          <a:spcPct val="20000"/>
        </a:spcBef>
        <a:buFont typeface="Arial" pitchFamily="34" charset="0"/>
        <a:buChar char="–"/>
        <a:defRPr sz="11600" kern="1200">
          <a:solidFill>
            <a:schemeClr val="tx1"/>
          </a:solidFill>
          <a:latin typeface="+mn-lt"/>
          <a:ea typeface="+mn-ea"/>
          <a:cs typeface="+mn-cs"/>
        </a:defRPr>
      </a:lvl2pPr>
      <a:lvl3pPr marL="4700951" indent="-940192" algn="l" defTabSz="3760760"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1330" indent="-940192" algn="l" defTabSz="3760760"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461710" indent="-940192" algn="l" defTabSz="3760760"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342094" indent="-940192" algn="l" defTabSz="3760760"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222473" indent="-940192" algn="l" defTabSz="3760760"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102853" indent="-940192" algn="l" defTabSz="3760760"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5983233" indent="-940192" algn="l" defTabSz="3760760" rtl="0" eaLnBrk="1" latinLnBrk="0" hangingPunct="1">
        <a:spcBef>
          <a:spcPct val="20000"/>
        </a:spcBef>
        <a:buFont typeface="Arial" pitchFamily="34" charset="0"/>
        <a:buChar char="•"/>
        <a:defRPr sz="8300" kern="1200">
          <a:solidFill>
            <a:schemeClr val="tx1"/>
          </a:solidFill>
          <a:latin typeface="+mn-lt"/>
          <a:ea typeface="+mn-ea"/>
          <a:cs typeface="+mn-cs"/>
        </a:defRPr>
      </a:lvl9pPr>
    </p:bodyStyle>
    <p:otherStyle>
      <a:defPPr>
        <a:defRPr lang="en-US"/>
      </a:defPPr>
      <a:lvl1pPr marL="0" algn="l" defTabSz="3760760" rtl="0" eaLnBrk="1" latinLnBrk="0" hangingPunct="1">
        <a:defRPr sz="7400" kern="1200">
          <a:solidFill>
            <a:schemeClr val="tx1"/>
          </a:solidFill>
          <a:latin typeface="+mn-lt"/>
          <a:ea typeface="+mn-ea"/>
          <a:cs typeface="+mn-cs"/>
        </a:defRPr>
      </a:lvl1pPr>
      <a:lvl2pPr marL="1880380" algn="l" defTabSz="3760760" rtl="0" eaLnBrk="1" latinLnBrk="0" hangingPunct="1">
        <a:defRPr sz="7400" kern="1200">
          <a:solidFill>
            <a:schemeClr val="tx1"/>
          </a:solidFill>
          <a:latin typeface="+mn-lt"/>
          <a:ea typeface="+mn-ea"/>
          <a:cs typeface="+mn-cs"/>
        </a:defRPr>
      </a:lvl2pPr>
      <a:lvl3pPr marL="3760760" algn="l" defTabSz="3760760" rtl="0" eaLnBrk="1" latinLnBrk="0" hangingPunct="1">
        <a:defRPr sz="7400" kern="1200">
          <a:solidFill>
            <a:schemeClr val="tx1"/>
          </a:solidFill>
          <a:latin typeface="+mn-lt"/>
          <a:ea typeface="+mn-ea"/>
          <a:cs typeface="+mn-cs"/>
        </a:defRPr>
      </a:lvl3pPr>
      <a:lvl4pPr marL="5641143" algn="l" defTabSz="3760760" rtl="0" eaLnBrk="1" latinLnBrk="0" hangingPunct="1">
        <a:defRPr sz="7400" kern="1200">
          <a:solidFill>
            <a:schemeClr val="tx1"/>
          </a:solidFill>
          <a:latin typeface="+mn-lt"/>
          <a:ea typeface="+mn-ea"/>
          <a:cs typeface="+mn-cs"/>
        </a:defRPr>
      </a:lvl4pPr>
      <a:lvl5pPr marL="7521522" algn="l" defTabSz="3760760" rtl="0" eaLnBrk="1" latinLnBrk="0" hangingPunct="1">
        <a:defRPr sz="7400" kern="1200">
          <a:solidFill>
            <a:schemeClr val="tx1"/>
          </a:solidFill>
          <a:latin typeface="+mn-lt"/>
          <a:ea typeface="+mn-ea"/>
          <a:cs typeface="+mn-cs"/>
        </a:defRPr>
      </a:lvl5pPr>
      <a:lvl6pPr marL="9401902" algn="l" defTabSz="3760760" rtl="0" eaLnBrk="1" latinLnBrk="0" hangingPunct="1">
        <a:defRPr sz="7400" kern="1200">
          <a:solidFill>
            <a:schemeClr val="tx1"/>
          </a:solidFill>
          <a:latin typeface="+mn-lt"/>
          <a:ea typeface="+mn-ea"/>
          <a:cs typeface="+mn-cs"/>
        </a:defRPr>
      </a:lvl6pPr>
      <a:lvl7pPr marL="11282282" algn="l" defTabSz="3760760" rtl="0" eaLnBrk="1" latinLnBrk="0" hangingPunct="1">
        <a:defRPr sz="7400" kern="1200">
          <a:solidFill>
            <a:schemeClr val="tx1"/>
          </a:solidFill>
          <a:latin typeface="+mn-lt"/>
          <a:ea typeface="+mn-ea"/>
          <a:cs typeface="+mn-cs"/>
        </a:defRPr>
      </a:lvl7pPr>
      <a:lvl8pPr marL="13162661" algn="l" defTabSz="3760760" rtl="0" eaLnBrk="1" latinLnBrk="0" hangingPunct="1">
        <a:defRPr sz="7400" kern="1200">
          <a:solidFill>
            <a:schemeClr val="tx1"/>
          </a:solidFill>
          <a:latin typeface="+mn-lt"/>
          <a:ea typeface="+mn-ea"/>
          <a:cs typeface="+mn-cs"/>
        </a:defRPr>
      </a:lvl8pPr>
      <a:lvl9pPr marL="15043045" algn="l" defTabSz="3760760"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6583680" y="0"/>
            <a:ext cx="2633472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2872" tIns="685745" rIns="342872" bIns="34287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6600" b="1" dirty="0">
                <a:solidFill>
                  <a:schemeClr val="bg1"/>
                </a:solidFill>
                <a:latin typeface="Calibri" pitchFamily="34" charset="0"/>
              </a:rPr>
              <a:t>Template Provided By Genigraphics – 800.790.4001</a:t>
            </a:r>
          </a:p>
          <a:p>
            <a:pPr algn="ctr"/>
            <a:r>
              <a:rPr lang="en-US" sz="6600"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6583680" y="2574348"/>
            <a:ext cx="26334720" cy="1769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2872" tIns="342872" rIns="342872" bIns="34287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400" dirty="0">
                <a:solidFill>
                  <a:schemeClr val="bg1"/>
                </a:solidFill>
                <a:latin typeface="Calibri" pitchFamily="34" charset="0"/>
              </a:rPr>
              <a:t>John Smith, MD</a:t>
            </a:r>
            <a:r>
              <a:rPr lang="en-US" sz="4400" baseline="30000" dirty="0">
                <a:solidFill>
                  <a:schemeClr val="bg1"/>
                </a:solidFill>
                <a:latin typeface="Calibri" pitchFamily="34" charset="0"/>
              </a:rPr>
              <a:t>1</a:t>
            </a:r>
            <a:r>
              <a:rPr lang="en-US" sz="4400" dirty="0">
                <a:solidFill>
                  <a:schemeClr val="bg1"/>
                </a:solidFill>
                <a:latin typeface="Calibri" pitchFamily="34" charset="0"/>
              </a:rPr>
              <a:t>; Jane Doe, PhD</a:t>
            </a:r>
            <a:r>
              <a:rPr lang="en-US" sz="4400" baseline="30000" dirty="0">
                <a:solidFill>
                  <a:schemeClr val="bg1"/>
                </a:solidFill>
                <a:latin typeface="Calibri" pitchFamily="34" charset="0"/>
              </a:rPr>
              <a:t>2</a:t>
            </a:r>
            <a:r>
              <a:rPr lang="en-US" sz="4400" dirty="0">
                <a:solidFill>
                  <a:schemeClr val="bg1"/>
                </a:solidFill>
                <a:latin typeface="Calibri" pitchFamily="34" charset="0"/>
              </a:rPr>
              <a:t>; Frederick Smith, MD, PhD</a:t>
            </a:r>
            <a:r>
              <a:rPr lang="en-US" sz="4400" baseline="30000" dirty="0">
                <a:solidFill>
                  <a:schemeClr val="bg1"/>
                </a:solidFill>
                <a:latin typeface="Calibri" pitchFamily="34" charset="0"/>
              </a:rPr>
              <a:t>1,2</a:t>
            </a:r>
          </a:p>
          <a:p>
            <a:pPr algn="ctr"/>
            <a:r>
              <a:rPr lang="en-US" sz="4400" baseline="30000" dirty="0">
                <a:solidFill>
                  <a:schemeClr val="bg1"/>
                </a:solidFill>
                <a:latin typeface="Calibri" pitchFamily="34" charset="0"/>
              </a:rPr>
              <a:t>1</a:t>
            </a:r>
            <a:r>
              <a:rPr lang="en-US" sz="4400" dirty="0">
                <a:solidFill>
                  <a:schemeClr val="bg1"/>
                </a:solidFill>
                <a:latin typeface="Calibri" pitchFamily="34" charset="0"/>
              </a:rPr>
              <a:t>University of Affiliation, </a:t>
            </a:r>
            <a:r>
              <a:rPr lang="en-US" sz="4400" baseline="30000" dirty="0">
                <a:solidFill>
                  <a:schemeClr val="bg1"/>
                </a:solidFill>
                <a:latin typeface="Calibri" pitchFamily="34" charset="0"/>
              </a:rPr>
              <a:t>2</a:t>
            </a:r>
            <a:r>
              <a:rPr lang="en-US" sz="4400"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7269480" y="4638502"/>
            <a:ext cx="777240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24460200" y="4638502"/>
            <a:ext cx="777240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15727680" y="4638502"/>
            <a:ext cx="804672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b="1" dirty="0">
                <a:solidFill>
                  <a:schemeClr val="accent1">
                    <a:lumMod val="50000"/>
                  </a:schemeClr>
                </a:solidFill>
                <a:latin typeface="Calibri" pitchFamily="34" charset="0"/>
              </a:rPr>
              <a:t>RESULTS</a:t>
            </a:r>
          </a:p>
        </p:txBody>
      </p:sp>
      <p:sp>
        <p:nvSpPr>
          <p:cNvPr id="2288" name="Text Box 240"/>
          <p:cNvSpPr txBox="1">
            <a:spLocks noChangeArrowheads="1"/>
          </p:cNvSpPr>
          <p:nvPr/>
        </p:nvSpPr>
        <p:spPr bwMode="auto">
          <a:xfrm>
            <a:off x="15841825" y="31312920"/>
            <a:ext cx="3158996" cy="37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5" tIns="34287" rIns="68575"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000" b="1" dirty="0">
                <a:solidFill>
                  <a:schemeClr val="accent1">
                    <a:lumMod val="50000"/>
                  </a:schemeClr>
                </a:solidFill>
                <a:latin typeface="Calibri" pitchFamily="34" charset="0"/>
              </a:rPr>
              <a:t>Chart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sp>
        <p:nvSpPr>
          <p:cNvPr id="2289" name="Text Box 241"/>
          <p:cNvSpPr txBox="1">
            <a:spLocks noChangeArrowheads="1"/>
          </p:cNvSpPr>
          <p:nvPr/>
        </p:nvSpPr>
        <p:spPr bwMode="auto">
          <a:xfrm>
            <a:off x="15840943" y="16138572"/>
            <a:ext cx="3142774" cy="37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5" tIns="34287" rIns="68575"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000" b="1" dirty="0">
                <a:solidFill>
                  <a:schemeClr val="accent1">
                    <a:lumMod val="50000"/>
                  </a:schemeClr>
                </a:solidFill>
                <a:latin typeface="Calibri" pitchFamily="34" charset="0"/>
              </a:rPr>
              <a:t>Table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5219" y="28956000"/>
            <a:ext cx="3368393" cy="224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30268" y="28973406"/>
            <a:ext cx="3367232" cy="224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7468849" y="31323310"/>
            <a:ext cx="3236261" cy="37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5" tIns="34287" rIns="68575"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000" b="1" dirty="0">
                <a:solidFill>
                  <a:schemeClr val="accent1">
                    <a:lumMod val="50000"/>
                  </a:schemeClr>
                </a:solidFill>
                <a:latin typeface="Calibri" pitchFamily="34" charset="0"/>
              </a:rPr>
              <a:t>Figure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sp>
        <p:nvSpPr>
          <p:cNvPr id="2293" name="Text Box 245"/>
          <p:cNvSpPr txBox="1">
            <a:spLocks noChangeArrowheads="1"/>
          </p:cNvSpPr>
          <p:nvPr/>
        </p:nvSpPr>
        <p:spPr bwMode="auto">
          <a:xfrm>
            <a:off x="11523898" y="31312920"/>
            <a:ext cx="3236261" cy="37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5" tIns="34287" rIns="68575"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000" b="1" dirty="0">
                <a:solidFill>
                  <a:schemeClr val="accent1">
                    <a:lumMod val="50000"/>
                  </a:schemeClr>
                </a:solidFill>
                <a:latin typeface="Calibri" pitchFamily="34" charset="0"/>
              </a:rPr>
              <a:t>Figure 2.</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sp>
        <p:nvSpPr>
          <p:cNvPr id="2294" name="Text Box 246"/>
          <p:cNvSpPr txBox="1">
            <a:spLocks noChangeArrowheads="1"/>
          </p:cNvSpPr>
          <p:nvPr/>
        </p:nvSpPr>
        <p:spPr bwMode="auto">
          <a:xfrm>
            <a:off x="457200" y="4638502"/>
            <a:ext cx="566928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dirty="0">
                <a:solidFill>
                  <a:schemeClr val="bg1"/>
                </a:solidFill>
                <a:latin typeface="Calibri" pitchFamily="34" charset="0"/>
              </a:rPr>
              <a:t>ABSTRACT</a:t>
            </a:r>
          </a:p>
        </p:txBody>
      </p:sp>
      <p:sp>
        <p:nvSpPr>
          <p:cNvPr id="2307" name="Text Box 259"/>
          <p:cNvSpPr txBox="1">
            <a:spLocks noChangeArrowheads="1"/>
          </p:cNvSpPr>
          <p:nvPr/>
        </p:nvSpPr>
        <p:spPr bwMode="auto">
          <a:xfrm>
            <a:off x="7269480" y="19659600"/>
            <a:ext cx="777240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24460200" y="19812000"/>
            <a:ext cx="777240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24460200" y="28726416"/>
            <a:ext cx="777240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457200" y="28651200"/>
            <a:ext cx="5669280" cy="89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71437" tIns="171437" rIns="171437" bIns="171437"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400" dirty="0">
                <a:solidFill>
                  <a:schemeClr val="bg1"/>
                </a:solidFill>
                <a:latin typeface="Calibri" pitchFamily="34" charset="0"/>
              </a:rPr>
              <a:t>CONTACT</a:t>
            </a:r>
          </a:p>
        </p:txBody>
      </p:sp>
      <p:sp>
        <p:nvSpPr>
          <p:cNvPr id="2313" name="Rectangle 265"/>
          <p:cNvSpPr>
            <a:spLocks noChangeAspect="1" noChangeArrowheads="1"/>
          </p:cNvSpPr>
          <p:nvPr/>
        </p:nvSpPr>
        <p:spPr bwMode="auto">
          <a:xfrm>
            <a:off x="1828800" y="1188720"/>
            <a:ext cx="2926080" cy="2196293"/>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575" tIns="34287" rIns="68575" bIns="34287" anchor="ctr"/>
          <a:lstStyle/>
          <a:p>
            <a:pPr algn="ctr" defTabSz="3291293"/>
            <a:r>
              <a:rPr lang="en-US" sz="2300" b="1" dirty="0">
                <a:latin typeface="Calibri" pitchFamily="34" charset="0"/>
              </a:rPr>
              <a:t>REPLACE THIS BOX WITH YOUR ORGANIZATION’S</a:t>
            </a:r>
          </a:p>
          <a:p>
            <a:pPr algn="ctr" defTabSz="3291293"/>
            <a:r>
              <a:rPr lang="en-US" sz="2300" b="1" dirty="0">
                <a:latin typeface="Calibri" pitchFamily="34" charset="0"/>
              </a:rPr>
              <a:t>HIGH RESOLUTION LOGO</a:t>
            </a:r>
          </a:p>
        </p:txBody>
      </p:sp>
      <p:sp>
        <p:nvSpPr>
          <p:cNvPr id="2315" name="Text Box 267"/>
          <p:cNvSpPr txBox="1">
            <a:spLocks noChangeArrowheads="1"/>
          </p:cNvSpPr>
          <p:nvPr/>
        </p:nvSpPr>
        <p:spPr bwMode="auto">
          <a:xfrm>
            <a:off x="457200" y="5611091"/>
            <a:ext cx="5669280" cy="10279737"/>
          </a:xfrm>
          <a:prstGeom prst="rect">
            <a:avLst/>
          </a:prstGeom>
          <a:solidFill>
            <a:schemeClr val="accent1">
              <a:lumMod val="75000"/>
            </a:schemeClr>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291573" fontAlgn="auto">
              <a:spcBef>
                <a:spcPts val="0"/>
              </a:spcBef>
              <a:spcAft>
                <a:spcPts val="0"/>
              </a:spcAft>
            </a:pPr>
            <a:r>
              <a:rPr lang="en-US" sz="2800" dirty="0">
                <a:solidFill>
                  <a:schemeClr val="bg1"/>
                </a:solidFill>
                <a:latin typeface="Calibri" pitchFamily="34" charset="0"/>
              </a:rPr>
              <a:t>Click here to insert your Abstract text. Type it in or copy and paste from your Word document or other source.</a:t>
            </a:r>
          </a:p>
          <a:p>
            <a:pPr defTabSz="3291573" fontAlgn="auto">
              <a:spcBef>
                <a:spcPts val="0"/>
              </a:spcBef>
              <a:spcAft>
                <a:spcPts val="0"/>
              </a:spcAft>
            </a:pPr>
            <a:endParaRPr lang="en-US" sz="2800" dirty="0">
              <a:solidFill>
                <a:schemeClr val="bg1"/>
              </a:solidFill>
              <a:latin typeface="Calibri" pitchFamily="34" charset="0"/>
            </a:endParaRPr>
          </a:p>
          <a:p>
            <a:pPr defTabSz="3291573" fontAlgn="auto">
              <a:spcBef>
                <a:spcPts val="0"/>
              </a:spcBef>
              <a:spcAft>
                <a:spcPts val="0"/>
              </a:spcAft>
            </a:pPr>
            <a:r>
              <a:rPr lang="en-US" sz="2800" dirty="0">
                <a:solidFill>
                  <a:schemeClr val="bg1"/>
                </a:solidFill>
                <a:latin typeface="Calibri" pitchFamily="34" charset="0"/>
              </a:rPr>
              <a:t>This text box will automatically re-size to your text. To turn off that feature, right click inside this box and go to </a:t>
            </a:r>
            <a:r>
              <a:rPr lang="en-US" sz="2800" b="1" dirty="0">
                <a:solidFill>
                  <a:schemeClr val="bg1"/>
                </a:solidFill>
                <a:latin typeface="Calibri" pitchFamily="34" charset="0"/>
              </a:rPr>
              <a:t>Format Shape, Text Box, Autofit</a:t>
            </a:r>
            <a:r>
              <a:rPr lang="en-US" sz="2800" dirty="0">
                <a:solidFill>
                  <a:schemeClr val="bg1"/>
                </a:solidFill>
                <a:latin typeface="Calibri" pitchFamily="34" charset="0"/>
              </a:rPr>
              <a:t>, and select the “Do Not Autofit” radio button.</a:t>
            </a:r>
          </a:p>
          <a:p>
            <a:pPr defTabSz="3291573" fontAlgn="auto">
              <a:spcBef>
                <a:spcPts val="0"/>
              </a:spcBef>
              <a:spcAft>
                <a:spcPts val="0"/>
              </a:spcAft>
            </a:pPr>
            <a:endParaRPr lang="en-US" sz="2800" dirty="0">
              <a:solidFill>
                <a:schemeClr val="bg1"/>
              </a:solidFill>
              <a:latin typeface="Calibri" pitchFamily="34" charset="0"/>
            </a:endParaRPr>
          </a:p>
          <a:p>
            <a:pPr defTabSz="3291573" fontAlgn="auto">
              <a:spcBef>
                <a:spcPts val="0"/>
              </a:spcBef>
              <a:spcAft>
                <a:spcPts val="0"/>
              </a:spcAft>
            </a:pPr>
            <a:r>
              <a:rPr lang="en-US" sz="28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a:t>
            </a:r>
            <a:r>
              <a:rPr lang="en-US" sz="2800" dirty="0" smtClean="0">
                <a:solidFill>
                  <a:schemeClr val="bg1"/>
                </a:solidFill>
                <a:latin typeface="Calibri" pitchFamily="34" charset="0"/>
              </a:rPr>
              <a:t>28pt </a:t>
            </a:r>
            <a:r>
              <a:rPr lang="en-US" sz="2800" dirty="0">
                <a:solidFill>
                  <a:schemeClr val="bg1"/>
                </a:solidFill>
                <a:latin typeface="Calibri" pitchFamily="34" charset="0"/>
              </a:rPr>
              <a:t>and is easily read up to </a:t>
            </a:r>
            <a:r>
              <a:rPr lang="en-US" sz="2800" dirty="0" smtClean="0">
                <a:solidFill>
                  <a:schemeClr val="bg1"/>
                </a:solidFill>
                <a:latin typeface="Calibri" pitchFamily="34" charset="0"/>
              </a:rPr>
              <a:t>4 </a:t>
            </a:r>
            <a:r>
              <a:rPr lang="en-US" sz="2800" dirty="0">
                <a:solidFill>
                  <a:schemeClr val="bg1"/>
                </a:solidFill>
                <a:latin typeface="Calibri" pitchFamily="34" charset="0"/>
              </a:rPr>
              <a:t>feet away on a </a:t>
            </a:r>
            <a:r>
              <a:rPr lang="en-US" sz="2800" dirty="0" smtClean="0">
                <a:solidFill>
                  <a:schemeClr val="bg1"/>
                </a:solidFill>
                <a:latin typeface="Calibri" pitchFamily="34" charset="0"/>
              </a:rPr>
              <a:t>36x36 </a:t>
            </a:r>
            <a:r>
              <a:rPr lang="en-US" sz="2800" dirty="0">
                <a:solidFill>
                  <a:schemeClr val="bg1"/>
                </a:solidFill>
                <a:latin typeface="Calibri" pitchFamily="34" charset="0"/>
              </a:rPr>
              <a:t>poster.</a:t>
            </a:r>
          </a:p>
          <a:p>
            <a:pPr defTabSz="3291573" fontAlgn="auto">
              <a:spcBef>
                <a:spcPts val="0"/>
              </a:spcBef>
              <a:spcAft>
                <a:spcPts val="0"/>
              </a:spcAft>
            </a:pPr>
            <a:endParaRPr lang="en-US" sz="2800" dirty="0">
              <a:solidFill>
                <a:schemeClr val="bg1"/>
              </a:solidFill>
              <a:latin typeface="Calibri" pitchFamily="34" charset="0"/>
            </a:endParaRPr>
          </a:p>
          <a:p>
            <a:pPr defTabSz="3291573" fontAlgn="auto">
              <a:spcBef>
                <a:spcPts val="0"/>
              </a:spcBef>
              <a:spcAft>
                <a:spcPts val="0"/>
              </a:spcAft>
            </a:pPr>
            <a:r>
              <a:rPr lang="en-US" sz="2800" dirty="0">
                <a:solidFill>
                  <a:schemeClr val="bg1"/>
                </a:solidFill>
                <a:latin typeface="Calibri" pitchFamily="34" charset="0"/>
              </a:rPr>
              <a:t>Zoom out to 100% to preview what this will look like on your printed poster.</a:t>
            </a:r>
          </a:p>
        </p:txBody>
      </p:sp>
      <p:sp>
        <p:nvSpPr>
          <p:cNvPr id="2316" name="Text Box 268"/>
          <p:cNvSpPr txBox="1">
            <a:spLocks noChangeArrowheads="1"/>
          </p:cNvSpPr>
          <p:nvPr/>
        </p:nvSpPr>
        <p:spPr bwMode="auto">
          <a:xfrm>
            <a:off x="15727680" y="5611093"/>
            <a:ext cx="8046720" cy="9848850"/>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291573" fontAlgn="auto">
              <a:spcBef>
                <a:spcPts val="0"/>
              </a:spcBef>
              <a:spcAft>
                <a:spcPts val="0"/>
              </a:spcAft>
            </a:pPr>
            <a:r>
              <a:rPr lang="en-US" sz="2800" dirty="0">
                <a:solidFill>
                  <a:prstClr val="black"/>
                </a:solidFill>
                <a:latin typeface="Calibri" pitchFamily="34" charset="0"/>
              </a:rPr>
              <a:t>Click here to insert your Results text. Type it in or copy and paste from your Word document or other source.</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This text box will automatically re-size to your text. To turn off that feature, right click inside this box and go to </a:t>
            </a:r>
            <a:r>
              <a:rPr lang="en-US" sz="2800" b="1" dirty="0">
                <a:solidFill>
                  <a:prstClr val="black"/>
                </a:solidFill>
                <a:latin typeface="Calibri" pitchFamily="34" charset="0"/>
              </a:rPr>
              <a:t>Format Shape, Text Box, Autofit</a:t>
            </a:r>
            <a:r>
              <a:rPr lang="en-US" sz="2800" dirty="0">
                <a:solidFill>
                  <a:prstClr val="black"/>
                </a:solidFill>
                <a:latin typeface="Calibri" pitchFamily="34" charset="0"/>
              </a:rPr>
              <a:t>, and select the “Do Not Autofit” radio button.</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To change the font style of this text box: Click on the border once to highlight the entire text box, then </a:t>
            </a:r>
            <a:r>
              <a:rPr lang="en-US" sz="2800" dirty="0">
                <a:latin typeface="Calibri" pitchFamily="34" charset="0"/>
              </a:rPr>
              <a:t>select a different font or font size that suits you. This text is Calibri 28pt and is easily read up to 4 feet away on a 36x36 poster.</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Zoom out to 100% to preview what this will look like on your printed poster.</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Speaking of Results, yours will look better if you remember to run a spell-check on your poster! After you’ve added your content click on </a:t>
            </a:r>
            <a:r>
              <a:rPr lang="en-US" sz="2800" b="1" dirty="0">
                <a:solidFill>
                  <a:prstClr val="black"/>
                </a:solidFill>
                <a:latin typeface="Calibri" pitchFamily="34" charset="0"/>
              </a:rPr>
              <a:t>Review</a:t>
            </a:r>
            <a:r>
              <a:rPr lang="en-US" sz="2800" dirty="0">
                <a:solidFill>
                  <a:prstClr val="black"/>
                </a:solidFill>
                <a:latin typeface="Calibri" pitchFamily="34" charset="0"/>
              </a:rPr>
              <a:t>, </a:t>
            </a:r>
            <a:r>
              <a:rPr lang="en-US" sz="2800" b="1" dirty="0">
                <a:solidFill>
                  <a:prstClr val="black"/>
                </a:solidFill>
                <a:latin typeface="Calibri" pitchFamily="34" charset="0"/>
              </a:rPr>
              <a:t>Spelling</a:t>
            </a:r>
            <a:r>
              <a:rPr lang="en-US" sz="2800" dirty="0">
                <a:solidFill>
                  <a:prstClr val="black"/>
                </a:solidFill>
                <a:latin typeface="Calibri" pitchFamily="34" charset="0"/>
              </a:rPr>
              <a:t>, or press F7.</a:t>
            </a:r>
          </a:p>
        </p:txBody>
      </p:sp>
      <p:sp>
        <p:nvSpPr>
          <p:cNvPr id="2317" name="Text Box 269"/>
          <p:cNvSpPr txBox="1">
            <a:spLocks noChangeArrowheads="1"/>
          </p:cNvSpPr>
          <p:nvPr/>
        </p:nvSpPr>
        <p:spPr bwMode="auto">
          <a:xfrm>
            <a:off x="24460200" y="5611091"/>
            <a:ext cx="7772400" cy="8987076"/>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291573" fontAlgn="auto">
              <a:spcBef>
                <a:spcPts val="0"/>
              </a:spcBef>
              <a:spcAft>
                <a:spcPts val="0"/>
              </a:spcAft>
            </a:pPr>
            <a:r>
              <a:rPr lang="en-US" sz="2800" dirty="0">
                <a:solidFill>
                  <a:prstClr val="black"/>
                </a:solidFill>
                <a:latin typeface="Calibri" pitchFamily="34" charset="0"/>
              </a:rPr>
              <a:t>Click here to insert your Discussion text. Type it in or copy and paste from your Word document or other source.</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This text box will automatically re-size to your text. To turn off that feature, right click inside this box and go to </a:t>
            </a:r>
            <a:r>
              <a:rPr lang="en-US" sz="2800" b="1" dirty="0">
                <a:solidFill>
                  <a:prstClr val="black"/>
                </a:solidFill>
                <a:latin typeface="Calibri" pitchFamily="34" charset="0"/>
              </a:rPr>
              <a:t>Format Shape, Text Box, Autofit</a:t>
            </a:r>
            <a:r>
              <a:rPr lang="en-US" sz="2800" dirty="0">
                <a:solidFill>
                  <a:prstClr val="black"/>
                </a:solidFill>
                <a:latin typeface="Calibri" pitchFamily="34" charset="0"/>
              </a:rPr>
              <a:t>, and select the “Do Not Autofit” radio button.</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sz="2800" dirty="0">
                <a:latin typeface="Calibri" pitchFamily="34" charset="0"/>
              </a:rPr>
              <a:t>This text is Calibri 28pt and is easily read up to 4 feet away on a 36x36 poster.</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To change the background color of any text box,  click once on the box so it is outlined with a dashed border. Then select </a:t>
            </a:r>
            <a:r>
              <a:rPr lang="en-US" sz="2800" b="1" dirty="0">
                <a:solidFill>
                  <a:prstClr val="black"/>
                </a:solidFill>
                <a:latin typeface="Calibri" pitchFamily="34" charset="0"/>
              </a:rPr>
              <a:t>Shape Fill</a:t>
            </a:r>
            <a:r>
              <a:rPr lang="en-US" sz="2800" dirty="0">
                <a:solidFill>
                  <a:prstClr val="black"/>
                </a:solidFill>
                <a:latin typeface="Calibri" pitchFamily="34" charset="0"/>
              </a:rPr>
              <a:t> from the </a:t>
            </a:r>
            <a:r>
              <a:rPr lang="en-US" sz="2800" b="1" dirty="0">
                <a:solidFill>
                  <a:prstClr val="black"/>
                </a:solidFill>
                <a:latin typeface="Calibri" pitchFamily="34" charset="0"/>
              </a:rPr>
              <a:t>Drawing Tools, Format</a:t>
            </a:r>
            <a:r>
              <a:rPr lang="en-US" sz="2800" dirty="0">
                <a:solidFill>
                  <a:prstClr val="black"/>
                </a:solidFill>
                <a:latin typeface="Calibri" pitchFamily="34" charset="0"/>
              </a:rPr>
              <a:t> tab on the ribbon bar above. It’s the one with the ‘paint can’ icon</a:t>
            </a:r>
            <a:r>
              <a:rPr lang="en-US" sz="2800" dirty="0" smtClean="0">
                <a:solidFill>
                  <a:prstClr val="black"/>
                </a:solidFill>
                <a:latin typeface="Calibri" pitchFamily="34" charset="0"/>
              </a:rPr>
              <a:t>.</a:t>
            </a:r>
            <a:endParaRPr lang="en-US" sz="2800" dirty="0">
              <a:solidFill>
                <a:prstClr val="black"/>
              </a:solidFill>
              <a:latin typeface="Calibri" pitchFamily="34" charset="0"/>
            </a:endParaRPr>
          </a:p>
        </p:txBody>
      </p:sp>
      <p:sp>
        <p:nvSpPr>
          <p:cNvPr id="2318" name="Text Box 270"/>
          <p:cNvSpPr txBox="1">
            <a:spLocks noChangeArrowheads="1"/>
          </p:cNvSpPr>
          <p:nvPr/>
        </p:nvSpPr>
        <p:spPr bwMode="auto">
          <a:xfrm>
            <a:off x="7269480" y="20632190"/>
            <a:ext cx="7772400" cy="769441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291573" fontAlgn="auto">
              <a:spcBef>
                <a:spcPts val="0"/>
              </a:spcBef>
              <a:spcAft>
                <a:spcPts val="0"/>
              </a:spcAft>
            </a:pPr>
            <a:r>
              <a:rPr lang="en-US" sz="2800" dirty="0">
                <a:solidFill>
                  <a:prstClr val="black"/>
                </a:solidFill>
                <a:latin typeface="Calibri" pitchFamily="34" charset="0"/>
              </a:rPr>
              <a:t>Click here to insert your Methods and Materials text. Type it in or copy and paste from your Word document or other source.</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This text box will automatically re-size to your text. To turn off that feature, right click inside this box and go to </a:t>
            </a:r>
            <a:r>
              <a:rPr lang="en-US" sz="2800" b="1" dirty="0">
                <a:solidFill>
                  <a:prstClr val="black"/>
                </a:solidFill>
                <a:latin typeface="Calibri" pitchFamily="34" charset="0"/>
              </a:rPr>
              <a:t>Format Shape, Text Box, Autofit</a:t>
            </a:r>
            <a:r>
              <a:rPr lang="en-US" sz="2800" dirty="0">
                <a:solidFill>
                  <a:prstClr val="black"/>
                </a:solidFill>
                <a:latin typeface="Calibri" pitchFamily="34" charset="0"/>
              </a:rPr>
              <a:t>, and select the “Do Not Autofit” radio button.</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sz="2800" dirty="0">
                <a:latin typeface="Calibri" pitchFamily="34" charset="0"/>
              </a:rPr>
              <a:t>This text is Calibri 28pt and is easily read up to 4 feet away on a 36x36 poster.</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Zoom out to 100% to preview what this will look like on your printed poster.</a:t>
            </a:r>
          </a:p>
        </p:txBody>
      </p:sp>
      <p:sp>
        <p:nvSpPr>
          <p:cNvPr id="2319" name="Text Box 271"/>
          <p:cNvSpPr txBox="1">
            <a:spLocks noChangeArrowheads="1"/>
          </p:cNvSpPr>
          <p:nvPr/>
        </p:nvSpPr>
        <p:spPr bwMode="auto">
          <a:xfrm>
            <a:off x="24460200" y="20784591"/>
            <a:ext cx="7772400" cy="7694414"/>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291573" fontAlgn="auto">
              <a:spcBef>
                <a:spcPts val="0"/>
              </a:spcBef>
              <a:spcAft>
                <a:spcPts val="0"/>
              </a:spcAft>
            </a:pPr>
            <a:r>
              <a:rPr lang="en-US" sz="2800" dirty="0">
                <a:solidFill>
                  <a:prstClr val="black"/>
                </a:solidFill>
                <a:latin typeface="Calibri" pitchFamily="34" charset="0"/>
              </a:rPr>
              <a:t>Click here to insert your Conclusions text. Type it in or copy and paste from your Word document or other source.</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This text box will automatically re-size to your text. To turn off that feature, right click inside this box and go to </a:t>
            </a:r>
            <a:r>
              <a:rPr lang="en-US" sz="2800" b="1" dirty="0">
                <a:solidFill>
                  <a:prstClr val="black"/>
                </a:solidFill>
                <a:latin typeface="Calibri" pitchFamily="34" charset="0"/>
              </a:rPr>
              <a:t>Format Shape, Text Box, Autofit</a:t>
            </a:r>
            <a:r>
              <a:rPr lang="en-US" sz="2800" dirty="0">
                <a:solidFill>
                  <a:prstClr val="black"/>
                </a:solidFill>
                <a:latin typeface="Calibri" pitchFamily="34" charset="0"/>
              </a:rPr>
              <a:t>, and select the “Do Not Autofit” radio button.</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sz="2800" dirty="0">
                <a:latin typeface="Calibri" pitchFamily="34" charset="0"/>
              </a:rPr>
              <a:t>This text is Calibri 28pt and is easily read up to 4 feet away on a 36x36 poster.</a:t>
            </a:r>
          </a:p>
          <a:p>
            <a:pPr defTabSz="3291573" fontAlgn="auto">
              <a:spcBef>
                <a:spcPts val="0"/>
              </a:spcBef>
              <a:spcAft>
                <a:spcPts val="0"/>
              </a:spcAft>
            </a:pPr>
            <a:endParaRPr lang="en-US" sz="2800" dirty="0">
              <a:solidFill>
                <a:prstClr val="black"/>
              </a:solidFill>
              <a:latin typeface="Calibri" pitchFamily="34" charset="0"/>
            </a:endParaRPr>
          </a:p>
          <a:p>
            <a:pPr defTabSz="3291573" fontAlgn="auto">
              <a:spcBef>
                <a:spcPts val="0"/>
              </a:spcBef>
              <a:spcAft>
                <a:spcPts val="0"/>
              </a:spcAft>
            </a:pPr>
            <a:r>
              <a:rPr lang="en-US" sz="2800" dirty="0">
                <a:solidFill>
                  <a:prstClr val="black"/>
                </a:solidFill>
                <a:latin typeface="Calibri" pitchFamily="34" charset="0"/>
              </a:rPr>
              <a:t>Zoom out to 100% to preview what this will look like on your printed poster.</a:t>
            </a:r>
          </a:p>
        </p:txBody>
      </p:sp>
      <mc:AlternateContent xmlns:mc="http://schemas.openxmlformats.org/markup-compatibility/2006" xmlns:a14="http://schemas.microsoft.com/office/drawing/2010/main">
        <mc:Choice Requires="a14">
          <p:sp>
            <p:nvSpPr>
              <p:cNvPr id="2320" name="Text Box 272"/>
              <p:cNvSpPr txBox="1">
                <a:spLocks noChangeArrowheads="1"/>
              </p:cNvSpPr>
              <p:nvPr/>
            </p:nvSpPr>
            <p:spPr bwMode="auto">
              <a:xfrm>
                <a:off x="7269480" y="5611091"/>
                <a:ext cx="7772400" cy="13756073"/>
              </a:xfrm>
              <a:prstGeom prst="rect">
                <a:avLst/>
              </a:prstGeom>
              <a:solidFill>
                <a:schemeClr val="bg1"/>
              </a:solid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eaLnBrk="1" hangingPunct="1"/>
                <a:r>
                  <a:rPr lang="en-US" sz="2800" b="1" dirty="0">
                    <a:latin typeface="+mn-lt"/>
                  </a:rPr>
                  <a:t>Genigraphics®</a:t>
                </a:r>
                <a:r>
                  <a:rPr lang="en-US" sz="2800" dirty="0">
                    <a:latin typeface="+mn-lt"/>
                  </a:rPr>
                  <a:t> has provided this template to assist in preparation of a medical or scientific research poster. The dimensions are set to 36” high by 36” wide but prints can be scaled up or down in size to any dimension with a 1:1 aspect ratio. For example, if you order a 30” x 30” poster using this template, we will print the file at 83.3% of its original size. </a:t>
                </a:r>
                <a:r>
                  <a:rPr lang="en-US" sz="2800" b="1" dirty="0">
                    <a:latin typeface="+mn-lt"/>
                  </a:rPr>
                  <a:t>The most critical factor is that your template and poster dimensions must be proportional:</a:t>
                </a:r>
              </a:p>
              <a:p>
                <a:pPr defTabSz="3291573" fontAlgn="auto">
                  <a:spcBef>
                    <a:spcPts val="0"/>
                  </a:spcBef>
                  <a:spcAft>
                    <a:spcPts val="0"/>
                  </a:spcAft>
                </a:pPr>
                <a:endParaRPr lang="en-US" sz="2800" b="1" dirty="0">
                  <a:solidFill>
                    <a:prstClr val="black"/>
                  </a:solidFill>
                  <a:latin typeface="+mn-lt"/>
                </a:endParaRPr>
              </a:p>
              <a:p>
                <a:pPr defTabSz="3291573"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2800" b="1" i="1">
                              <a:solidFill>
                                <a:prstClr val="black"/>
                              </a:solidFill>
                              <a:latin typeface="Cambria Math"/>
                            </a:rPr>
                          </m:ctrlPr>
                        </m:boxPr>
                        <m:e>
                          <m:f>
                            <m:fPr>
                              <m:ctrlPr>
                                <a:rPr lang="en-US" sz="2800" b="1" i="1">
                                  <a:solidFill>
                                    <a:prstClr val="black"/>
                                  </a:solidFill>
                                  <a:latin typeface="Cambria Math"/>
                                </a:rPr>
                              </m:ctrlPr>
                            </m:fPr>
                            <m:num>
                              <m:r>
                                <a:rPr lang="en-US" sz="2800" b="1" i="1">
                                  <a:solidFill>
                                    <a:prstClr val="black"/>
                                  </a:solidFill>
                                  <a:latin typeface="Cambria Math"/>
                                </a:rPr>
                                <m:t>𝒕𝒆𝒎𝒑𝒍𝒂𝒕𝒆</m:t>
                              </m:r>
                              <m:r>
                                <a:rPr lang="en-US" sz="2800" b="1" i="1">
                                  <a:solidFill>
                                    <a:prstClr val="black"/>
                                  </a:solidFill>
                                  <a:latin typeface="Cambria Math"/>
                                </a:rPr>
                                <m:t> </m:t>
                              </m:r>
                              <m:r>
                                <a:rPr lang="en-US" sz="2800" b="1" i="1">
                                  <a:solidFill>
                                    <a:prstClr val="black"/>
                                  </a:solidFill>
                                  <a:latin typeface="Cambria Math"/>
                                </a:rPr>
                                <m:t>𝒉𝒆𝒊𝒈𝒉𝒕</m:t>
                              </m:r>
                            </m:num>
                            <m:den>
                              <m:r>
                                <a:rPr lang="en-US" sz="2800" b="1" i="1">
                                  <a:solidFill>
                                    <a:prstClr val="black"/>
                                  </a:solidFill>
                                  <a:latin typeface="Cambria Math"/>
                                </a:rPr>
                                <m:t>𝒕𝒆𝒎𝒑𝒍𝒂𝒕𝒆</m:t>
                              </m:r>
                              <m:r>
                                <a:rPr lang="en-US" sz="2800" b="1" i="1">
                                  <a:solidFill>
                                    <a:prstClr val="black"/>
                                  </a:solidFill>
                                  <a:latin typeface="Cambria Math"/>
                                </a:rPr>
                                <m:t> </m:t>
                              </m:r>
                              <m:r>
                                <a:rPr lang="en-US" sz="2800" b="1" i="1">
                                  <a:solidFill>
                                    <a:prstClr val="black"/>
                                  </a:solidFill>
                                  <a:latin typeface="Cambria Math"/>
                                </a:rPr>
                                <m:t>𝒘𝒊𝒅𝒕𝒉</m:t>
                              </m:r>
                            </m:den>
                          </m:f>
                        </m:e>
                      </m:box>
                      <m:r>
                        <a:rPr lang="en-US" sz="2800" b="1" i="1">
                          <a:solidFill>
                            <a:prstClr val="black"/>
                          </a:solidFill>
                          <a:latin typeface="Cambria Math"/>
                        </a:rPr>
                        <m:t> = </m:t>
                      </m:r>
                      <m:box>
                        <m:boxPr>
                          <m:ctrlPr>
                            <a:rPr lang="en-US" sz="2800" b="1" i="1">
                              <a:solidFill>
                                <a:prstClr val="black"/>
                              </a:solidFill>
                              <a:latin typeface="Cambria Math"/>
                            </a:rPr>
                          </m:ctrlPr>
                        </m:boxPr>
                        <m:e>
                          <m:f>
                            <m:fPr>
                              <m:ctrlPr>
                                <a:rPr lang="en-US" sz="2800" b="1" i="1">
                                  <a:solidFill>
                                    <a:prstClr val="black"/>
                                  </a:solidFill>
                                  <a:latin typeface="Cambria Math"/>
                                </a:rPr>
                              </m:ctrlPr>
                            </m:fPr>
                            <m:num>
                              <m:r>
                                <a:rPr lang="en-US" sz="2800" b="1" i="1">
                                  <a:solidFill>
                                    <a:prstClr val="black"/>
                                  </a:solidFill>
                                  <a:latin typeface="Cambria Math"/>
                                </a:rPr>
                                <m:t>𝒅𝒆𝒔𝒊𝒓𝒆𝒅</m:t>
                              </m:r>
                              <m:r>
                                <a:rPr lang="en-US" sz="2800" b="1" i="1">
                                  <a:solidFill>
                                    <a:prstClr val="black"/>
                                  </a:solidFill>
                                  <a:latin typeface="Cambria Math"/>
                                </a:rPr>
                                <m:t> </m:t>
                              </m:r>
                              <m:r>
                                <a:rPr lang="en-US" sz="2800" b="1" i="1">
                                  <a:solidFill>
                                    <a:prstClr val="black"/>
                                  </a:solidFill>
                                  <a:latin typeface="Cambria Math"/>
                                </a:rPr>
                                <m:t>𝒑𝒓𝒊𝒏𝒕</m:t>
                              </m:r>
                              <m:r>
                                <a:rPr lang="en-US" sz="2800" b="1" i="1">
                                  <a:solidFill>
                                    <a:prstClr val="black"/>
                                  </a:solidFill>
                                  <a:latin typeface="Cambria Math"/>
                                </a:rPr>
                                <m:t> </m:t>
                              </m:r>
                              <m:r>
                                <a:rPr lang="en-US" sz="2800" b="1" i="1">
                                  <a:solidFill>
                                    <a:prstClr val="black"/>
                                  </a:solidFill>
                                  <a:latin typeface="Cambria Math"/>
                                </a:rPr>
                                <m:t>𝒉𝒆𝒊𝒈𝒉𝒕</m:t>
                              </m:r>
                            </m:num>
                            <m:den>
                              <m:r>
                                <a:rPr lang="en-US" sz="2800" b="1" i="1">
                                  <a:solidFill>
                                    <a:prstClr val="black"/>
                                  </a:solidFill>
                                  <a:latin typeface="Cambria Math"/>
                                </a:rPr>
                                <m:t>𝒅𝒆𝒔𝒊𝒓𝒆𝒅</m:t>
                              </m:r>
                              <m:r>
                                <a:rPr lang="en-US" sz="2800" b="1" i="1">
                                  <a:solidFill>
                                    <a:prstClr val="black"/>
                                  </a:solidFill>
                                  <a:latin typeface="Cambria Math"/>
                                </a:rPr>
                                <m:t> </m:t>
                              </m:r>
                              <m:r>
                                <a:rPr lang="en-US" sz="2800" b="1" i="1">
                                  <a:solidFill>
                                    <a:prstClr val="black"/>
                                  </a:solidFill>
                                  <a:latin typeface="Cambria Math"/>
                                </a:rPr>
                                <m:t>𝒑𝒓𝒊𝒏𝒕</m:t>
                              </m:r>
                              <m:r>
                                <a:rPr lang="en-US" sz="2800" b="1" i="1">
                                  <a:solidFill>
                                    <a:prstClr val="black"/>
                                  </a:solidFill>
                                  <a:latin typeface="Cambria Math"/>
                                </a:rPr>
                                <m:t> </m:t>
                              </m:r>
                              <m:r>
                                <a:rPr lang="en-US" sz="2800" b="1" i="1">
                                  <a:solidFill>
                                    <a:prstClr val="black"/>
                                  </a:solidFill>
                                  <a:latin typeface="Cambria Math"/>
                                </a:rPr>
                                <m:t>𝒘𝒊𝒅𝒕𝒉</m:t>
                              </m:r>
                            </m:den>
                          </m:f>
                        </m:e>
                      </m:box>
                    </m:oMath>
                  </m:oMathPara>
                </a14:m>
                <a:endParaRPr lang="en-US" sz="2800" b="1" dirty="0">
                  <a:solidFill>
                    <a:prstClr val="black"/>
                  </a:solidFill>
                  <a:latin typeface="+mn-lt"/>
                </a:endParaRPr>
              </a:p>
              <a:p>
                <a:pPr defTabSz="3291573" fontAlgn="auto">
                  <a:spcBef>
                    <a:spcPts val="0"/>
                  </a:spcBef>
                  <a:spcAft>
                    <a:spcPts val="0"/>
                  </a:spcAft>
                </a:pPr>
                <a:endParaRPr lang="en-US" sz="2800" dirty="0">
                  <a:solidFill>
                    <a:prstClr val="black"/>
                  </a:solidFill>
                  <a:latin typeface="+mn-lt"/>
                </a:endParaRPr>
              </a:p>
              <a:p>
                <a:pPr defTabSz="3291573" fontAlgn="auto">
                  <a:spcBef>
                    <a:spcPts val="0"/>
                  </a:spcBef>
                  <a:spcAft>
                    <a:spcPts val="0"/>
                  </a:spcAft>
                </a:pPr>
                <a:r>
                  <a:rPr lang="en-US" sz="2800" dirty="0">
                    <a:solidFill>
                      <a:prstClr val="black"/>
                    </a:solidFill>
                    <a:latin typeface="+mn-lt"/>
                  </a:rPr>
                  <a:t>Order your poster from Genigraphics and we will perform a free design review and advise you if we see anything that may be a concern for printing. We’ll even help tidy things up.</a:t>
                </a:r>
              </a:p>
              <a:p>
                <a:pPr defTabSz="3291573" fontAlgn="auto">
                  <a:spcBef>
                    <a:spcPts val="0"/>
                  </a:spcBef>
                  <a:spcAft>
                    <a:spcPts val="0"/>
                  </a:spcAft>
                </a:pPr>
                <a:endParaRPr lang="en-US" sz="2800" dirty="0">
                  <a:solidFill>
                    <a:prstClr val="black"/>
                  </a:solidFill>
                  <a:latin typeface="+mn-lt"/>
                </a:endParaRPr>
              </a:p>
              <a:p>
                <a:pPr defTabSz="3291573" fontAlgn="auto">
                  <a:spcBef>
                    <a:spcPts val="0"/>
                  </a:spcBef>
                  <a:spcAft>
                    <a:spcPts val="0"/>
                  </a:spcAft>
                </a:pPr>
                <a:r>
                  <a:rPr lang="en-US" sz="28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320" name="Text Box 272"/>
              <p:cNvSpPr txBox="1">
                <a:spLocks noRot="1" noChangeAspect="1" noMove="1" noResize="1" noEditPoints="1" noAdjustHandles="1" noChangeArrowheads="1" noChangeShapeType="1" noTextEdit="1"/>
              </p:cNvSpPr>
              <p:nvPr/>
            </p:nvSpPr>
            <p:spPr bwMode="auto">
              <a:xfrm>
                <a:off x="7269480" y="5611091"/>
                <a:ext cx="7772400" cy="13756073"/>
              </a:xfrm>
              <a:prstGeom prst="rect">
                <a:avLst/>
              </a:prstGeom>
              <a:blipFill rotWithShape="1">
                <a:blip r:embed="rId5"/>
                <a:stretch>
                  <a:fillRect l="-471" r="-1255"/>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24460200" y="29701375"/>
            <a:ext cx="7772400" cy="2062103"/>
          </a:xfrm>
          <a:prstGeom prst="rect">
            <a:avLst/>
          </a:prstGeom>
          <a:solidFill>
            <a:schemeClr val="bg1"/>
          </a:solid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0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000" dirty="0">
                <a:latin typeface="Calibri" pitchFamily="34" charset="0"/>
              </a:rPr>
              <a:t>Click on the border once to highlight and select a different font or font size that suits you. This text is in Calibri </a:t>
            </a:r>
            <a:r>
              <a:rPr lang="en-US" sz="2000" dirty="0" smtClean="0">
                <a:latin typeface="Calibri" pitchFamily="34" charset="0"/>
              </a:rPr>
              <a:t>20pt </a:t>
            </a:r>
            <a:r>
              <a:rPr lang="en-US" sz="2000" dirty="0">
                <a:latin typeface="Calibri" pitchFamily="34" charset="0"/>
              </a:rPr>
              <a:t>and is easily readable up to </a:t>
            </a:r>
            <a:r>
              <a:rPr lang="en-US" sz="2000" dirty="0" smtClean="0">
                <a:latin typeface="Calibri" pitchFamily="34" charset="0"/>
              </a:rPr>
              <a:t>3 </a:t>
            </a:r>
            <a:r>
              <a:rPr lang="en-US" sz="2000" dirty="0">
                <a:latin typeface="Calibri" pitchFamily="34" charset="0"/>
              </a:rPr>
              <a:t>feet away. </a:t>
            </a:r>
          </a:p>
        </p:txBody>
      </p:sp>
      <p:sp>
        <p:nvSpPr>
          <p:cNvPr id="2322" name="Text Box 274"/>
          <p:cNvSpPr txBox="1">
            <a:spLocks noChangeArrowheads="1"/>
          </p:cNvSpPr>
          <p:nvPr/>
        </p:nvSpPr>
        <p:spPr bwMode="auto">
          <a:xfrm>
            <a:off x="457200" y="29596773"/>
            <a:ext cx="5669280" cy="2105459"/>
          </a:xfrm>
          <a:prstGeom prst="rect">
            <a:avLst/>
          </a:prstGeom>
          <a:solidFill>
            <a:schemeClr val="accent1">
              <a:lumMod val="75000"/>
            </a:schemeClr>
          </a:solidFill>
          <a:ln>
            <a:noFill/>
          </a:ln>
          <a:effectLst/>
        </p:spPr>
        <p:txBody>
          <a:bodyPr lIns="149628" tIns="149628" rIns="149628" bIns="149628"/>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400" dirty="0">
                <a:solidFill>
                  <a:schemeClr val="bg1"/>
                </a:solidFill>
                <a:latin typeface="Calibri" pitchFamily="34" charset="0"/>
              </a:rPr>
              <a:t>&lt;your name&gt;</a:t>
            </a:r>
          </a:p>
          <a:p>
            <a:r>
              <a:rPr lang="en-US" sz="2400" dirty="0">
                <a:solidFill>
                  <a:schemeClr val="bg1"/>
                </a:solidFill>
                <a:latin typeface="Calibri" pitchFamily="34" charset="0"/>
              </a:rPr>
              <a:t>&lt;organization name&gt;</a:t>
            </a:r>
          </a:p>
          <a:p>
            <a:r>
              <a:rPr lang="en-US" sz="2400" dirty="0">
                <a:solidFill>
                  <a:schemeClr val="bg1"/>
                </a:solidFill>
                <a:latin typeface="Calibri" pitchFamily="34" charset="0"/>
              </a:rPr>
              <a:t>Email: </a:t>
            </a:r>
          </a:p>
          <a:p>
            <a:r>
              <a:rPr lang="en-US" sz="2400" dirty="0">
                <a:solidFill>
                  <a:schemeClr val="bg1"/>
                </a:solidFill>
                <a:latin typeface="Calibri" pitchFamily="34" charset="0"/>
              </a:rPr>
              <a:t>Phone: </a:t>
            </a:r>
          </a:p>
          <a:p>
            <a:r>
              <a:rPr lang="en-US" sz="2400" dirty="0">
                <a:solidFill>
                  <a:schemeClr val="bg1"/>
                </a:solidFill>
                <a:latin typeface="Calibri" pitchFamily="34" charset="0"/>
              </a:rPr>
              <a:t>Website: </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2135758576"/>
              </p:ext>
            </p:extLst>
          </p:nvPr>
        </p:nvGraphicFramePr>
        <p:xfrm>
          <a:off x="15773400" y="16699681"/>
          <a:ext cx="8001000" cy="6312719"/>
        </p:xfrm>
        <a:graphic>
          <a:graphicData uri="http://schemas.openxmlformats.org/drawingml/2006/table">
            <a:tbl>
              <a:tblPr firstRow="1" bandRow="1">
                <a:tableStyleId>{B301B821-A1FF-4177-AEE7-76D212191A09}</a:tableStyleId>
              </a:tblPr>
              <a:tblGrid>
                <a:gridCol w="2000250"/>
                <a:gridCol w="2000250"/>
                <a:gridCol w="2000250"/>
                <a:gridCol w="2000250"/>
              </a:tblGrid>
              <a:tr h="901817">
                <a:tc>
                  <a:txBody>
                    <a:bodyPr/>
                    <a:lstStyle/>
                    <a:p>
                      <a:endParaRPr lang="en-US" sz="2800" dirty="0"/>
                    </a:p>
                  </a:txBody>
                  <a:tcPr marT="34290" marB="34290" anchor="ctr"/>
                </a:tc>
                <a:tc>
                  <a:txBody>
                    <a:bodyPr/>
                    <a:lstStyle/>
                    <a:p>
                      <a:pPr algn="ctr"/>
                      <a:r>
                        <a:rPr lang="en-US" sz="2800" dirty="0" smtClean="0"/>
                        <a:t>Heading</a:t>
                      </a:r>
                      <a:endParaRPr lang="en-US" sz="2800" dirty="0"/>
                    </a:p>
                  </a:txBody>
                  <a:tcPr marT="34290" marB="34290" anchor="ctr"/>
                </a:tc>
                <a:tc>
                  <a:txBody>
                    <a:bodyPr/>
                    <a:lstStyle/>
                    <a:p>
                      <a:pPr algn="ctr"/>
                      <a:r>
                        <a:rPr lang="en-US" sz="2800" dirty="0" smtClean="0"/>
                        <a:t>Heading</a:t>
                      </a:r>
                      <a:endParaRPr lang="en-US" sz="2800" dirty="0"/>
                    </a:p>
                  </a:txBody>
                  <a:tcPr marT="34290" marB="34290" anchor="ctr"/>
                </a:tc>
                <a:tc>
                  <a:txBody>
                    <a:bodyPr/>
                    <a:lstStyle/>
                    <a:p>
                      <a:pPr algn="ctr"/>
                      <a:r>
                        <a:rPr lang="en-US" sz="2800" dirty="0" smtClean="0"/>
                        <a:t>Heading</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800</a:t>
                      </a:r>
                      <a:endParaRPr lang="en-US" sz="2800" dirty="0"/>
                    </a:p>
                  </a:txBody>
                  <a:tcPr marT="34290" marB="34290" anchor="ctr"/>
                </a:tc>
                <a:tc>
                  <a:txBody>
                    <a:bodyPr/>
                    <a:lstStyle/>
                    <a:p>
                      <a:pPr algn="ctr"/>
                      <a:r>
                        <a:rPr lang="en-US" sz="2800" dirty="0" smtClean="0"/>
                        <a:t>790</a:t>
                      </a:r>
                      <a:endParaRPr lang="en-US" sz="2800" dirty="0"/>
                    </a:p>
                  </a:txBody>
                  <a:tcPr marT="34290" marB="34290" anchor="ctr"/>
                </a:tc>
                <a:tc>
                  <a:txBody>
                    <a:bodyPr/>
                    <a:lstStyle/>
                    <a:p>
                      <a:pPr algn="ctr"/>
                      <a:r>
                        <a:rPr lang="en-US" sz="2800" dirty="0" smtClean="0"/>
                        <a:t>4001</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356</a:t>
                      </a:r>
                    </a:p>
                  </a:txBody>
                  <a:tcPr marT="34290" marB="34290" anchor="ctr"/>
                </a:tc>
                <a:tc>
                  <a:txBody>
                    <a:bodyPr/>
                    <a:lstStyle/>
                    <a:p>
                      <a:pPr algn="ctr"/>
                      <a:r>
                        <a:rPr lang="en-US" sz="2800" dirty="0" smtClean="0"/>
                        <a:t>856</a:t>
                      </a:r>
                      <a:endParaRPr lang="en-US" sz="2800" dirty="0"/>
                    </a:p>
                  </a:txBody>
                  <a:tcPr marT="34290" marB="34290" anchor="ctr"/>
                </a:tc>
                <a:tc>
                  <a:txBody>
                    <a:bodyPr/>
                    <a:lstStyle/>
                    <a:p>
                      <a:pPr algn="ctr"/>
                      <a:r>
                        <a:rPr lang="en-US" sz="2800" dirty="0" smtClean="0"/>
                        <a:t>290</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228</a:t>
                      </a:r>
                      <a:endParaRPr lang="en-US" sz="2800" dirty="0"/>
                    </a:p>
                  </a:txBody>
                  <a:tcPr marT="34290" marB="34290" anchor="ctr"/>
                </a:tc>
                <a:tc>
                  <a:txBody>
                    <a:bodyPr/>
                    <a:lstStyle/>
                    <a:p>
                      <a:pPr algn="ctr"/>
                      <a:r>
                        <a:rPr lang="en-US" sz="2800" dirty="0" smtClean="0"/>
                        <a:t>134</a:t>
                      </a:r>
                      <a:endParaRPr lang="en-US" sz="2800" dirty="0"/>
                    </a:p>
                  </a:txBody>
                  <a:tcPr marT="34290" marB="34290" anchor="ctr"/>
                </a:tc>
                <a:tc>
                  <a:txBody>
                    <a:bodyPr/>
                    <a:lstStyle/>
                    <a:p>
                      <a:pPr algn="ctr"/>
                      <a:r>
                        <a:rPr lang="en-US" sz="2800" dirty="0" smtClean="0"/>
                        <a:t>238</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954</a:t>
                      </a:r>
                      <a:endParaRPr lang="en-US" sz="2800" dirty="0"/>
                    </a:p>
                  </a:txBody>
                  <a:tcPr marT="34290" marB="34290" anchor="ctr"/>
                </a:tc>
                <a:tc>
                  <a:txBody>
                    <a:bodyPr/>
                    <a:lstStyle/>
                    <a:p>
                      <a:pPr algn="ctr"/>
                      <a:r>
                        <a:rPr lang="en-US" sz="2800" dirty="0" smtClean="0"/>
                        <a:t>875</a:t>
                      </a:r>
                      <a:endParaRPr lang="en-US" sz="2800" dirty="0"/>
                    </a:p>
                  </a:txBody>
                  <a:tcPr marT="34290" marB="34290" anchor="ctr"/>
                </a:tc>
                <a:tc>
                  <a:txBody>
                    <a:bodyPr/>
                    <a:lstStyle/>
                    <a:p>
                      <a:pPr algn="ctr"/>
                      <a:r>
                        <a:rPr lang="en-US" sz="2800" dirty="0" smtClean="0"/>
                        <a:t>976</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324</a:t>
                      </a:r>
                      <a:endParaRPr lang="en-US" sz="2800" dirty="0"/>
                    </a:p>
                  </a:txBody>
                  <a:tcPr marT="34290" marB="34290" anchor="ctr"/>
                </a:tc>
                <a:tc>
                  <a:txBody>
                    <a:bodyPr/>
                    <a:lstStyle/>
                    <a:p>
                      <a:pPr algn="ctr"/>
                      <a:r>
                        <a:rPr lang="en-US" sz="2800" dirty="0" smtClean="0"/>
                        <a:t>325</a:t>
                      </a:r>
                      <a:endParaRPr lang="en-US" sz="2800" dirty="0"/>
                    </a:p>
                  </a:txBody>
                  <a:tcPr marT="34290" marB="34290" anchor="ctr"/>
                </a:tc>
                <a:tc>
                  <a:txBody>
                    <a:bodyPr/>
                    <a:lstStyle/>
                    <a:p>
                      <a:pPr algn="ctr"/>
                      <a:r>
                        <a:rPr lang="en-US" sz="2800" dirty="0" smtClean="0"/>
                        <a:t>301</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199</a:t>
                      </a:r>
                      <a:endParaRPr lang="en-US" sz="2800" dirty="0"/>
                    </a:p>
                  </a:txBody>
                  <a:tcPr marT="34290" marB="34290" anchor="ctr"/>
                </a:tc>
                <a:tc>
                  <a:txBody>
                    <a:bodyPr/>
                    <a:lstStyle/>
                    <a:p>
                      <a:pPr algn="ctr"/>
                      <a:r>
                        <a:rPr lang="en-US" sz="2800" dirty="0" smtClean="0"/>
                        <a:t>137</a:t>
                      </a:r>
                      <a:endParaRPr lang="en-US" sz="2800" dirty="0"/>
                    </a:p>
                  </a:txBody>
                  <a:tcPr marT="34290" marB="34290" anchor="ctr"/>
                </a:tc>
                <a:tc>
                  <a:txBody>
                    <a:bodyPr/>
                    <a:lstStyle/>
                    <a:p>
                      <a:pPr algn="ctr"/>
                      <a:r>
                        <a:rPr lang="en-US" sz="2800" dirty="0" smtClean="0"/>
                        <a:t>186</a:t>
                      </a:r>
                      <a:endParaRPr lang="en-US" sz="2800" dirty="0"/>
                    </a:p>
                  </a:txBody>
                  <a:tcPr marT="34290" marB="34290" anchor="ctr"/>
                </a:tc>
              </a:tr>
            </a:tbl>
          </a:graphicData>
        </a:graphic>
      </p:graphicFrame>
      <p:graphicFrame>
        <p:nvGraphicFramePr>
          <p:cNvPr id="30" name="Chart 29"/>
          <p:cNvGraphicFramePr/>
          <p:nvPr>
            <p:extLst>
              <p:ext uri="{D42A27DB-BD31-4B8C-83A1-F6EECF244321}">
                <p14:modId xmlns:p14="http://schemas.microsoft.com/office/powerpoint/2010/main" val="1899151422"/>
              </p:ext>
            </p:extLst>
          </p:nvPr>
        </p:nvGraphicFramePr>
        <p:xfrm>
          <a:off x="15727681" y="24479397"/>
          <a:ext cx="8046720" cy="6555455"/>
        </p:xfrm>
        <a:graphic>
          <a:graphicData uri="http://schemas.openxmlformats.org/drawingml/2006/chart">
            <c:chart xmlns:c="http://schemas.openxmlformats.org/drawingml/2006/chart" xmlns:r="http://schemas.openxmlformats.org/officeDocument/2006/relationships" r:id="rId6"/>
          </a:graphicData>
        </a:graphic>
      </p:graphicFrame>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33745" y="14561127"/>
            <a:ext cx="4070055" cy="4488873"/>
          </a:xfrm>
          <a:prstGeom prst="rect">
            <a:avLst/>
          </a:prstGeom>
          <a:ln>
            <a:solidFill>
              <a:schemeClr val="tx2">
                <a:lumMod val="50000"/>
              </a:schemeClr>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4060</TotalTime>
  <Words>1189</Words>
  <Application>Microsoft Office PowerPoint</Application>
  <PresentationFormat>Custom</PresentationFormat>
  <Paragraphs>96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36x36</dc:title>
  <dc:creator>Genigraphics 800.790.4001</dc:creator>
  <dc:description>To order poster prints visit us at www.genigraphics.com</dc:description>
  <cp:lastModifiedBy>Jay Larson</cp:lastModifiedBy>
  <cp:revision>58</cp:revision>
  <dcterms:created xsi:type="dcterms:W3CDTF">2008-05-03T03:01:56Z</dcterms:created>
  <dcterms:modified xsi:type="dcterms:W3CDTF">2015-09-10T22:12:26Z</dcterms:modified>
</cp:coreProperties>
</file>