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Lst>
  <p:sldSz cx="40233600" cy="40233600"/>
  <p:notesSz cx="700405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26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a Stiles" initials="CS" lastIdx="1" clrIdx="0">
    <p:extLst>
      <p:ext uri="{19B8F6BF-5375-455C-9EA6-DF929625EA0E}">
        <p15:presenceInfo xmlns:p15="http://schemas.microsoft.com/office/powerpoint/2012/main" userId="b35202bb27e0ea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3" autoAdjust="0"/>
    <p:restoredTop sz="94676" autoAdjust="0"/>
  </p:normalViewPr>
  <p:slideViewPr>
    <p:cSldViewPr>
      <p:cViewPr varScale="1">
        <p:scale>
          <a:sx n="28" d="100"/>
          <a:sy n="28" d="100"/>
        </p:scale>
        <p:origin x="3468" y="52"/>
      </p:cViewPr>
      <p:guideLst>
        <p:guide orient="horz" pos="12672"/>
        <p:guide pos="126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9D9-45AE-A275-769EB967DA3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9D9-45AE-A275-769EB967DA35}"/>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9D9-45AE-A275-769EB967DA35}"/>
            </c:ext>
          </c:extLst>
        </c:ser>
        <c:dLbls>
          <c:showLegendKey val="0"/>
          <c:showVal val="0"/>
          <c:showCatName val="0"/>
          <c:showSerName val="0"/>
          <c:showPercent val="0"/>
          <c:showBubbleSize val="0"/>
        </c:dLbls>
        <c:gapWidth val="219"/>
        <c:overlap val="-27"/>
        <c:axId val="521879616"/>
        <c:axId val="521879944"/>
      </c:barChart>
      <c:catAx>
        <c:axId val="521879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944"/>
        <c:crosses val="autoZero"/>
        <c:auto val="1"/>
        <c:lblAlgn val="ctr"/>
        <c:lblOffset val="100"/>
        <c:noMultiLvlLbl val="0"/>
      </c:catAx>
      <c:valAx>
        <c:axId val="521879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40” high by 40”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3" name="Group 2"/>
          <p:cNvGrpSpPr/>
          <p:nvPr userDrawn="1"/>
        </p:nvGrpSpPr>
        <p:grpSpPr>
          <a:xfrm>
            <a:off x="41071800" y="0"/>
            <a:ext cx="11734800" cy="40233600"/>
            <a:chOff x="33832800" y="0"/>
            <a:chExt cx="12801600" cy="43891200"/>
          </a:xfrm>
        </p:grpSpPr>
        <p:sp>
          <p:nvSpPr>
            <p:cNvPr id="4"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2447110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139959D-F541-4C08-84D6-25C90342F75D}"/>
              </a:ext>
            </a:extLst>
          </p:cNvPr>
          <p:cNvSpPr>
            <a:spLocks noGrp="1"/>
          </p:cNvSpPr>
          <p:nvPr>
            <p:ph type="body" idx="1"/>
          </p:nvPr>
        </p:nvSpPr>
        <p:spPr>
          <a:xfrm>
            <a:off x="2766060" y="10710333"/>
            <a:ext cx="34701480" cy="255278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FD78E7-A578-4203-8CFF-21B786B73C8F}"/>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547978B2-369F-46DE-9CB3-632AEF8809BF}" type="datetimeFigureOut">
              <a:rPr lang="en-US" smtClean="0"/>
              <a:t>6/7/2022</a:t>
            </a:fld>
            <a:endParaRPr lang="en-US"/>
          </a:p>
        </p:txBody>
      </p:sp>
      <p:sp>
        <p:nvSpPr>
          <p:cNvPr id="5" name="Footer Placeholder 4">
            <a:extLst>
              <a:ext uri="{FF2B5EF4-FFF2-40B4-BE49-F238E27FC236}">
                <a16:creationId xmlns:a16="http://schemas.microsoft.com/office/drawing/2014/main" id="{FB1999EA-67CF-4ECB-9F51-302681A3AD8A}"/>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DD9C65-15DB-4C7A-B277-9F392F50E952}"/>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735EE51A-51D7-4ABB-9EE6-C98170A62AB7}" type="slidenum">
              <a:rPr lang="en-US" smtClean="0"/>
              <a:t>‹#›</a:t>
            </a:fld>
            <a:endParaRPr lang="en-US"/>
          </a:p>
        </p:txBody>
      </p:sp>
      <p:sp>
        <p:nvSpPr>
          <p:cNvPr id="7" name="Rectangle 7">
            <a:extLst>
              <a:ext uri="{FF2B5EF4-FFF2-40B4-BE49-F238E27FC236}">
                <a16:creationId xmlns:a16="http://schemas.microsoft.com/office/drawing/2014/main" id="{12C3ABDF-F1D0-4D14-9A29-5FFAAD788F81}"/>
              </a:ext>
            </a:extLst>
          </p:cNvPr>
          <p:cNvSpPr>
            <a:spLocks noChangeArrowheads="1"/>
          </p:cNvSpPr>
          <p:nvPr userDrawn="1"/>
        </p:nvSpPr>
        <p:spPr bwMode="auto">
          <a:xfrm>
            <a:off x="0" y="5483225"/>
            <a:ext cx="8410575" cy="34747200"/>
          </a:xfrm>
          <a:prstGeom prst="rect">
            <a:avLst/>
          </a:prstGeom>
          <a:solidFill>
            <a:schemeClr val="accent1">
              <a:lumMod val="75000"/>
            </a:schemeClr>
          </a:solidFill>
          <a:ln>
            <a:noFill/>
          </a:ln>
          <a:effectLst/>
        </p:spPr>
        <p:txBody>
          <a:bodyPr wrap="none" lIns="419070" tIns="209535" rIns="419070" bIns="419070"/>
          <a:lstStyle/>
          <a:p>
            <a:pPr algn="ctr" defTabSz="4022725"/>
            <a:endParaRPr lang="en-US" sz="4400" dirty="0">
              <a:latin typeface="Calibri" pitchFamily="34" charset="0"/>
            </a:endParaRPr>
          </a:p>
        </p:txBody>
      </p:sp>
      <p:sp>
        <p:nvSpPr>
          <p:cNvPr id="8" name="Rectangle 8">
            <a:extLst>
              <a:ext uri="{FF2B5EF4-FFF2-40B4-BE49-F238E27FC236}">
                <a16:creationId xmlns:a16="http://schemas.microsoft.com/office/drawing/2014/main" id="{41894445-C117-44CA-BF76-99C5120B541F}"/>
              </a:ext>
            </a:extLst>
          </p:cNvPr>
          <p:cNvSpPr>
            <a:spLocks noChangeArrowheads="1"/>
          </p:cNvSpPr>
          <p:nvPr userDrawn="1"/>
        </p:nvSpPr>
        <p:spPr bwMode="auto">
          <a:xfrm>
            <a:off x="8408987" y="0"/>
            <a:ext cx="31821120" cy="5484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9" name="Rectangle 9">
            <a:extLst>
              <a:ext uri="{FF2B5EF4-FFF2-40B4-BE49-F238E27FC236}">
                <a16:creationId xmlns:a16="http://schemas.microsoft.com/office/drawing/2014/main" id="{4CA1117B-0BC2-4154-8DAD-ADC925F3EA03}"/>
              </a:ext>
            </a:extLst>
          </p:cNvPr>
          <p:cNvSpPr>
            <a:spLocks noChangeArrowheads="1"/>
          </p:cNvSpPr>
          <p:nvPr userDrawn="1"/>
        </p:nvSpPr>
        <p:spPr bwMode="auto">
          <a:xfrm>
            <a:off x="8408987" y="5483225"/>
            <a:ext cx="31821120" cy="34747200"/>
          </a:xfrm>
          <a:prstGeom prst="rect">
            <a:avLst/>
          </a:prstGeom>
          <a:solidFill>
            <a:schemeClr val="accent3">
              <a:lumMod val="20000"/>
              <a:lumOff val="80000"/>
            </a:schemeClr>
          </a:solidFill>
          <a:ln>
            <a:noFill/>
          </a:ln>
          <a:effectLst/>
        </p:spPr>
        <p:txBody>
          <a:bodyPr wrap="none" lIns="457200" tIns="457200" rIns="457200" bIns="457200"/>
          <a:lstStyle/>
          <a:p>
            <a:endParaRPr lang="en-US" dirty="0">
              <a:latin typeface="Calibri" pitchFamily="34" charset="0"/>
            </a:endParaRPr>
          </a:p>
        </p:txBody>
      </p:sp>
      <p:sp>
        <p:nvSpPr>
          <p:cNvPr id="10" name="Line 11">
            <a:extLst>
              <a:ext uri="{FF2B5EF4-FFF2-40B4-BE49-F238E27FC236}">
                <a16:creationId xmlns:a16="http://schemas.microsoft.com/office/drawing/2014/main" id="{55E3723A-6C44-4EEC-A211-7FD61795C9A2}"/>
              </a:ext>
            </a:extLst>
          </p:cNvPr>
          <p:cNvSpPr>
            <a:spLocks noChangeShapeType="1"/>
          </p:cNvSpPr>
          <p:nvPr userDrawn="1"/>
        </p:nvSpPr>
        <p:spPr bwMode="auto">
          <a:xfrm>
            <a:off x="8408988" y="0"/>
            <a:ext cx="0" cy="402209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1" name="Line 12">
            <a:extLst>
              <a:ext uri="{FF2B5EF4-FFF2-40B4-BE49-F238E27FC236}">
                <a16:creationId xmlns:a16="http://schemas.microsoft.com/office/drawing/2014/main" id="{7CFFF8EA-912E-4C1C-8803-644DD9F44032}"/>
              </a:ext>
            </a:extLst>
          </p:cNvPr>
          <p:cNvSpPr>
            <a:spLocks noChangeShapeType="1"/>
          </p:cNvSpPr>
          <p:nvPr userDrawn="1"/>
        </p:nvSpPr>
        <p:spPr bwMode="auto">
          <a:xfrm>
            <a:off x="0" y="5483225"/>
            <a:ext cx="402209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12" name="Picture 11">
            <a:extLst>
              <a:ext uri="{FF2B5EF4-FFF2-40B4-BE49-F238E27FC236}">
                <a16:creationId xmlns:a16="http://schemas.microsoft.com/office/drawing/2014/main" id="{7F000DC9-F40E-4F7A-800F-56B959C9E80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429617957"/>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8378825" y="0"/>
            <a:ext cx="31842075" cy="279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838139" rIns="419070" bIns="419070"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8000" b="1" dirty="0">
                <a:solidFill>
                  <a:schemeClr val="bg1"/>
                </a:solidFill>
                <a:latin typeface="Calibri" pitchFamily="34" charset="0"/>
              </a:rPr>
              <a:t>Template Provided By Genigraphics – 800.790.4001</a:t>
            </a:r>
          </a:p>
          <a:p>
            <a:pPr algn="ctr"/>
            <a:r>
              <a:rPr lang="en-US" sz="8000"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8391525" y="2895600"/>
            <a:ext cx="31842075"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19070" rIns="419070" bIns="419070"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800" dirty="0">
                <a:solidFill>
                  <a:schemeClr val="bg1"/>
                </a:solidFill>
                <a:latin typeface="Calibri" pitchFamily="34" charset="0"/>
              </a:rPr>
              <a:t>John Smith, MD</a:t>
            </a:r>
            <a:r>
              <a:rPr lang="en-US" sz="4800" baseline="30000" dirty="0">
                <a:solidFill>
                  <a:schemeClr val="bg1"/>
                </a:solidFill>
                <a:latin typeface="Calibri" pitchFamily="34" charset="0"/>
              </a:rPr>
              <a:t>1</a:t>
            </a:r>
            <a:r>
              <a:rPr lang="en-US" sz="4800" dirty="0">
                <a:solidFill>
                  <a:schemeClr val="bg1"/>
                </a:solidFill>
                <a:latin typeface="Calibri" pitchFamily="34" charset="0"/>
              </a:rPr>
              <a:t>; Jane Doe, PhD</a:t>
            </a:r>
            <a:r>
              <a:rPr lang="en-US" sz="4800" baseline="30000" dirty="0">
                <a:solidFill>
                  <a:schemeClr val="bg1"/>
                </a:solidFill>
                <a:latin typeface="Calibri" pitchFamily="34" charset="0"/>
              </a:rPr>
              <a:t>2</a:t>
            </a:r>
            <a:r>
              <a:rPr lang="en-US" sz="4800" dirty="0">
                <a:solidFill>
                  <a:schemeClr val="bg1"/>
                </a:solidFill>
                <a:latin typeface="Calibri" pitchFamily="34" charset="0"/>
              </a:rPr>
              <a:t>; Frederick Smith, MD, PhD</a:t>
            </a:r>
            <a:r>
              <a:rPr lang="en-US" sz="4800" baseline="30000" dirty="0">
                <a:solidFill>
                  <a:schemeClr val="bg1"/>
                </a:solidFill>
                <a:latin typeface="Calibri" pitchFamily="34" charset="0"/>
              </a:rPr>
              <a:t>1,2</a:t>
            </a:r>
          </a:p>
          <a:p>
            <a:pPr algn="ctr"/>
            <a:r>
              <a:rPr lang="en-US" sz="4800" baseline="30000" dirty="0">
                <a:solidFill>
                  <a:schemeClr val="bg1"/>
                </a:solidFill>
                <a:latin typeface="Calibri" pitchFamily="34" charset="0"/>
              </a:rPr>
              <a:t>1</a:t>
            </a:r>
            <a:r>
              <a:rPr lang="en-US" sz="4800" dirty="0">
                <a:solidFill>
                  <a:schemeClr val="bg1"/>
                </a:solidFill>
                <a:latin typeface="Calibri" pitchFamily="34" charset="0"/>
              </a:rPr>
              <a:t>University of Affiliation, </a:t>
            </a:r>
            <a:r>
              <a:rPr lang="en-US" sz="4800" baseline="30000" dirty="0">
                <a:solidFill>
                  <a:schemeClr val="bg1"/>
                </a:solidFill>
                <a:latin typeface="Calibri" pitchFamily="34" charset="0"/>
              </a:rPr>
              <a:t>2</a:t>
            </a:r>
            <a:r>
              <a:rPr lang="en-US" sz="4800"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9323388" y="56692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30175200" y="56692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19385280" y="5669280"/>
            <a:ext cx="9872662"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RESULTS</a:t>
            </a:r>
          </a:p>
        </p:txBody>
      </p:sp>
      <p:sp>
        <p:nvSpPr>
          <p:cNvPr id="2289" name="Text Box 241"/>
          <p:cNvSpPr txBox="1">
            <a:spLocks noChangeArrowheads="1"/>
          </p:cNvSpPr>
          <p:nvPr/>
        </p:nvSpPr>
        <p:spPr bwMode="auto">
          <a:xfrm>
            <a:off x="19385280" y="18954460"/>
            <a:ext cx="354942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grpSp>
        <p:nvGrpSpPr>
          <p:cNvPr id="3" name="Group 2">
            <a:extLst>
              <a:ext uri="{FF2B5EF4-FFF2-40B4-BE49-F238E27FC236}">
                <a16:creationId xmlns:a16="http://schemas.microsoft.com/office/drawing/2014/main" id="{C6F775A7-0488-47F8-A0A9-C66E9484E8A9}"/>
              </a:ext>
            </a:extLst>
          </p:cNvPr>
          <p:cNvGrpSpPr/>
          <p:nvPr/>
        </p:nvGrpSpPr>
        <p:grpSpPr>
          <a:xfrm>
            <a:off x="9348790" y="35354995"/>
            <a:ext cx="9071677" cy="3347342"/>
            <a:chOff x="9348790" y="34752658"/>
            <a:chExt cx="9071677" cy="3347342"/>
          </a:xfrm>
        </p:grpSpPr>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8790" y="34752658"/>
              <a:ext cx="41169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4961" y="34773931"/>
              <a:ext cx="4115506"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9348790" y="37646036"/>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2293" name="Text Box 245"/>
            <p:cNvSpPr txBox="1">
              <a:spLocks noChangeArrowheads="1"/>
            </p:cNvSpPr>
            <p:nvPr/>
          </p:nvSpPr>
          <p:spPr bwMode="auto">
            <a:xfrm>
              <a:off x="14304961" y="37633336"/>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grpSp>
      <p:sp>
        <p:nvSpPr>
          <p:cNvPr id="2294" name="Text Box 246"/>
          <p:cNvSpPr txBox="1">
            <a:spLocks noChangeArrowheads="1"/>
          </p:cNvSpPr>
          <p:nvPr/>
        </p:nvSpPr>
        <p:spPr bwMode="auto">
          <a:xfrm>
            <a:off x="912813" y="5669280"/>
            <a:ext cx="658177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ABSTRACT</a:t>
            </a:r>
          </a:p>
        </p:txBody>
      </p:sp>
      <p:sp>
        <p:nvSpPr>
          <p:cNvPr id="2307" name="Text Box 259"/>
          <p:cNvSpPr txBox="1">
            <a:spLocks noChangeArrowheads="1"/>
          </p:cNvSpPr>
          <p:nvPr/>
        </p:nvSpPr>
        <p:spPr bwMode="auto">
          <a:xfrm>
            <a:off x="9323388" y="235000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30175200" y="24958973"/>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30175200" y="35110063"/>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912813" y="35344100"/>
            <a:ext cx="658177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CONTACT</a:t>
            </a:r>
          </a:p>
        </p:txBody>
      </p:sp>
      <p:sp>
        <p:nvSpPr>
          <p:cNvPr id="2313" name="Rectangle 265"/>
          <p:cNvSpPr>
            <a:spLocks noChangeAspect="1" noChangeArrowheads="1"/>
          </p:cNvSpPr>
          <p:nvPr/>
        </p:nvSpPr>
        <p:spPr bwMode="auto">
          <a:xfrm>
            <a:off x="2377440" y="1371600"/>
            <a:ext cx="3654715" cy="2743200"/>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
        <p:nvSpPr>
          <p:cNvPr id="2315" name="Text Box 267"/>
          <p:cNvSpPr txBox="1">
            <a:spLocks noChangeArrowheads="1"/>
          </p:cNvSpPr>
          <p:nvPr/>
        </p:nvSpPr>
        <p:spPr bwMode="auto">
          <a:xfrm>
            <a:off x="912813" y="6858000"/>
            <a:ext cx="6581775" cy="11695509"/>
          </a:xfrm>
          <a:prstGeom prst="rect">
            <a:avLst/>
          </a:prstGeom>
          <a:solidFill>
            <a:schemeClr val="accent1">
              <a:lumMod val="75000"/>
            </a:schemeClr>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schemeClr val="bg1"/>
                </a:solidFill>
                <a:latin typeface="+mn-lt"/>
              </a:rPr>
              <a:t>Click here to insert your Abstract text. Type it in or copy and paste from your Word document or other source.</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This text box will automatically re-size to your text. To turn off that feature, right click inside this box and go to </a:t>
            </a:r>
            <a:r>
              <a:rPr lang="en-US" sz="3200" b="1" dirty="0">
                <a:solidFill>
                  <a:schemeClr val="bg1"/>
                </a:solidFill>
                <a:latin typeface="+mn-lt"/>
              </a:rPr>
              <a:t>Format Shape, Text Box, Autofit</a:t>
            </a:r>
            <a:r>
              <a:rPr lang="en-US" sz="3200" dirty="0">
                <a:solidFill>
                  <a:schemeClr val="bg1"/>
                </a:solidFill>
                <a:latin typeface="+mn-lt"/>
              </a:rPr>
              <a:t>, and select the “Do Not Autofit” radio button.</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Zoom out to 100% to preview what this will look like on your printed poster.</a:t>
            </a:r>
          </a:p>
        </p:txBody>
      </p:sp>
      <p:sp>
        <p:nvSpPr>
          <p:cNvPr id="2316" name="Text Box 268"/>
          <p:cNvSpPr txBox="1">
            <a:spLocks noChangeArrowheads="1"/>
          </p:cNvSpPr>
          <p:nvPr/>
        </p:nvSpPr>
        <p:spPr bwMode="auto">
          <a:xfrm>
            <a:off x="19385280" y="6858000"/>
            <a:ext cx="9872662" cy="1071062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Results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Speaking of Results, yours will look better if you remember to run a spell-check on your poster! After you’ve added your content click on </a:t>
            </a:r>
            <a:r>
              <a:rPr lang="en-US" sz="3200" b="1" dirty="0">
                <a:solidFill>
                  <a:prstClr val="black"/>
                </a:solidFill>
                <a:latin typeface="+mn-lt"/>
              </a:rPr>
              <a:t>Review</a:t>
            </a:r>
            <a:r>
              <a:rPr lang="en-US" sz="3200" dirty="0">
                <a:solidFill>
                  <a:prstClr val="black"/>
                </a:solidFill>
                <a:latin typeface="+mn-lt"/>
              </a:rPr>
              <a:t>, </a:t>
            </a:r>
            <a:r>
              <a:rPr lang="en-US" sz="3200" b="1" dirty="0">
                <a:solidFill>
                  <a:prstClr val="black"/>
                </a:solidFill>
                <a:latin typeface="+mn-lt"/>
              </a:rPr>
              <a:t>Spelling</a:t>
            </a:r>
            <a:r>
              <a:rPr lang="en-US" sz="3200" dirty="0">
                <a:solidFill>
                  <a:prstClr val="black"/>
                </a:solidFill>
                <a:latin typeface="+mn-lt"/>
              </a:rPr>
              <a:t>, or press F7.</a:t>
            </a:r>
          </a:p>
        </p:txBody>
      </p:sp>
      <p:sp>
        <p:nvSpPr>
          <p:cNvPr id="2317" name="Text Box 269"/>
          <p:cNvSpPr txBox="1">
            <a:spLocks noChangeArrowheads="1"/>
          </p:cNvSpPr>
          <p:nvPr/>
        </p:nvSpPr>
        <p:spPr bwMode="auto">
          <a:xfrm>
            <a:off x="30175200" y="6857999"/>
            <a:ext cx="9140825" cy="17736463"/>
          </a:xfrm>
          <a:prstGeom prst="rect">
            <a:avLst/>
          </a:prstGeom>
          <a:solidFill>
            <a:schemeClr val="bg1"/>
          </a:solidFill>
          <a:ln>
            <a:noFill/>
          </a:ln>
          <a:effectLst/>
        </p:spPr>
        <p:txBody>
          <a:bodyPr lIns="182880" tIns="182880" rIns="182880" bIns="182880">
            <a:no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Discussion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background color of any text box,  click once on the box so it is outlined with a dashed border. Then select </a:t>
            </a:r>
            <a:r>
              <a:rPr lang="en-US" sz="3200" b="1" dirty="0">
                <a:solidFill>
                  <a:prstClr val="black"/>
                </a:solidFill>
                <a:latin typeface="+mn-lt"/>
              </a:rPr>
              <a:t>Shape Fill</a:t>
            </a:r>
            <a:r>
              <a:rPr lang="en-US" sz="3200" dirty="0">
                <a:solidFill>
                  <a:prstClr val="black"/>
                </a:solidFill>
                <a:latin typeface="+mn-lt"/>
              </a:rPr>
              <a:t> from the </a:t>
            </a:r>
            <a:r>
              <a:rPr lang="en-US" sz="3200" b="1" dirty="0">
                <a:solidFill>
                  <a:prstClr val="black"/>
                </a:solidFill>
                <a:latin typeface="+mn-lt"/>
              </a:rPr>
              <a:t>Drawing Tools, Format</a:t>
            </a:r>
            <a:r>
              <a:rPr lang="en-US" sz="3200" dirty="0">
                <a:solidFill>
                  <a:prstClr val="black"/>
                </a:solidFill>
                <a:latin typeface="+mn-lt"/>
              </a:rPr>
              <a:t> tab on the ribbon bar above. It’s the one with the ‘paint can’ icon.</a:t>
            </a:r>
          </a:p>
          <a:p>
            <a:pPr lvl="0" defTabSz="4023067" fontAlgn="auto">
              <a:spcBef>
                <a:spcPts val="0"/>
              </a:spcBef>
              <a:spcAft>
                <a:spcPts val="0"/>
              </a:spcAft>
            </a:pPr>
            <a:endParaRPr lang="en-US" sz="3200" dirty="0">
              <a:solidFill>
                <a:prstClr val="black"/>
              </a:solidFill>
              <a:latin typeface="+mn-lt"/>
            </a:endParaRPr>
          </a:p>
        </p:txBody>
      </p:sp>
      <p:sp>
        <p:nvSpPr>
          <p:cNvPr id="2318" name="Text Box 270"/>
          <p:cNvSpPr txBox="1">
            <a:spLocks noChangeArrowheads="1"/>
          </p:cNvSpPr>
          <p:nvPr/>
        </p:nvSpPr>
        <p:spPr bwMode="auto">
          <a:xfrm>
            <a:off x="9323388" y="24688800"/>
            <a:ext cx="9140825" cy="874085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Methods and Materials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p:sp>
        <p:nvSpPr>
          <p:cNvPr id="2319" name="Text Box 271"/>
          <p:cNvSpPr txBox="1">
            <a:spLocks noChangeArrowheads="1"/>
          </p:cNvSpPr>
          <p:nvPr/>
        </p:nvSpPr>
        <p:spPr bwMode="auto">
          <a:xfrm>
            <a:off x="30175200" y="26147693"/>
            <a:ext cx="9140825" cy="874085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Conclusions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mc:AlternateContent xmlns:mc="http://schemas.openxmlformats.org/markup-compatibility/2006">
        <mc:Choice xmlns:a14="http://schemas.microsoft.com/office/drawing/2010/main" Requires="a14">
          <p:sp>
            <p:nvSpPr>
              <p:cNvPr id="2320" name="Text Box 272"/>
              <p:cNvSpPr txBox="1">
                <a:spLocks noChangeArrowheads="1"/>
              </p:cNvSpPr>
              <p:nvPr/>
            </p:nvSpPr>
            <p:spPr bwMode="auto">
              <a:xfrm>
                <a:off x="9323388" y="6858000"/>
                <a:ext cx="9140825" cy="13206308"/>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b="1" dirty="0">
                    <a:solidFill>
                      <a:prstClr val="black"/>
                    </a:solidFill>
                    <a:latin typeface="+mn-lt"/>
                  </a:rPr>
                  <a:t>Genigraphics®</a:t>
                </a:r>
                <a:r>
                  <a:rPr lang="en-US" sz="3200" dirty="0">
                    <a:solidFill>
                      <a:prstClr val="black"/>
                    </a:solidFill>
                    <a:latin typeface="+mn-lt"/>
                  </a:rPr>
                  <a:t> has provided this template to assist in preparation of a medical or scientific research poster. The dimensions are set to 40” high by 40” wide but prints can be scaled up or down. </a:t>
                </a:r>
                <a:r>
                  <a:rPr lang="en-US" sz="3200" b="1" dirty="0">
                    <a:solidFill>
                      <a:prstClr val="black"/>
                    </a:solidFill>
                    <a:latin typeface="+mn-lt"/>
                  </a:rPr>
                  <a:t>The most critical factor is that your template and poster dimensions must be proportional:</a:t>
                </a:r>
              </a:p>
              <a:p>
                <a:pPr lvl="0" defTabSz="4023067" fontAlgn="auto">
                  <a:spcBef>
                    <a:spcPts val="0"/>
                  </a:spcBef>
                  <a:spcAft>
                    <a:spcPts val="0"/>
                  </a:spcAft>
                </a:pPr>
                <a:endParaRPr lang="en-US" sz="3200" b="1" dirty="0">
                  <a:solidFill>
                    <a:prstClr val="black"/>
                  </a:solidFill>
                  <a:latin typeface="+mn-lt"/>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panose="02040503050406030204" pitchFamily="18" charset="0"/>
                                </a:rPr>
                                <m:t>𝒕𝒆𝒎𝒑𝒍𝒂𝒕𝒆</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𝒉𝒆𝒊𝒈𝒉𝒕</m:t>
                              </m:r>
                            </m:num>
                            <m:den>
                              <m:r>
                                <a:rPr lang="en-US" sz="3200" b="1" i="1">
                                  <a:solidFill>
                                    <a:prstClr val="black"/>
                                  </a:solidFill>
                                  <a:latin typeface="Cambria Math" panose="02040503050406030204" pitchFamily="18" charset="0"/>
                                </a:rPr>
                                <m:t>𝒕𝒆𝒎𝒑𝒍𝒂𝒕𝒆</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𝒘𝒊𝒅𝒕𝒉</m:t>
                              </m:r>
                            </m:den>
                          </m:f>
                        </m:e>
                      </m:box>
                      <m:r>
                        <a:rPr lang="en-US" sz="3200" b="1" i="1">
                          <a:solidFill>
                            <a:prstClr val="black"/>
                          </a:solidFill>
                          <a:latin typeface="Cambria Math" panose="02040503050406030204" pitchFamily="18" charset="0"/>
                        </a:rPr>
                        <m:t> = </m:t>
                      </m:r>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panose="02040503050406030204" pitchFamily="18" charset="0"/>
                                </a:rPr>
                                <m:t>𝒅𝒆𝒔𝒊𝒓𝒆𝒅</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𝒑𝒓𝒊𝒏𝒕</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𝒉𝒆𝒊𝒈𝒉𝒕</m:t>
                              </m:r>
                            </m:num>
                            <m:den>
                              <m:r>
                                <a:rPr lang="en-US" sz="3200" b="1" i="1">
                                  <a:solidFill>
                                    <a:prstClr val="black"/>
                                  </a:solidFill>
                                  <a:latin typeface="Cambria Math" panose="02040503050406030204" pitchFamily="18" charset="0"/>
                                </a:rPr>
                                <m:t>𝒅𝒆𝒔𝒊𝒓𝒆𝒅</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𝒑𝒓𝒊𝒏𝒕</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𝒘𝒊𝒅𝒕𝒉</m:t>
                              </m:r>
                            </m:den>
                          </m:f>
                        </m:e>
                      </m:box>
                    </m:oMath>
                  </m:oMathPara>
                </a14:m>
                <a:endParaRPr lang="en-US" sz="3200" b="1" dirty="0">
                  <a:solidFill>
                    <a:prstClr val="black"/>
                  </a:solidFill>
                  <a:latin typeface="+mn-lt"/>
                </a:endParaRP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Order your poster from Genigraphics and we will perform a free design review and advise you if we see anything that may be a concern for printing</a:t>
                </a:r>
                <a:r>
                  <a:rPr lang="en-US" sz="3200">
                    <a:solidFill>
                      <a:prstClr val="black"/>
                    </a:solidFill>
                    <a:latin typeface="+mn-lt"/>
                  </a:rPr>
                  <a:t>. </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320" name="Text Box 272"/>
              <p:cNvSpPr txBox="1">
                <a:spLocks noRot="1" noChangeAspect="1" noMove="1" noResize="1" noEditPoints="1" noAdjustHandles="1" noChangeArrowheads="1" noChangeShapeType="1" noTextEdit="1"/>
              </p:cNvSpPr>
              <p:nvPr/>
            </p:nvSpPr>
            <p:spPr bwMode="auto">
              <a:xfrm>
                <a:off x="9323388" y="6858000"/>
                <a:ext cx="9140825" cy="13206308"/>
              </a:xfrm>
              <a:prstGeom prst="rect">
                <a:avLst/>
              </a:prstGeom>
              <a:blipFill>
                <a:blip r:embed="rId5"/>
                <a:stretch>
                  <a:fillRect l="-667" r="-1533"/>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30175200" y="36301680"/>
            <a:ext cx="9140825" cy="2400657"/>
          </a:xfrm>
          <a:prstGeom prst="rect">
            <a:avLst/>
          </a:prstGeom>
          <a:solidFill>
            <a:schemeClr val="bg1"/>
          </a:solid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mn-lt"/>
              </a:rPr>
              <a:t>Click here to insert your References. Type it in or copy and paste from your Word document or other source.</a:t>
            </a:r>
          </a:p>
          <a:p>
            <a:pPr>
              <a:spcAft>
                <a:spcPct val="50000"/>
              </a:spcAft>
              <a:buFontTx/>
              <a:buAutoNum type="arabicPeriod"/>
            </a:pPr>
            <a:r>
              <a:rPr lang="en-US" sz="2400" dirty="0">
                <a:latin typeface="+mn-lt"/>
              </a:rPr>
              <a:t>Click on the border once to highlight and select a different font or font size that suits you. This text is in Calibri 24pt and is easily readable up to 3 feet away. </a:t>
            </a:r>
          </a:p>
        </p:txBody>
      </p:sp>
      <p:sp>
        <p:nvSpPr>
          <p:cNvPr id="2322" name="Text Box 274"/>
          <p:cNvSpPr txBox="1">
            <a:spLocks noChangeArrowheads="1"/>
          </p:cNvSpPr>
          <p:nvPr/>
        </p:nvSpPr>
        <p:spPr bwMode="auto">
          <a:xfrm>
            <a:off x="912813" y="36499800"/>
            <a:ext cx="6581775" cy="2573338"/>
          </a:xfrm>
          <a:prstGeom prst="rect">
            <a:avLst/>
          </a:prstGeom>
          <a:solidFill>
            <a:schemeClr val="accent1">
              <a:lumMod val="75000"/>
            </a:schemeClr>
          </a:solidFill>
          <a:ln>
            <a:noFill/>
          </a:ln>
          <a:effectLst/>
        </p:spPr>
        <p:txBody>
          <a:bodyPr lIns="182880" tIns="182880" rIns="182880" bIns="182880"/>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00" dirty="0">
                <a:solidFill>
                  <a:schemeClr val="bg1"/>
                </a:solidFill>
                <a:latin typeface="+mn-lt"/>
              </a:rPr>
              <a:t>[name]</a:t>
            </a:r>
          </a:p>
          <a:p>
            <a:r>
              <a:rPr lang="en-US" sz="2800" dirty="0">
                <a:solidFill>
                  <a:schemeClr val="bg1"/>
                </a:solidFill>
                <a:latin typeface="+mn-lt"/>
              </a:rPr>
              <a:t>[organization]</a:t>
            </a:r>
          </a:p>
          <a:p>
            <a:r>
              <a:rPr lang="en-US" sz="2800" dirty="0">
                <a:solidFill>
                  <a:schemeClr val="bg1"/>
                </a:solidFill>
                <a:latin typeface="+mn-lt"/>
              </a:rPr>
              <a:t>[address]</a:t>
            </a:r>
          </a:p>
          <a:p>
            <a:r>
              <a:rPr lang="en-US" sz="2800" dirty="0">
                <a:solidFill>
                  <a:schemeClr val="bg1"/>
                </a:solidFill>
                <a:latin typeface="+mn-lt"/>
              </a:rPr>
              <a:t>[email]</a:t>
            </a:r>
          </a:p>
          <a:p>
            <a:r>
              <a:rPr lang="en-US" sz="2800" dirty="0">
                <a:solidFill>
                  <a:schemeClr val="bg1"/>
                </a:solidFill>
                <a:latin typeface="+mn-lt"/>
              </a:rPr>
              <a:t>[phone]</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3981511614"/>
              </p:ext>
            </p:extLst>
          </p:nvPr>
        </p:nvGraphicFramePr>
        <p:xfrm>
          <a:off x="19385280" y="19640260"/>
          <a:ext cx="9875520" cy="7715540"/>
        </p:xfrm>
        <a:graphic>
          <a:graphicData uri="http://schemas.openxmlformats.org/drawingml/2006/table">
            <a:tbl>
              <a:tblPr firstRow="1" bandRow="1">
                <a:tableStyleId>{B301B821-A1FF-4177-AEE7-76D212191A09}</a:tableStyleId>
              </a:tblPr>
              <a:tblGrid>
                <a:gridCol w="2468880">
                  <a:extLst>
                    <a:ext uri="{9D8B030D-6E8A-4147-A177-3AD203B41FA5}">
                      <a16:colId xmlns:a16="http://schemas.microsoft.com/office/drawing/2014/main" val="20000"/>
                    </a:ext>
                  </a:extLst>
                </a:gridCol>
                <a:gridCol w="2468880">
                  <a:extLst>
                    <a:ext uri="{9D8B030D-6E8A-4147-A177-3AD203B41FA5}">
                      <a16:colId xmlns:a16="http://schemas.microsoft.com/office/drawing/2014/main" val="20001"/>
                    </a:ext>
                  </a:extLst>
                </a:gridCol>
                <a:gridCol w="2468880">
                  <a:extLst>
                    <a:ext uri="{9D8B030D-6E8A-4147-A177-3AD203B41FA5}">
                      <a16:colId xmlns:a16="http://schemas.microsoft.com/office/drawing/2014/main" val="20002"/>
                    </a:ext>
                  </a:extLst>
                </a:gridCol>
                <a:gridCol w="2468880">
                  <a:extLst>
                    <a:ext uri="{9D8B030D-6E8A-4147-A177-3AD203B41FA5}">
                      <a16:colId xmlns:a16="http://schemas.microsoft.com/office/drawing/2014/main" val="20003"/>
                    </a:ext>
                  </a:extLst>
                </a:gridCol>
              </a:tblGrid>
              <a:tr h="1102220">
                <a:tc>
                  <a:txBody>
                    <a:bodyPr/>
                    <a:lstStyle/>
                    <a:p>
                      <a:endParaRPr lang="en-US" sz="3200" dirty="0"/>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extLst>
                  <a:ext uri="{0D108BD9-81ED-4DB2-BD59-A6C34878D82A}">
                    <a16:rowId xmlns:a16="http://schemas.microsoft.com/office/drawing/2014/main" val="10000"/>
                  </a:ext>
                </a:extLst>
              </a:tr>
              <a:tr h="1102220">
                <a:tc>
                  <a:txBody>
                    <a:bodyPr/>
                    <a:lstStyle/>
                    <a:p>
                      <a:r>
                        <a:rPr lang="en-US" sz="3200" dirty="0"/>
                        <a:t>Item</a:t>
                      </a:r>
                    </a:p>
                  </a:txBody>
                  <a:tcPr marL="111760" marR="111760" marT="41910" marB="41910" anchor="ctr"/>
                </a:tc>
                <a:tc>
                  <a:txBody>
                    <a:bodyPr/>
                    <a:lstStyle/>
                    <a:p>
                      <a:pPr algn="ctr"/>
                      <a:r>
                        <a:rPr lang="en-US" sz="3200" dirty="0"/>
                        <a:t>800</a:t>
                      </a:r>
                    </a:p>
                  </a:txBody>
                  <a:tcPr marL="111760" marR="111760" marT="41910" marB="41910" anchor="ctr"/>
                </a:tc>
                <a:tc>
                  <a:txBody>
                    <a:bodyPr/>
                    <a:lstStyle/>
                    <a:p>
                      <a:pPr algn="ctr"/>
                      <a:r>
                        <a:rPr lang="en-US" sz="3200" dirty="0"/>
                        <a:t>790</a:t>
                      </a:r>
                    </a:p>
                  </a:txBody>
                  <a:tcPr marL="111760" marR="111760" marT="41910" marB="41910" anchor="ctr"/>
                </a:tc>
                <a:tc>
                  <a:txBody>
                    <a:bodyPr/>
                    <a:lstStyle/>
                    <a:p>
                      <a:pPr algn="ctr"/>
                      <a:r>
                        <a:rPr lang="en-US" sz="3200" dirty="0"/>
                        <a:t>4001</a:t>
                      </a:r>
                    </a:p>
                  </a:txBody>
                  <a:tcPr marL="111760" marR="111760" marT="41910" marB="41910" anchor="ctr"/>
                </a:tc>
                <a:extLst>
                  <a:ext uri="{0D108BD9-81ED-4DB2-BD59-A6C34878D82A}">
                    <a16:rowId xmlns:a16="http://schemas.microsoft.com/office/drawing/2014/main" val="10001"/>
                  </a:ext>
                </a:extLst>
              </a:tr>
              <a:tr h="1102220">
                <a:tc>
                  <a:txBody>
                    <a:bodyPr/>
                    <a:lstStyle/>
                    <a:p>
                      <a:r>
                        <a:rPr lang="en-US" sz="3200" dirty="0"/>
                        <a:t>Item</a:t>
                      </a:r>
                    </a:p>
                  </a:txBody>
                  <a:tcPr marL="111760" marR="111760" marT="41910" marB="41910" anchor="ctr"/>
                </a:tc>
                <a:tc>
                  <a:txBody>
                    <a:bodyPr/>
                    <a:lstStyle/>
                    <a:p>
                      <a:pPr algn="ctr"/>
                      <a:r>
                        <a:rPr lang="en-US" sz="3200" dirty="0"/>
                        <a:t>356</a:t>
                      </a:r>
                    </a:p>
                  </a:txBody>
                  <a:tcPr marL="111760" marR="111760" marT="41910" marB="41910" anchor="ctr"/>
                </a:tc>
                <a:tc>
                  <a:txBody>
                    <a:bodyPr/>
                    <a:lstStyle/>
                    <a:p>
                      <a:pPr algn="ctr"/>
                      <a:r>
                        <a:rPr lang="en-US" sz="3200" dirty="0"/>
                        <a:t>856</a:t>
                      </a:r>
                    </a:p>
                  </a:txBody>
                  <a:tcPr marL="111760" marR="111760" marT="41910" marB="41910" anchor="ctr"/>
                </a:tc>
                <a:tc>
                  <a:txBody>
                    <a:bodyPr/>
                    <a:lstStyle/>
                    <a:p>
                      <a:pPr algn="ctr"/>
                      <a:r>
                        <a:rPr lang="en-US" sz="3200" dirty="0"/>
                        <a:t>290</a:t>
                      </a:r>
                    </a:p>
                  </a:txBody>
                  <a:tcPr marL="111760" marR="111760" marT="41910" marB="41910" anchor="ctr"/>
                </a:tc>
                <a:extLst>
                  <a:ext uri="{0D108BD9-81ED-4DB2-BD59-A6C34878D82A}">
                    <a16:rowId xmlns:a16="http://schemas.microsoft.com/office/drawing/2014/main" val="10002"/>
                  </a:ext>
                </a:extLst>
              </a:tr>
              <a:tr h="1102220">
                <a:tc>
                  <a:txBody>
                    <a:bodyPr/>
                    <a:lstStyle/>
                    <a:p>
                      <a:r>
                        <a:rPr lang="en-US" sz="3200" dirty="0"/>
                        <a:t>Item</a:t>
                      </a:r>
                    </a:p>
                  </a:txBody>
                  <a:tcPr marL="111760" marR="111760" marT="41910" marB="41910" anchor="ctr"/>
                </a:tc>
                <a:tc>
                  <a:txBody>
                    <a:bodyPr/>
                    <a:lstStyle/>
                    <a:p>
                      <a:pPr algn="ctr"/>
                      <a:r>
                        <a:rPr lang="en-US" sz="3200" dirty="0"/>
                        <a:t>228</a:t>
                      </a:r>
                    </a:p>
                  </a:txBody>
                  <a:tcPr marL="111760" marR="111760" marT="41910" marB="41910" anchor="ctr"/>
                </a:tc>
                <a:tc>
                  <a:txBody>
                    <a:bodyPr/>
                    <a:lstStyle/>
                    <a:p>
                      <a:pPr algn="ctr"/>
                      <a:r>
                        <a:rPr lang="en-US" sz="3200" dirty="0"/>
                        <a:t>134</a:t>
                      </a:r>
                    </a:p>
                  </a:txBody>
                  <a:tcPr marL="111760" marR="111760" marT="41910" marB="41910" anchor="ctr"/>
                </a:tc>
                <a:tc>
                  <a:txBody>
                    <a:bodyPr/>
                    <a:lstStyle/>
                    <a:p>
                      <a:pPr algn="ctr"/>
                      <a:r>
                        <a:rPr lang="en-US" sz="3200" dirty="0"/>
                        <a:t>238</a:t>
                      </a:r>
                    </a:p>
                  </a:txBody>
                  <a:tcPr marL="111760" marR="111760" marT="41910" marB="41910" anchor="ctr"/>
                </a:tc>
                <a:extLst>
                  <a:ext uri="{0D108BD9-81ED-4DB2-BD59-A6C34878D82A}">
                    <a16:rowId xmlns:a16="http://schemas.microsoft.com/office/drawing/2014/main" val="10003"/>
                  </a:ext>
                </a:extLst>
              </a:tr>
              <a:tr h="1102220">
                <a:tc>
                  <a:txBody>
                    <a:bodyPr/>
                    <a:lstStyle/>
                    <a:p>
                      <a:r>
                        <a:rPr lang="en-US" sz="3200" dirty="0"/>
                        <a:t>Item</a:t>
                      </a:r>
                    </a:p>
                  </a:txBody>
                  <a:tcPr marL="111760" marR="111760" marT="41910" marB="41910" anchor="ctr"/>
                </a:tc>
                <a:tc>
                  <a:txBody>
                    <a:bodyPr/>
                    <a:lstStyle/>
                    <a:p>
                      <a:pPr algn="ctr"/>
                      <a:r>
                        <a:rPr lang="en-US" sz="3200" dirty="0"/>
                        <a:t>954</a:t>
                      </a:r>
                    </a:p>
                  </a:txBody>
                  <a:tcPr marL="111760" marR="111760" marT="41910" marB="41910" anchor="ctr"/>
                </a:tc>
                <a:tc>
                  <a:txBody>
                    <a:bodyPr/>
                    <a:lstStyle/>
                    <a:p>
                      <a:pPr algn="ctr"/>
                      <a:r>
                        <a:rPr lang="en-US" sz="3200" dirty="0"/>
                        <a:t>875</a:t>
                      </a:r>
                    </a:p>
                  </a:txBody>
                  <a:tcPr marL="111760" marR="111760" marT="41910" marB="41910" anchor="ctr"/>
                </a:tc>
                <a:tc>
                  <a:txBody>
                    <a:bodyPr/>
                    <a:lstStyle/>
                    <a:p>
                      <a:pPr algn="ctr"/>
                      <a:r>
                        <a:rPr lang="en-US" sz="3200" dirty="0"/>
                        <a:t>976</a:t>
                      </a:r>
                    </a:p>
                  </a:txBody>
                  <a:tcPr marL="111760" marR="111760" marT="41910" marB="41910" anchor="ctr"/>
                </a:tc>
                <a:extLst>
                  <a:ext uri="{0D108BD9-81ED-4DB2-BD59-A6C34878D82A}">
                    <a16:rowId xmlns:a16="http://schemas.microsoft.com/office/drawing/2014/main" val="10004"/>
                  </a:ext>
                </a:extLst>
              </a:tr>
              <a:tr h="1102220">
                <a:tc>
                  <a:txBody>
                    <a:bodyPr/>
                    <a:lstStyle/>
                    <a:p>
                      <a:r>
                        <a:rPr lang="en-US" sz="3200" dirty="0"/>
                        <a:t>Item</a:t>
                      </a:r>
                    </a:p>
                  </a:txBody>
                  <a:tcPr marL="111760" marR="111760" marT="41910" marB="41910" anchor="ctr"/>
                </a:tc>
                <a:tc>
                  <a:txBody>
                    <a:bodyPr/>
                    <a:lstStyle/>
                    <a:p>
                      <a:pPr algn="ctr"/>
                      <a:r>
                        <a:rPr lang="en-US" sz="3200" dirty="0"/>
                        <a:t>324</a:t>
                      </a:r>
                    </a:p>
                  </a:txBody>
                  <a:tcPr marL="111760" marR="111760" marT="41910" marB="41910" anchor="ctr"/>
                </a:tc>
                <a:tc>
                  <a:txBody>
                    <a:bodyPr/>
                    <a:lstStyle/>
                    <a:p>
                      <a:pPr algn="ctr"/>
                      <a:r>
                        <a:rPr lang="en-US" sz="3200" dirty="0"/>
                        <a:t>325</a:t>
                      </a:r>
                    </a:p>
                  </a:txBody>
                  <a:tcPr marL="111760" marR="111760" marT="41910" marB="41910" anchor="ctr"/>
                </a:tc>
                <a:tc>
                  <a:txBody>
                    <a:bodyPr/>
                    <a:lstStyle/>
                    <a:p>
                      <a:pPr algn="ctr"/>
                      <a:r>
                        <a:rPr lang="en-US" sz="3200" dirty="0"/>
                        <a:t>301</a:t>
                      </a:r>
                    </a:p>
                  </a:txBody>
                  <a:tcPr marL="111760" marR="111760" marT="41910" marB="41910" anchor="ctr"/>
                </a:tc>
                <a:extLst>
                  <a:ext uri="{0D108BD9-81ED-4DB2-BD59-A6C34878D82A}">
                    <a16:rowId xmlns:a16="http://schemas.microsoft.com/office/drawing/2014/main" val="10005"/>
                  </a:ext>
                </a:extLst>
              </a:tr>
              <a:tr h="1102220">
                <a:tc>
                  <a:txBody>
                    <a:bodyPr/>
                    <a:lstStyle/>
                    <a:p>
                      <a:r>
                        <a:rPr lang="en-US" sz="3200" b="1" dirty="0"/>
                        <a:t>Total</a:t>
                      </a:r>
                    </a:p>
                  </a:txBody>
                  <a:tcPr marL="111760" marR="111760" marT="41910" marB="41910" anchor="ctr"/>
                </a:tc>
                <a:tc>
                  <a:txBody>
                    <a:bodyPr/>
                    <a:lstStyle/>
                    <a:p>
                      <a:pPr algn="ctr"/>
                      <a:r>
                        <a:rPr lang="en-US" sz="3200" b="1" dirty="0"/>
                        <a:t>199</a:t>
                      </a:r>
                    </a:p>
                  </a:txBody>
                  <a:tcPr marL="111760" marR="111760" marT="41910" marB="41910" anchor="ctr"/>
                </a:tc>
                <a:tc>
                  <a:txBody>
                    <a:bodyPr/>
                    <a:lstStyle/>
                    <a:p>
                      <a:pPr algn="ctr"/>
                      <a:r>
                        <a:rPr lang="en-US" sz="3200" b="1" dirty="0"/>
                        <a:t>137</a:t>
                      </a:r>
                    </a:p>
                  </a:txBody>
                  <a:tcPr marL="111760" marR="111760" marT="41910" marB="41910" anchor="ctr"/>
                </a:tc>
                <a:tc>
                  <a:txBody>
                    <a:bodyPr/>
                    <a:lstStyle/>
                    <a:p>
                      <a:pPr algn="ctr"/>
                      <a:r>
                        <a:rPr lang="en-US" sz="3200" b="1" dirty="0"/>
                        <a:t>186</a:t>
                      </a:r>
                    </a:p>
                  </a:txBody>
                  <a:tcPr marL="111760" marR="111760" marT="41910" marB="41910" anchor="ctr"/>
                </a:tc>
                <a:extLst>
                  <a:ext uri="{0D108BD9-81ED-4DB2-BD59-A6C34878D82A}">
                    <a16:rowId xmlns:a16="http://schemas.microsoft.com/office/drawing/2014/main" val="10006"/>
                  </a:ext>
                </a:extLst>
              </a:tr>
            </a:tbl>
          </a:graphicData>
        </a:graphic>
      </p:graphicFrame>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248831" y="18511897"/>
            <a:ext cx="4974512" cy="5486400"/>
          </a:xfrm>
          <a:prstGeom prst="rect">
            <a:avLst/>
          </a:prstGeom>
          <a:ln>
            <a:solidFill>
              <a:schemeClr val="tx2">
                <a:lumMod val="50000"/>
              </a:schemeClr>
            </a:solidFill>
          </a:ln>
        </p:spPr>
      </p:pic>
      <p:grpSp>
        <p:nvGrpSpPr>
          <p:cNvPr id="4" name="Group 3">
            <a:extLst>
              <a:ext uri="{FF2B5EF4-FFF2-40B4-BE49-F238E27FC236}">
                <a16:creationId xmlns:a16="http://schemas.microsoft.com/office/drawing/2014/main" id="{061B9B5B-D60A-4735-9588-98844FC6808D}"/>
              </a:ext>
            </a:extLst>
          </p:cNvPr>
          <p:cNvGrpSpPr/>
          <p:nvPr/>
        </p:nvGrpSpPr>
        <p:grpSpPr>
          <a:xfrm>
            <a:off x="19385280" y="29391126"/>
            <a:ext cx="9875520" cy="9311211"/>
            <a:chOff x="19385280" y="28776277"/>
            <a:chExt cx="9875520" cy="9311211"/>
          </a:xfrm>
        </p:grpSpPr>
        <p:sp>
          <p:nvSpPr>
            <p:cNvPr id="2288" name="Text Box 240"/>
            <p:cNvSpPr txBox="1">
              <a:spLocks noChangeArrowheads="1"/>
            </p:cNvSpPr>
            <p:nvPr/>
          </p:nvSpPr>
          <p:spPr bwMode="auto">
            <a:xfrm>
              <a:off x="19385280" y="37633524"/>
              <a:ext cx="356949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graphicFrame>
          <p:nvGraphicFramePr>
            <p:cNvPr id="5" name="Chart 4">
              <a:extLst>
                <a:ext uri="{FF2B5EF4-FFF2-40B4-BE49-F238E27FC236}">
                  <a16:creationId xmlns:a16="http://schemas.microsoft.com/office/drawing/2014/main" id="{1452C764-54F7-4A7C-8EAD-47D9711EB31E}"/>
                </a:ext>
              </a:extLst>
            </p:cNvPr>
            <p:cNvGraphicFramePr/>
            <p:nvPr>
              <p:extLst>
                <p:ext uri="{D42A27DB-BD31-4B8C-83A1-F6EECF244321}">
                  <p14:modId xmlns:p14="http://schemas.microsoft.com/office/powerpoint/2010/main" val="4075185193"/>
                </p:ext>
              </p:extLst>
            </p:nvPr>
          </p:nvGraphicFramePr>
          <p:xfrm>
            <a:off x="19385280" y="28776277"/>
            <a:ext cx="9875520" cy="8740854"/>
          </p:xfrm>
          <a:graphic>
            <a:graphicData uri="http://schemas.openxmlformats.org/drawingml/2006/chart">
              <c:chart xmlns:c="http://schemas.openxmlformats.org/drawingml/2006/chart" xmlns:r="http://schemas.openxmlformats.org/officeDocument/2006/relationships" r:id="rId7"/>
            </a:graphicData>
          </a:graphic>
        </p:graphicFrame>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3873</TotalTime>
  <Words>1148</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dc:description>To order poster prints visit us at www.genigraphics.com</dc:description>
  <cp:lastModifiedBy>Christa</cp:lastModifiedBy>
  <cp:revision>54</cp:revision>
  <dcterms:created xsi:type="dcterms:W3CDTF">2008-05-03T03:01:56Z</dcterms:created>
  <dcterms:modified xsi:type="dcterms:W3CDTF">2022-06-07T19:31:30Z</dcterms:modified>
</cp:coreProperties>
</file>