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sldIdLst>
    <p:sldId id="257" r:id="rId2"/>
  </p:sldIdLst>
  <p:sldSz cx="41148000" cy="19202400"/>
  <p:notesSz cx="7004050" cy="92837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3C4"/>
    <a:srgbClr val="003A74"/>
    <a:srgbClr val="003366"/>
    <a:srgbClr val="FFFF66"/>
    <a:srgbClr val="2E5C8A"/>
    <a:srgbClr val="3C78B6"/>
    <a:srgbClr val="336699"/>
    <a:srgbClr val="366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1698" autoAdjust="0"/>
    <p:restoredTop sz="94676" autoAdjust="0"/>
  </p:normalViewPr>
  <p:slideViewPr>
    <p:cSldViewPr>
      <p:cViewPr varScale="1">
        <p:scale>
          <a:sx n="32" d="100"/>
          <a:sy n="32" d="100"/>
        </p:scale>
        <p:origin x="-588" y="-84"/>
      </p:cViewPr>
      <p:guideLst>
        <p:guide orient="horz" pos="6048"/>
        <p:guide pos="129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4"/>
    </mc:Choice>
    <mc:Fallback>
      <c:style val="34"/>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3.4</c:v>
                </c:pt>
              </c:numCache>
            </c:numRef>
          </c:val>
        </c:ser>
        <c:dLbls>
          <c:showLegendKey val="0"/>
          <c:showVal val="0"/>
          <c:showCatName val="0"/>
          <c:showSerName val="0"/>
          <c:showPercent val="0"/>
          <c:showBubbleSize val="0"/>
        </c:dLbls>
        <c:gapWidth val="150"/>
        <c:axId val="93801088"/>
        <c:axId val="93802880"/>
      </c:barChart>
      <c:catAx>
        <c:axId val="93801088"/>
        <c:scaling>
          <c:orientation val="minMax"/>
        </c:scaling>
        <c:delete val="0"/>
        <c:axPos val="b"/>
        <c:majorTickMark val="out"/>
        <c:minorTickMark val="none"/>
        <c:tickLblPos val="nextTo"/>
        <c:crossAx val="93802880"/>
        <c:crosses val="autoZero"/>
        <c:auto val="1"/>
        <c:lblAlgn val="ctr"/>
        <c:lblOffset val="100"/>
        <c:noMultiLvlLbl val="0"/>
      </c:catAx>
      <c:valAx>
        <c:axId val="93802880"/>
        <c:scaling>
          <c:orientation val="minMax"/>
        </c:scaling>
        <c:delete val="0"/>
        <c:axPos val="l"/>
        <c:majorGridlines/>
        <c:numFmt formatCode="General" sourceLinked="1"/>
        <c:majorTickMark val="out"/>
        <c:minorTickMark val="none"/>
        <c:tickLblPos val="nextTo"/>
        <c:crossAx val="93801088"/>
        <c:crosses val="autoZero"/>
        <c:crossBetween val="between"/>
      </c:valAx>
    </c:plotArea>
    <c:legend>
      <c:legendPos val="r"/>
      <c:layout/>
      <c:overlay val="0"/>
    </c:legend>
    <c:plotVisOnly val="1"/>
    <c:dispBlanksAs val="gap"/>
    <c:showDLblsOverMax val="0"/>
  </c:chart>
  <c:txPr>
    <a:bodyPr/>
    <a:lstStyle/>
    <a:p>
      <a:pPr>
        <a:defRPr sz="20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73490863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3" name="Rectangle 9"/>
          <p:cNvSpPr>
            <a:spLocks noChangeArrowheads="1"/>
          </p:cNvSpPr>
          <p:nvPr userDrawn="1"/>
        </p:nvSpPr>
        <p:spPr bwMode="auto">
          <a:xfrm>
            <a:off x="6626225" y="3198813"/>
            <a:ext cx="34518600" cy="15997237"/>
          </a:xfrm>
          <a:prstGeom prst="rect">
            <a:avLst/>
          </a:prstGeom>
          <a:solidFill>
            <a:schemeClr val="bg2"/>
          </a:solidFill>
          <a:ln>
            <a:noFill/>
          </a:ln>
          <a:effectLst/>
        </p:spPr>
        <p:txBody>
          <a:bodyPr wrap="none" lIns="457200" tIns="457200" rIns="457200" bIns="457200"/>
          <a:lstStyle/>
          <a:p>
            <a:endParaRPr lang="en-US" dirty="0">
              <a:latin typeface="Calibri" pitchFamily="34" charset="0"/>
            </a:endParaRPr>
          </a:p>
        </p:txBody>
      </p:sp>
      <p:sp>
        <p:nvSpPr>
          <p:cNvPr id="1031" name="Rectangle 7"/>
          <p:cNvSpPr>
            <a:spLocks noChangeArrowheads="1"/>
          </p:cNvSpPr>
          <p:nvPr userDrawn="1"/>
        </p:nvSpPr>
        <p:spPr bwMode="auto">
          <a:xfrm>
            <a:off x="0" y="3198813"/>
            <a:ext cx="6627813" cy="15997237"/>
          </a:xfrm>
          <a:prstGeom prst="rect">
            <a:avLst/>
          </a:prstGeom>
          <a:solidFill>
            <a:schemeClr val="accent1">
              <a:lumMod val="75000"/>
            </a:schemeClr>
          </a:solidFill>
          <a:ln>
            <a:noFill/>
          </a:ln>
          <a:effectLst/>
        </p:spPr>
        <p:txBody>
          <a:bodyPr wrap="none" lIns="419070" tIns="209535" rIns="419070" bIns="419070"/>
          <a:lstStyle/>
          <a:p>
            <a:pPr algn="ctr" defTabSz="4022725"/>
            <a:endParaRPr lang="en-US" sz="4400" dirty="0">
              <a:latin typeface="Calibri" pitchFamily="34" charset="0"/>
            </a:endParaRPr>
          </a:p>
        </p:txBody>
      </p:sp>
      <p:sp>
        <p:nvSpPr>
          <p:cNvPr id="1032" name="Rectangle 8"/>
          <p:cNvSpPr>
            <a:spLocks noChangeArrowheads="1"/>
          </p:cNvSpPr>
          <p:nvPr userDrawn="1"/>
        </p:nvSpPr>
        <p:spPr bwMode="auto">
          <a:xfrm>
            <a:off x="6626225" y="0"/>
            <a:ext cx="34518600" cy="3198813"/>
          </a:xfrm>
          <a:prstGeom prst="rect">
            <a:avLst/>
          </a:prstGeom>
          <a:solidFill>
            <a:schemeClr val="accent1">
              <a:lumMod val="75000"/>
            </a:schemeClr>
          </a:solidFill>
          <a:ln>
            <a:noFill/>
          </a:ln>
          <a:effectLst/>
        </p:spPr>
        <p:txBody>
          <a:bodyPr wrap="none" lIns="457200" tIns="457200" rIns="457200" bIns="457200"/>
          <a:lstStyle/>
          <a:p>
            <a:endParaRPr lang="en-US" dirty="0">
              <a:latin typeface="Calibri" pitchFamily="34" charset="0"/>
            </a:endParaRPr>
          </a:p>
        </p:txBody>
      </p:sp>
      <p:sp>
        <p:nvSpPr>
          <p:cNvPr id="1035" name="Line 11"/>
          <p:cNvSpPr>
            <a:spLocks noChangeShapeType="1"/>
          </p:cNvSpPr>
          <p:nvPr userDrawn="1"/>
        </p:nvSpPr>
        <p:spPr bwMode="auto">
          <a:xfrm>
            <a:off x="6626225" y="0"/>
            <a:ext cx="0" cy="19197638"/>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latin typeface="Calibri" pitchFamily="34" charset="0"/>
            </a:endParaRPr>
          </a:p>
        </p:txBody>
      </p:sp>
      <p:sp>
        <p:nvSpPr>
          <p:cNvPr id="9" name="Instructions"/>
          <p:cNvSpPr/>
          <p:nvPr userDrawn="1"/>
        </p:nvSpPr>
        <p:spPr>
          <a:xfrm>
            <a:off x="-6675120" y="0"/>
            <a:ext cx="6217920" cy="19202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4642" tIns="134642" rIns="134642" bIns="134642"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415"/>
              </a:spcAft>
            </a:pPr>
            <a:r>
              <a:rPr lang="en-US" sz="4800" dirty="0" smtClean="0">
                <a:solidFill>
                  <a:srgbClr val="7F7F7F"/>
                </a:solidFill>
                <a:latin typeface="Calibri" pitchFamily="34" charset="0"/>
                <a:cs typeface="Calibri" panose="020F0502020204030204" pitchFamily="34" charset="0"/>
              </a:rPr>
              <a:t>Poster Print Size:</a:t>
            </a:r>
            <a:endParaRPr sz="4800" dirty="0">
              <a:solidFill>
                <a:srgbClr val="7F7F7F"/>
              </a:solidFill>
              <a:latin typeface="Calibri" pitchFamily="34" charset="0"/>
              <a:cs typeface="Calibri" panose="020F0502020204030204" pitchFamily="34" charset="0"/>
            </a:endParaRPr>
          </a:p>
          <a:p>
            <a:pPr lvl="0">
              <a:spcBef>
                <a:spcPts val="0"/>
              </a:spcBef>
              <a:spcAft>
                <a:spcPts val="1415"/>
              </a:spcAft>
            </a:pPr>
            <a:r>
              <a:rPr lang="en-US" sz="2800" dirty="0" smtClean="0">
                <a:solidFill>
                  <a:srgbClr val="7F7F7F"/>
                </a:solidFill>
                <a:latin typeface="Calibri" pitchFamily="34" charset="0"/>
                <a:cs typeface="Calibri" panose="020F0502020204030204" pitchFamily="34" charset="0"/>
              </a:rPr>
              <a:t>This poster template is 21” high by 45” wide  and is printed at 200% for a 42” high by 90” wide poster. It can be used to print any poster with a 7:15 aspect ratio. </a:t>
            </a:r>
          </a:p>
          <a:p>
            <a:pPr lvl="0">
              <a:spcBef>
                <a:spcPts val="0"/>
              </a:spcBef>
              <a:spcAft>
                <a:spcPts val="1415"/>
              </a:spcAft>
            </a:pPr>
            <a:r>
              <a:rPr lang="en-US" sz="4800" dirty="0" smtClean="0">
                <a:solidFill>
                  <a:srgbClr val="7F7F7F"/>
                </a:solidFill>
                <a:latin typeface="Calibri" pitchFamily="34" charset="0"/>
                <a:cs typeface="Calibri" panose="020F0502020204030204" pitchFamily="34" charset="0"/>
              </a:rPr>
              <a:t>Placeholders</a:t>
            </a:r>
            <a:r>
              <a:rPr sz="4800" dirty="0" smtClean="0">
                <a:solidFill>
                  <a:srgbClr val="7F7F7F"/>
                </a:solidFill>
                <a:latin typeface="Calibri" pitchFamily="34" charset="0"/>
                <a:cs typeface="Calibri" panose="020F0502020204030204" pitchFamily="34" charset="0"/>
              </a:rPr>
              <a:t>:</a:t>
            </a:r>
            <a:endParaRPr sz="4800" dirty="0">
              <a:solidFill>
                <a:srgbClr val="7F7F7F"/>
              </a:solidFill>
              <a:latin typeface="Calibri" pitchFamily="34" charset="0"/>
              <a:cs typeface="Calibri" panose="020F0502020204030204" pitchFamily="34" charset="0"/>
            </a:endParaRPr>
          </a:p>
          <a:p>
            <a:pPr lvl="0">
              <a:spcBef>
                <a:spcPts val="0"/>
              </a:spcBef>
              <a:spcAft>
                <a:spcPts val="1415"/>
              </a:spcAft>
            </a:pPr>
            <a:r>
              <a:rPr sz="2800" dirty="0">
                <a:solidFill>
                  <a:srgbClr val="7F7F7F"/>
                </a:solidFill>
                <a:latin typeface="Calibri" pitchFamily="34" charset="0"/>
                <a:cs typeface="Calibri" panose="020F0502020204030204" pitchFamily="34" charset="0"/>
              </a:rPr>
              <a:t>The </a:t>
            </a:r>
            <a:r>
              <a:rPr lang="en-US" sz="2800" dirty="0" smtClean="0">
                <a:solidFill>
                  <a:srgbClr val="7F7F7F"/>
                </a:solidFill>
                <a:latin typeface="Calibri" pitchFamily="34" charset="0"/>
                <a:cs typeface="Calibri" panose="020F0502020204030204" pitchFamily="34" charset="0"/>
              </a:rPr>
              <a:t>various elements included</a:t>
            </a:r>
            <a:r>
              <a:rPr sz="2800" dirty="0" smtClean="0">
                <a:solidFill>
                  <a:srgbClr val="7F7F7F"/>
                </a:solidFill>
                <a:latin typeface="Calibri" pitchFamily="34" charset="0"/>
                <a:cs typeface="Calibri" panose="020F0502020204030204" pitchFamily="34" charset="0"/>
              </a:rPr>
              <a:t> </a:t>
            </a:r>
            <a:r>
              <a:rPr sz="2800" dirty="0">
                <a:solidFill>
                  <a:srgbClr val="7F7F7F"/>
                </a:solidFill>
                <a:latin typeface="Calibri" pitchFamily="34" charset="0"/>
                <a:cs typeface="Calibri" panose="020F0502020204030204" pitchFamily="34" charset="0"/>
              </a:rPr>
              <a:t>in this </a:t>
            </a:r>
            <a:r>
              <a:rPr lang="en-US" sz="2800" dirty="0" smtClean="0">
                <a:solidFill>
                  <a:srgbClr val="7F7F7F"/>
                </a:solidFill>
                <a:latin typeface="Calibri" pitchFamily="34" charset="0"/>
                <a:cs typeface="Calibri" panose="020F0502020204030204" pitchFamily="34" charset="0"/>
              </a:rPr>
              <a:t>poster are ones</a:t>
            </a:r>
            <a:r>
              <a:rPr lang="en-US" sz="2800" baseline="0" dirty="0" smtClean="0">
                <a:solidFill>
                  <a:srgbClr val="7F7F7F"/>
                </a:solidFill>
                <a:latin typeface="Calibri" pitchFamily="34" charset="0"/>
                <a:cs typeface="Calibri" panose="020F0502020204030204" pitchFamily="34" charset="0"/>
              </a:rPr>
              <a:t> we often see in medical, research, and scientific posters.</a:t>
            </a:r>
            <a:r>
              <a:rPr sz="2800" dirty="0" smtClean="0">
                <a:solidFill>
                  <a:srgbClr val="7F7F7F"/>
                </a:solidFill>
                <a:latin typeface="Calibri" pitchFamily="34" charset="0"/>
                <a:cs typeface="Calibri" panose="020F0502020204030204" pitchFamily="34" charset="0"/>
              </a:rPr>
              <a:t> </a:t>
            </a:r>
            <a:r>
              <a:rPr lang="en-US" sz="2800" dirty="0" smtClean="0">
                <a:solidFill>
                  <a:srgbClr val="7F7F7F"/>
                </a:solidFill>
                <a:latin typeface="Calibri" pitchFamily="34" charset="0"/>
                <a:cs typeface="Calibri" panose="020F0502020204030204" pitchFamily="34" charset="0"/>
              </a:rPr>
              <a:t>Feel</a:t>
            </a:r>
            <a:r>
              <a:rPr lang="en-US" sz="2800" baseline="0" dirty="0" smtClean="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1415"/>
              </a:spcAft>
            </a:pPr>
            <a:r>
              <a:rPr lang="en-US" sz="4800" dirty="0" smtClean="0">
                <a:solidFill>
                  <a:srgbClr val="7F7F7F"/>
                </a:solidFill>
                <a:latin typeface="Calibri" pitchFamily="34" charset="0"/>
                <a:cs typeface="Calibri" panose="020F0502020204030204" pitchFamily="34" charset="0"/>
              </a:rPr>
              <a:t>Image</a:t>
            </a:r>
            <a:r>
              <a:rPr lang="en-US" sz="4800" baseline="0" dirty="0" smtClean="0">
                <a:solidFill>
                  <a:srgbClr val="7F7F7F"/>
                </a:solidFill>
                <a:latin typeface="Calibri" pitchFamily="34" charset="0"/>
                <a:cs typeface="Calibri" panose="020F0502020204030204" pitchFamily="34" charset="0"/>
              </a:rPr>
              <a:t> Quality</a:t>
            </a:r>
            <a:r>
              <a:rPr lang="en-US" sz="4800" dirty="0" smtClean="0">
                <a:solidFill>
                  <a:srgbClr val="7F7F7F"/>
                </a:solidFill>
                <a:latin typeface="Calibri" pitchFamily="34" charset="0"/>
                <a:cs typeface="Calibri" panose="020F0502020204030204" pitchFamily="34" charset="0"/>
              </a:rPr>
              <a:t>:</a:t>
            </a:r>
          </a:p>
          <a:p>
            <a:pPr lvl="0">
              <a:spcBef>
                <a:spcPts val="0"/>
              </a:spcBef>
              <a:spcAft>
                <a:spcPts val="1415"/>
              </a:spcAft>
            </a:pPr>
            <a:r>
              <a:rPr lang="en-US" sz="2800" dirty="0" smtClean="0">
                <a:solidFill>
                  <a:srgbClr val="7F7F7F"/>
                </a:solidFill>
                <a:latin typeface="Calibri" pitchFamily="34" charset="0"/>
                <a:cs typeface="Calibri" panose="020F0502020204030204" pitchFamily="34" charset="0"/>
              </a:rPr>
              <a:t>You can place digital photos or logo art in your poster file by selecting the </a:t>
            </a:r>
            <a:r>
              <a:rPr lang="en-US" sz="2800" b="1" dirty="0" smtClean="0">
                <a:solidFill>
                  <a:srgbClr val="7F7F7F"/>
                </a:solidFill>
                <a:latin typeface="Calibri" pitchFamily="34" charset="0"/>
                <a:cs typeface="Calibri" panose="020F0502020204030204" pitchFamily="34" charset="0"/>
              </a:rPr>
              <a:t>Insert, Picture</a:t>
            </a:r>
            <a:r>
              <a:rPr lang="en-US" sz="2800" dirty="0" smtClean="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2800" b="1" dirty="0" smtClean="0">
                <a:solidFill>
                  <a:srgbClr val="7F7F7F"/>
                </a:solidFill>
                <a:latin typeface="Calibri" pitchFamily="34" charset="0"/>
                <a:cs typeface="Calibri" panose="020F0502020204030204" pitchFamily="34" charset="0"/>
              </a:rPr>
              <a:t>150-200 pixels per inch in their final printed size</a:t>
            </a:r>
            <a:r>
              <a:rPr lang="en-US" sz="2800" dirty="0" smtClean="0">
                <a:solidFill>
                  <a:srgbClr val="7F7F7F"/>
                </a:solidFill>
                <a:latin typeface="Calibri" pitchFamily="34" charset="0"/>
                <a:cs typeface="Calibri" panose="020F0502020204030204" pitchFamily="34" charset="0"/>
              </a:rPr>
              <a:t>. For instance, a 1600 x 1200 pixel</a:t>
            </a:r>
            <a:r>
              <a:rPr lang="en-US" sz="2800" baseline="0" dirty="0" smtClean="0">
                <a:solidFill>
                  <a:srgbClr val="7F7F7F"/>
                </a:solidFill>
                <a:latin typeface="Calibri" pitchFamily="34" charset="0"/>
                <a:cs typeface="Calibri" panose="020F0502020204030204" pitchFamily="34" charset="0"/>
              </a:rPr>
              <a:t> photo will usually look fine up to </a:t>
            </a:r>
            <a:r>
              <a:rPr lang="en-US" sz="2800" dirty="0" smtClean="0">
                <a:solidFill>
                  <a:srgbClr val="7F7F7F"/>
                </a:solidFill>
                <a:latin typeface="Calibri" pitchFamily="34" charset="0"/>
                <a:cs typeface="Calibri" panose="020F0502020204030204" pitchFamily="34" charset="0"/>
              </a:rPr>
              <a:t>8“-10” wide on your printed poster.</a:t>
            </a:r>
          </a:p>
          <a:p>
            <a:pPr lvl="0">
              <a:spcBef>
                <a:spcPts val="0"/>
              </a:spcBef>
              <a:spcAft>
                <a:spcPts val="1415"/>
              </a:spcAft>
            </a:pPr>
            <a:r>
              <a:rPr lang="en-US" sz="2800" dirty="0" smtClean="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1415"/>
              </a:spcAft>
            </a:pPr>
            <a:r>
              <a:rPr lang="en-US" sz="2800" dirty="0" smtClean="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1415"/>
              </a:spcAft>
            </a:pPr>
            <a:r>
              <a:rPr lang="en-US" sz="2400" dirty="0" smtClean="0">
                <a:solidFill>
                  <a:srgbClr val="7F7F7F"/>
                </a:solidFill>
                <a:latin typeface="Calibri" pitchFamily="34" charset="0"/>
                <a:cs typeface="Calibri" panose="020F0502020204030204" pitchFamily="34" charset="0"/>
              </a:rPr>
              <a:t/>
            </a:r>
            <a:br>
              <a:rPr lang="en-US" sz="2400" dirty="0" smtClean="0">
                <a:solidFill>
                  <a:srgbClr val="7F7F7F"/>
                </a:solidFill>
                <a:latin typeface="Calibri" pitchFamily="34" charset="0"/>
                <a:cs typeface="Calibri" panose="020F0502020204030204" pitchFamily="34" charset="0"/>
              </a:rPr>
            </a:br>
            <a:r>
              <a:rPr lang="en-US" sz="2400" dirty="0" smtClean="0">
                <a:solidFill>
                  <a:srgbClr val="7F7F7F"/>
                </a:solidFill>
                <a:latin typeface="Calibri" pitchFamily="34" charset="0"/>
                <a:cs typeface="Calibri" panose="020F0502020204030204" pitchFamily="34" charset="0"/>
              </a:rPr>
              <a:t>[This sidebar area does not print.]</a:t>
            </a:r>
          </a:p>
        </p:txBody>
      </p:sp>
      <p:grpSp>
        <p:nvGrpSpPr>
          <p:cNvPr id="10" name="Group 9"/>
          <p:cNvGrpSpPr/>
          <p:nvPr userDrawn="1"/>
        </p:nvGrpSpPr>
        <p:grpSpPr>
          <a:xfrm>
            <a:off x="41605200" y="0"/>
            <a:ext cx="6217920" cy="19202400"/>
            <a:chOff x="33832798" y="0"/>
            <a:chExt cx="12801599" cy="43891200"/>
          </a:xfrm>
        </p:grpSpPr>
        <p:sp>
          <p:nvSpPr>
            <p:cNvPr id="11" name="Instructions"/>
            <p:cNvSpPr/>
            <p:nvPr userDrawn="1"/>
          </p:nvSpPr>
          <p:spPr>
            <a:xfrm>
              <a:off x="33832798" y="0"/>
              <a:ext cx="12801599"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415"/>
                </a:spcAft>
              </a:pPr>
              <a:r>
                <a:rPr lang="en-US" sz="4800" dirty="0" smtClean="0">
                  <a:solidFill>
                    <a:schemeClr val="bg1">
                      <a:lumMod val="50000"/>
                    </a:schemeClr>
                  </a:solidFill>
                  <a:latin typeface="Calibri" pitchFamily="34" charset="0"/>
                  <a:cs typeface="Calibri" panose="020F0502020204030204" pitchFamily="34" charset="0"/>
                </a:rPr>
                <a:t>Change</a:t>
              </a:r>
              <a:r>
                <a:rPr lang="en-US" sz="4800" baseline="0" dirty="0" smtClean="0">
                  <a:solidFill>
                    <a:schemeClr val="bg1">
                      <a:lumMod val="50000"/>
                    </a:schemeClr>
                  </a:solidFill>
                  <a:latin typeface="Calibri" pitchFamily="34" charset="0"/>
                  <a:cs typeface="Calibri" panose="020F0502020204030204" pitchFamily="34" charset="0"/>
                </a:rPr>
                <a:t> Color Theme</a:t>
              </a:r>
              <a:r>
                <a:rPr lang="en-US" sz="4800" dirty="0" smtClean="0">
                  <a:solidFill>
                    <a:schemeClr val="bg1">
                      <a:lumMod val="50000"/>
                    </a:schemeClr>
                  </a:solidFill>
                  <a:latin typeface="Calibri" pitchFamily="34" charset="0"/>
                  <a:cs typeface="Calibri" panose="020F0502020204030204" pitchFamily="34" charset="0"/>
                </a:rPr>
                <a:t>:</a:t>
              </a:r>
              <a:endParaRPr sz="4800" dirty="0">
                <a:solidFill>
                  <a:schemeClr val="bg1">
                    <a:lumMod val="50000"/>
                  </a:schemeClr>
                </a:solidFill>
                <a:latin typeface="Calibri" pitchFamily="34" charset="0"/>
                <a:cs typeface="Calibri" panose="020F0502020204030204" pitchFamily="34" charset="0"/>
              </a:endParaRPr>
            </a:p>
            <a:p>
              <a:pPr lvl="0">
                <a:spcBef>
                  <a:spcPts val="0"/>
                </a:spcBef>
                <a:spcAft>
                  <a:spcPts val="1415"/>
                </a:spcAft>
              </a:pPr>
              <a:r>
                <a:rPr lang="en-US" sz="2800" dirty="0" smtClean="0">
                  <a:solidFill>
                    <a:schemeClr val="bg1">
                      <a:lumMod val="50000"/>
                    </a:schemeClr>
                  </a:solidFill>
                  <a:latin typeface="Calibri" pitchFamily="34" charset="0"/>
                  <a:cs typeface="Calibri" panose="020F0502020204030204" pitchFamily="34" charset="0"/>
                </a:rPr>
                <a:t>This template is designed to use the built-in color themes in</a:t>
              </a:r>
              <a:r>
                <a:rPr lang="en-US" sz="2800" baseline="0" dirty="0" smtClean="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1415"/>
                </a:spcAft>
              </a:pPr>
              <a:r>
                <a:rPr lang="en-US" sz="2800" baseline="0" dirty="0" smtClean="0">
                  <a:solidFill>
                    <a:schemeClr val="bg1">
                      <a:lumMod val="50000"/>
                    </a:schemeClr>
                  </a:solidFill>
                  <a:latin typeface="Calibri" pitchFamily="34" charset="0"/>
                  <a:cs typeface="Calibri" panose="020F0502020204030204" pitchFamily="34" charset="0"/>
                </a:rPr>
                <a:t>To change the color theme, select the </a:t>
              </a:r>
              <a:r>
                <a:rPr lang="en-US" sz="2800" b="1" baseline="0" dirty="0" smtClean="0">
                  <a:solidFill>
                    <a:schemeClr val="bg1">
                      <a:lumMod val="50000"/>
                    </a:schemeClr>
                  </a:solidFill>
                  <a:latin typeface="Calibri" pitchFamily="34" charset="0"/>
                  <a:cs typeface="Calibri" panose="020F0502020204030204" pitchFamily="34" charset="0"/>
                </a:rPr>
                <a:t>Design</a:t>
              </a:r>
              <a:r>
                <a:rPr lang="en-US" sz="2800" baseline="0" dirty="0" smtClean="0">
                  <a:solidFill>
                    <a:schemeClr val="bg1">
                      <a:lumMod val="50000"/>
                    </a:schemeClr>
                  </a:solidFill>
                  <a:latin typeface="Calibri" pitchFamily="34" charset="0"/>
                  <a:cs typeface="Calibri" panose="020F0502020204030204" pitchFamily="34" charset="0"/>
                </a:rPr>
                <a:t> tab, then select the </a:t>
              </a:r>
              <a:r>
                <a:rPr lang="en-US" sz="2800" b="1" baseline="0" dirty="0" smtClean="0">
                  <a:solidFill>
                    <a:schemeClr val="bg1">
                      <a:lumMod val="50000"/>
                    </a:schemeClr>
                  </a:solidFill>
                  <a:latin typeface="Calibri" pitchFamily="34" charset="0"/>
                  <a:cs typeface="Calibri" panose="020F0502020204030204" pitchFamily="34" charset="0"/>
                </a:rPr>
                <a:t>Colors</a:t>
              </a:r>
              <a:r>
                <a:rPr lang="en-US" sz="2800" baseline="0" dirty="0" smtClean="0">
                  <a:solidFill>
                    <a:schemeClr val="bg1">
                      <a:lumMod val="50000"/>
                    </a:schemeClr>
                  </a:solidFill>
                  <a:latin typeface="Calibri" pitchFamily="34" charset="0"/>
                  <a:cs typeface="Calibri" panose="020F0502020204030204" pitchFamily="34" charset="0"/>
                </a:rPr>
                <a:t> drop-down list.</a:t>
              </a:r>
            </a:p>
            <a:p>
              <a:pPr lvl="0">
                <a:spcBef>
                  <a:spcPts val="0"/>
                </a:spcBef>
                <a:spcAft>
                  <a:spcPts val="1415"/>
                </a:spcAft>
              </a:pPr>
              <a:endParaRPr lang="en-US" sz="28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415"/>
                </a:spcAft>
              </a:pPr>
              <a:endParaRPr lang="en-US" sz="28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415"/>
                </a:spcAft>
              </a:pPr>
              <a:endParaRPr lang="en-US" sz="28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415"/>
                </a:spcAft>
              </a:pPr>
              <a:endParaRPr lang="en-US" sz="28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415"/>
                </a:spcAft>
              </a:pPr>
              <a:endParaRPr lang="en-US" sz="28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415"/>
                </a:spcAft>
              </a:pPr>
              <a:endParaRPr lang="en-US" sz="28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415"/>
                </a:spcAft>
              </a:pPr>
              <a:endParaRPr lang="en-US" sz="28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415"/>
                </a:spcAft>
              </a:pPr>
              <a:endParaRPr lang="en-US" sz="28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415"/>
                </a:spcAft>
              </a:pPr>
              <a:r>
                <a:rPr lang="en-US" sz="2800" baseline="0" dirty="0" smtClean="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1415"/>
                </a:spcAft>
              </a:pPr>
              <a:r>
                <a:rPr lang="en-US" sz="4800" dirty="0" smtClean="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1415"/>
                </a:spcAft>
              </a:pPr>
              <a:r>
                <a:rPr lang="en-US" sz="2800" dirty="0" smtClean="0">
                  <a:solidFill>
                    <a:schemeClr val="bg1">
                      <a:lumMod val="50000"/>
                    </a:schemeClr>
                  </a:solidFill>
                  <a:latin typeface="Calibri" pitchFamily="34" charset="0"/>
                  <a:cs typeface="Calibri" panose="020F0502020204030204" pitchFamily="34" charset="0"/>
                </a:rPr>
                <a:t>Once your poster file is ready, visit</a:t>
              </a:r>
              <a:r>
                <a:rPr lang="en-US" sz="2800" baseline="0" dirty="0" smtClean="0">
                  <a:solidFill>
                    <a:schemeClr val="bg1">
                      <a:lumMod val="50000"/>
                    </a:schemeClr>
                  </a:solidFill>
                  <a:latin typeface="Calibri" pitchFamily="34" charset="0"/>
                  <a:cs typeface="Calibri" panose="020F0502020204030204" pitchFamily="34" charset="0"/>
                </a:rPr>
                <a:t> </a:t>
              </a:r>
              <a:r>
                <a:rPr lang="en-US" sz="2800" b="1" baseline="0" dirty="0" smtClean="0">
                  <a:solidFill>
                    <a:schemeClr val="bg1">
                      <a:lumMod val="50000"/>
                    </a:schemeClr>
                  </a:solidFill>
                  <a:latin typeface="Calibri" pitchFamily="34" charset="0"/>
                  <a:cs typeface="Calibri" panose="020F0502020204030204" pitchFamily="34" charset="0"/>
                </a:rPr>
                <a:t>www.genigraphics.com</a:t>
              </a:r>
              <a:r>
                <a:rPr lang="en-US" sz="2800" baseline="0" dirty="0" smtClean="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1415"/>
                </a:spcAft>
              </a:pPr>
              <a:r>
                <a:rPr lang="en-US" sz="2800" baseline="0" dirty="0" smtClean="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lgn="ctr">
                <a:spcBef>
                  <a:spcPts val="0"/>
                </a:spcBef>
                <a:spcAft>
                  <a:spcPts val="0"/>
                </a:spcAft>
              </a:pPr>
              <a:r>
                <a:rPr lang="en-US" sz="2800" baseline="0" dirty="0" smtClean="0">
                  <a:solidFill>
                    <a:schemeClr val="bg1">
                      <a:lumMod val="50000"/>
                    </a:schemeClr>
                  </a:solidFill>
                  <a:latin typeface="Calibri" pitchFamily="34" charset="0"/>
                  <a:cs typeface="Calibri" panose="020F0502020204030204" pitchFamily="34" charset="0"/>
                </a:rPr>
                <a:t>US and Canada:  1-800-790-4001</a:t>
              </a:r>
              <a:br>
                <a:rPr lang="en-US" sz="2800" baseline="0" dirty="0" smtClean="0">
                  <a:solidFill>
                    <a:schemeClr val="bg1">
                      <a:lumMod val="50000"/>
                    </a:schemeClr>
                  </a:solidFill>
                  <a:latin typeface="Calibri" pitchFamily="34" charset="0"/>
                  <a:cs typeface="Calibri" panose="020F0502020204030204" pitchFamily="34" charset="0"/>
                </a:rPr>
              </a:br>
              <a:r>
                <a:rPr lang="en-US" sz="2800" baseline="0" dirty="0" smtClean="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r>
                <a:rPr lang="en-US" sz="2400" dirty="0" smtClean="0">
                  <a:solidFill>
                    <a:schemeClr val="bg1">
                      <a:lumMod val="50000"/>
                    </a:schemeClr>
                  </a:solidFill>
                  <a:latin typeface="Calibri" pitchFamily="34" charset="0"/>
                  <a:cs typeface="Calibri" panose="020F0502020204030204" pitchFamily="34" charset="0"/>
                </a:rPr>
                <a:t/>
              </a:r>
              <a:br>
                <a:rPr lang="en-US" sz="2400" dirty="0" smtClean="0">
                  <a:solidFill>
                    <a:schemeClr val="bg1">
                      <a:lumMod val="50000"/>
                    </a:schemeClr>
                  </a:solidFill>
                  <a:latin typeface="Calibri" pitchFamily="34" charset="0"/>
                  <a:cs typeface="Calibri" panose="020F0502020204030204" pitchFamily="34" charset="0"/>
                </a:rPr>
              </a:br>
              <a:r>
                <a:rPr lang="en-US" sz="2400" dirty="0" smtClean="0">
                  <a:solidFill>
                    <a:schemeClr val="bg1">
                      <a:lumMod val="50000"/>
                    </a:schemeClr>
                  </a:solidFill>
                  <a:latin typeface="Calibri" pitchFamily="34" charset="0"/>
                  <a:cs typeface="Calibri" panose="020F0502020204030204" pitchFamily="34" charset="0"/>
                </a:rPr>
                <a:t>[This sidebar area does not print.]</a:t>
              </a:r>
            </a:p>
          </p:txBody>
        </p:sp>
        <p:pic>
          <p:nvPicPr>
            <p:cNvPr id="12" name="Picture 1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281341" y="9260274"/>
              <a:ext cx="11904514" cy="10246926"/>
            </a:xfrm>
            <a:prstGeom prst="rect">
              <a:avLst/>
            </a:prstGeom>
          </p:spPr>
        </p:pic>
      </p:grpSp>
      <p:sp>
        <p:nvSpPr>
          <p:cNvPr id="1036" name="Line 12"/>
          <p:cNvSpPr>
            <a:spLocks noChangeShapeType="1"/>
          </p:cNvSpPr>
          <p:nvPr userDrawn="1"/>
        </p:nvSpPr>
        <p:spPr bwMode="auto">
          <a:xfrm>
            <a:off x="0" y="3200400"/>
            <a:ext cx="411480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latin typeface="Calibri" pitchFamily="34" charset="0"/>
            </a:endParaRPr>
          </a:p>
        </p:txBody>
      </p:sp>
      <p:pic>
        <p:nvPicPr>
          <p:cNvPr id="2" name="Picture 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5737800" y="18973800"/>
            <a:ext cx="5297435" cy="185928"/>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4022725" rtl="0" fontAlgn="base">
        <a:spcBef>
          <a:spcPct val="0"/>
        </a:spcBef>
        <a:spcAft>
          <a:spcPct val="0"/>
        </a:spcAft>
        <a:defRPr sz="19300">
          <a:solidFill>
            <a:schemeClr val="tx2"/>
          </a:solidFill>
          <a:latin typeface="+mj-lt"/>
          <a:ea typeface="+mj-ea"/>
          <a:cs typeface="+mj-cs"/>
        </a:defRPr>
      </a:lvl1pPr>
      <a:lvl2pPr algn="ctr" defTabSz="4022725" rtl="0" fontAlgn="base">
        <a:spcBef>
          <a:spcPct val="0"/>
        </a:spcBef>
        <a:spcAft>
          <a:spcPct val="0"/>
        </a:spcAft>
        <a:defRPr sz="19300">
          <a:solidFill>
            <a:schemeClr val="tx2"/>
          </a:solidFill>
          <a:latin typeface="Arial" charset="0"/>
        </a:defRPr>
      </a:lvl2pPr>
      <a:lvl3pPr algn="ctr" defTabSz="4022725" rtl="0" fontAlgn="base">
        <a:spcBef>
          <a:spcPct val="0"/>
        </a:spcBef>
        <a:spcAft>
          <a:spcPct val="0"/>
        </a:spcAft>
        <a:defRPr sz="19300">
          <a:solidFill>
            <a:schemeClr val="tx2"/>
          </a:solidFill>
          <a:latin typeface="Arial" charset="0"/>
        </a:defRPr>
      </a:lvl3pPr>
      <a:lvl4pPr algn="ctr" defTabSz="4022725" rtl="0" fontAlgn="base">
        <a:spcBef>
          <a:spcPct val="0"/>
        </a:spcBef>
        <a:spcAft>
          <a:spcPct val="0"/>
        </a:spcAft>
        <a:defRPr sz="19300">
          <a:solidFill>
            <a:schemeClr val="tx2"/>
          </a:solidFill>
          <a:latin typeface="Arial" charset="0"/>
        </a:defRPr>
      </a:lvl4pPr>
      <a:lvl5pPr algn="ctr" defTabSz="4022725" rtl="0" fontAlgn="base">
        <a:spcBef>
          <a:spcPct val="0"/>
        </a:spcBef>
        <a:spcAft>
          <a:spcPct val="0"/>
        </a:spcAft>
        <a:defRPr sz="19300">
          <a:solidFill>
            <a:schemeClr val="tx2"/>
          </a:solidFill>
          <a:latin typeface="Arial" charset="0"/>
        </a:defRPr>
      </a:lvl5pPr>
      <a:lvl6pPr marL="457200" algn="ctr" defTabSz="4022725" rtl="0" fontAlgn="base">
        <a:spcBef>
          <a:spcPct val="0"/>
        </a:spcBef>
        <a:spcAft>
          <a:spcPct val="0"/>
        </a:spcAft>
        <a:defRPr sz="19300">
          <a:solidFill>
            <a:schemeClr val="tx2"/>
          </a:solidFill>
          <a:latin typeface="Arial" charset="0"/>
        </a:defRPr>
      </a:lvl6pPr>
      <a:lvl7pPr marL="914400" algn="ctr" defTabSz="4022725" rtl="0" fontAlgn="base">
        <a:spcBef>
          <a:spcPct val="0"/>
        </a:spcBef>
        <a:spcAft>
          <a:spcPct val="0"/>
        </a:spcAft>
        <a:defRPr sz="19300">
          <a:solidFill>
            <a:schemeClr val="tx2"/>
          </a:solidFill>
          <a:latin typeface="Arial" charset="0"/>
        </a:defRPr>
      </a:lvl7pPr>
      <a:lvl8pPr marL="1371600" algn="ctr" defTabSz="4022725" rtl="0" fontAlgn="base">
        <a:spcBef>
          <a:spcPct val="0"/>
        </a:spcBef>
        <a:spcAft>
          <a:spcPct val="0"/>
        </a:spcAft>
        <a:defRPr sz="19300">
          <a:solidFill>
            <a:schemeClr val="tx2"/>
          </a:solidFill>
          <a:latin typeface="Arial" charset="0"/>
        </a:defRPr>
      </a:lvl8pPr>
      <a:lvl9pPr marL="1828800" algn="ctr" defTabSz="4022725" rtl="0" fontAlgn="base">
        <a:spcBef>
          <a:spcPct val="0"/>
        </a:spcBef>
        <a:spcAft>
          <a:spcPct val="0"/>
        </a:spcAft>
        <a:defRPr sz="19300">
          <a:solidFill>
            <a:schemeClr val="tx2"/>
          </a:solidFill>
          <a:latin typeface="Arial" charset="0"/>
        </a:defRPr>
      </a:lvl9pPr>
    </p:titleStyle>
    <p:bodyStyle>
      <a:lvl1pPr marL="1509713" indent="-1509713" algn="l" defTabSz="4022725" rtl="0" fontAlgn="base">
        <a:spcBef>
          <a:spcPct val="20000"/>
        </a:spcBef>
        <a:spcAft>
          <a:spcPct val="0"/>
        </a:spcAft>
        <a:buChar char="•"/>
        <a:defRPr sz="14100">
          <a:solidFill>
            <a:schemeClr val="tx1"/>
          </a:solidFill>
          <a:latin typeface="+mn-lt"/>
          <a:ea typeface="+mn-ea"/>
          <a:cs typeface="+mn-cs"/>
        </a:defRPr>
      </a:lvl1pPr>
      <a:lvl2pPr marL="3268663" indent="-1257300" algn="l" defTabSz="4022725" rtl="0" fontAlgn="base">
        <a:spcBef>
          <a:spcPct val="20000"/>
        </a:spcBef>
        <a:spcAft>
          <a:spcPct val="0"/>
        </a:spcAft>
        <a:buChar char="–"/>
        <a:defRPr sz="12300">
          <a:solidFill>
            <a:schemeClr val="tx1"/>
          </a:solidFill>
          <a:latin typeface="+mn-lt"/>
        </a:defRPr>
      </a:lvl2pPr>
      <a:lvl3pPr marL="5029200" indent="-1006475" algn="l" defTabSz="4022725" rtl="0" fontAlgn="base">
        <a:spcBef>
          <a:spcPct val="20000"/>
        </a:spcBef>
        <a:spcAft>
          <a:spcPct val="0"/>
        </a:spcAft>
        <a:buChar char="•"/>
        <a:defRPr sz="10500">
          <a:solidFill>
            <a:schemeClr val="tx1"/>
          </a:solidFill>
          <a:latin typeface="+mn-lt"/>
        </a:defRPr>
      </a:lvl3pPr>
      <a:lvl4pPr marL="7040563" indent="-1006475" algn="l" defTabSz="4022725" rtl="0" fontAlgn="base">
        <a:spcBef>
          <a:spcPct val="20000"/>
        </a:spcBef>
        <a:spcAft>
          <a:spcPct val="0"/>
        </a:spcAft>
        <a:buChar char="–"/>
        <a:defRPr sz="8800">
          <a:solidFill>
            <a:schemeClr val="tx1"/>
          </a:solidFill>
          <a:latin typeface="+mn-lt"/>
        </a:defRPr>
      </a:lvl4pPr>
      <a:lvl5pPr marL="9051925" indent="-1004888" algn="l" defTabSz="4022725" rtl="0" fontAlgn="base">
        <a:spcBef>
          <a:spcPct val="20000"/>
        </a:spcBef>
        <a:spcAft>
          <a:spcPct val="0"/>
        </a:spcAft>
        <a:buChar char="»"/>
        <a:defRPr sz="8800">
          <a:solidFill>
            <a:schemeClr val="tx1"/>
          </a:solidFill>
          <a:latin typeface="+mn-lt"/>
        </a:defRPr>
      </a:lvl5pPr>
      <a:lvl6pPr marL="9509125" indent="-1004888" algn="l" defTabSz="4022725" rtl="0" fontAlgn="base">
        <a:spcBef>
          <a:spcPct val="20000"/>
        </a:spcBef>
        <a:spcAft>
          <a:spcPct val="0"/>
        </a:spcAft>
        <a:buChar char="»"/>
        <a:defRPr sz="8800">
          <a:solidFill>
            <a:schemeClr val="tx1"/>
          </a:solidFill>
          <a:latin typeface="+mn-lt"/>
        </a:defRPr>
      </a:lvl6pPr>
      <a:lvl7pPr marL="9966325" indent="-1004888" algn="l" defTabSz="4022725" rtl="0" fontAlgn="base">
        <a:spcBef>
          <a:spcPct val="20000"/>
        </a:spcBef>
        <a:spcAft>
          <a:spcPct val="0"/>
        </a:spcAft>
        <a:buChar char="»"/>
        <a:defRPr sz="8800">
          <a:solidFill>
            <a:schemeClr val="tx1"/>
          </a:solidFill>
          <a:latin typeface="+mn-lt"/>
        </a:defRPr>
      </a:lvl7pPr>
      <a:lvl8pPr marL="10423525" indent="-1004888" algn="l" defTabSz="4022725" rtl="0" fontAlgn="base">
        <a:spcBef>
          <a:spcPct val="20000"/>
        </a:spcBef>
        <a:spcAft>
          <a:spcPct val="0"/>
        </a:spcAft>
        <a:buChar char="»"/>
        <a:defRPr sz="8800">
          <a:solidFill>
            <a:schemeClr val="tx1"/>
          </a:solidFill>
          <a:latin typeface="+mn-lt"/>
        </a:defRPr>
      </a:lvl8pPr>
      <a:lvl9pPr marL="10880725" indent="-1004888" algn="l" defTabSz="4022725" rtl="0" fontAlgn="base">
        <a:spcBef>
          <a:spcPct val="20000"/>
        </a:spcBef>
        <a:spcAft>
          <a:spcPct val="0"/>
        </a:spcAft>
        <a:buChar char="»"/>
        <a:defRPr sz="8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7.png"/><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chart" Target="../charts/chart1.xml"/><Relationship Id="rId5" Type="http://schemas.openxmlformats.org/officeDocument/2006/relationships/image" Target="../media/image6.pn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6" name="Text Box 74"/>
          <p:cNvSpPr txBox="1">
            <a:spLocks noChangeArrowheads="1"/>
          </p:cNvSpPr>
          <p:nvPr/>
        </p:nvSpPr>
        <p:spPr bwMode="auto">
          <a:xfrm>
            <a:off x="6854825" y="0"/>
            <a:ext cx="34278888"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0" tIns="457200" rIns="457200" bIns="4572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r>
              <a:rPr lang="en-US" sz="6000" dirty="0">
                <a:solidFill>
                  <a:schemeClr val="bg1"/>
                </a:solidFill>
                <a:latin typeface="Calibri" pitchFamily="34" charset="0"/>
              </a:rPr>
              <a:t>Template Provided By Genigraphics – 800.790.4001 – Replace This Text With Your Title</a:t>
            </a:r>
          </a:p>
        </p:txBody>
      </p:sp>
      <p:sp>
        <p:nvSpPr>
          <p:cNvPr id="3147" name="Text Box 75"/>
          <p:cNvSpPr txBox="1">
            <a:spLocks noChangeArrowheads="1"/>
          </p:cNvSpPr>
          <p:nvPr/>
        </p:nvSpPr>
        <p:spPr bwMode="auto">
          <a:xfrm>
            <a:off x="6854825" y="1524000"/>
            <a:ext cx="34278888"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0" tIns="457200" rIns="457200" bIns="4572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r>
              <a:rPr lang="en-US" sz="4400" dirty="0">
                <a:solidFill>
                  <a:schemeClr val="bg1"/>
                </a:solidFill>
                <a:latin typeface="Calibri" pitchFamily="34" charset="0"/>
              </a:rPr>
              <a:t>John Smith, MD</a:t>
            </a:r>
            <a:r>
              <a:rPr lang="en-US" sz="4400" baseline="30000" dirty="0">
                <a:solidFill>
                  <a:schemeClr val="bg1"/>
                </a:solidFill>
                <a:latin typeface="Calibri" pitchFamily="34" charset="0"/>
              </a:rPr>
              <a:t>1</a:t>
            </a:r>
            <a:r>
              <a:rPr lang="en-US" sz="4400" dirty="0">
                <a:solidFill>
                  <a:schemeClr val="bg1"/>
                </a:solidFill>
                <a:latin typeface="Calibri" pitchFamily="34" charset="0"/>
              </a:rPr>
              <a:t>; Jane Doe, PhD</a:t>
            </a:r>
            <a:r>
              <a:rPr lang="en-US" sz="4400" baseline="30000" dirty="0">
                <a:solidFill>
                  <a:schemeClr val="bg1"/>
                </a:solidFill>
                <a:latin typeface="Calibri" pitchFamily="34" charset="0"/>
              </a:rPr>
              <a:t>2</a:t>
            </a:r>
            <a:r>
              <a:rPr lang="en-US" sz="4400" dirty="0">
                <a:solidFill>
                  <a:schemeClr val="bg1"/>
                </a:solidFill>
                <a:latin typeface="Calibri" pitchFamily="34" charset="0"/>
              </a:rPr>
              <a:t>; Frederick Smith, MD, PhD</a:t>
            </a:r>
            <a:r>
              <a:rPr lang="en-US" sz="4400" baseline="30000" dirty="0">
                <a:solidFill>
                  <a:schemeClr val="bg1"/>
                </a:solidFill>
                <a:latin typeface="Calibri" pitchFamily="34" charset="0"/>
              </a:rPr>
              <a:t>1,2</a:t>
            </a:r>
          </a:p>
          <a:p>
            <a:pPr algn="ctr"/>
            <a:r>
              <a:rPr lang="en-US" sz="4400" baseline="30000" dirty="0">
                <a:solidFill>
                  <a:schemeClr val="bg1"/>
                </a:solidFill>
                <a:latin typeface="Calibri" pitchFamily="34" charset="0"/>
              </a:rPr>
              <a:t>1</a:t>
            </a:r>
            <a:r>
              <a:rPr lang="en-US" sz="4400" dirty="0">
                <a:solidFill>
                  <a:schemeClr val="bg1"/>
                </a:solidFill>
                <a:latin typeface="Calibri" pitchFamily="34" charset="0"/>
              </a:rPr>
              <a:t>University of Affiliation, </a:t>
            </a:r>
            <a:r>
              <a:rPr lang="en-US" sz="4400" baseline="30000" dirty="0">
                <a:solidFill>
                  <a:schemeClr val="bg1"/>
                </a:solidFill>
                <a:latin typeface="Calibri" pitchFamily="34" charset="0"/>
              </a:rPr>
              <a:t>2</a:t>
            </a:r>
            <a:r>
              <a:rPr lang="en-US" sz="4400" dirty="0">
                <a:solidFill>
                  <a:schemeClr val="bg1"/>
                </a:solidFill>
                <a:latin typeface="Calibri" pitchFamily="34" charset="0"/>
              </a:rPr>
              <a:t>Medical Center of Affiliation</a:t>
            </a:r>
          </a:p>
        </p:txBody>
      </p:sp>
      <p:sp>
        <p:nvSpPr>
          <p:cNvPr id="3148" name="Rectangle 76"/>
          <p:cNvSpPr>
            <a:spLocks noChangeAspect="1" noChangeArrowheads="1"/>
          </p:cNvSpPr>
          <p:nvPr/>
        </p:nvSpPr>
        <p:spPr bwMode="auto">
          <a:xfrm>
            <a:off x="1849438" y="533400"/>
            <a:ext cx="2925762" cy="2195513"/>
          </a:xfrm>
          <a:prstGeom prst="rect">
            <a:avLst/>
          </a:prstGeom>
          <a:blipFill dpi="0" rotWithShape="1">
            <a:blip r:embed="rId2">
              <a:lum bright="70000" contrast="-70000"/>
            </a:blip>
            <a:srcRect/>
            <a:stretch>
              <a:fillRect r="-54"/>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4389438"/>
            <a:r>
              <a:rPr lang="en-US" sz="2200" b="1" dirty="0">
                <a:latin typeface="Calibri" pitchFamily="34" charset="0"/>
              </a:rPr>
              <a:t>REPLACE THIS BOX WITH YOUR ORGANIZATION’S</a:t>
            </a:r>
          </a:p>
          <a:p>
            <a:pPr algn="ctr" defTabSz="4389438"/>
            <a:r>
              <a:rPr lang="en-US" sz="2200" b="1" dirty="0">
                <a:latin typeface="Calibri" pitchFamily="34" charset="0"/>
              </a:rPr>
              <a:t>HIGH RESOLUTION LOGO</a:t>
            </a:r>
          </a:p>
        </p:txBody>
      </p:sp>
      <p:sp>
        <p:nvSpPr>
          <p:cNvPr id="3154" name="Text Box 82"/>
          <p:cNvSpPr txBox="1">
            <a:spLocks noChangeArrowheads="1"/>
          </p:cNvSpPr>
          <p:nvPr/>
        </p:nvSpPr>
        <p:spPr bwMode="auto">
          <a:xfrm>
            <a:off x="7312025" y="3289300"/>
            <a:ext cx="7769225"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3600" b="1" dirty="0">
                <a:solidFill>
                  <a:schemeClr val="accent1">
                    <a:lumMod val="50000"/>
                  </a:schemeClr>
                </a:solidFill>
                <a:latin typeface="Calibri" pitchFamily="34" charset="0"/>
              </a:rPr>
              <a:t>INTRODUCTION</a:t>
            </a:r>
          </a:p>
        </p:txBody>
      </p:sp>
      <p:sp>
        <p:nvSpPr>
          <p:cNvPr id="3155" name="Text Box 83"/>
          <p:cNvSpPr txBox="1">
            <a:spLocks noChangeArrowheads="1"/>
          </p:cNvSpPr>
          <p:nvPr/>
        </p:nvSpPr>
        <p:spPr bwMode="auto">
          <a:xfrm>
            <a:off x="7312025" y="12877800"/>
            <a:ext cx="7769225"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3600" b="1" dirty="0">
                <a:solidFill>
                  <a:schemeClr val="accent1">
                    <a:lumMod val="50000"/>
                  </a:schemeClr>
                </a:solidFill>
                <a:latin typeface="Calibri" pitchFamily="34" charset="0"/>
              </a:rPr>
              <a:t>METHODS AND MATERIALS</a:t>
            </a:r>
          </a:p>
        </p:txBody>
      </p:sp>
      <p:sp>
        <p:nvSpPr>
          <p:cNvPr id="3157" name="Text Box 85"/>
          <p:cNvSpPr txBox="1">
            <a:spLocks noChangeArrowheads="1"/>
          </p:cNvSpPr>
          <p:nvPr/>
        </p:nvSpPr>
        <p:spPr bwMode="auto">
          <a:xfrm>
            <a:off x="32678688" y="9296400"/>
            <a:ext cx="7769225"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3600" b="1" dirty="0">
                <a:solidFill>
                  <a:schemeClr val="accent1">
                    <a:lumMod val="50000"/>
                  </a:schemeClr>
                </a:solidFill>
                <a:latin typeface="Calibri" pitchFamily="34" charset="0"/>
              </a:rPr>
              <a:t>CONCLUSIONS</a:t>
            </a:r>
          </a:p>
        </p:txBody>
      </p:sp>
      <p:sp>
        <p:nvSpPr>
          <p:cNvPr id="3158" name="Text Box 86"/>
          <p:cNvSpPr txBox="1">
            <a:spLocks noChangeArrowheads="1"/>
          </p:cNvSpPr>
          <p:nvPr/>
        </p:nvSpPr>
        <p:spPr bwMode="auto">
          <a:xfrm>
            <a:off x="32678688" y="3289300"/>
            <a:ext cx="7769225"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3600" b="1" dirty="0">
                <a:solidFill>
                  <a:schemeClr val="accent1">
                    <a:lumMod val="50000"/>
                  </a:schemeClr>
                </a:solidFill>
                <a:latin typeface="Calibri" pitchFamily="34" charset="0"/>
              </a:rPr>
              <a:t>DISCUSSION</a:t>
            </a:r>
          </a:p>
        </p:txBody>
      </p:sp>
      <p:sp>
        <p:nvSpPr>
          <p:cNvPr id="3159" name="Text Box 87"/>
          <p:cNvSpPr txBox="1">
            <a:spLocks noChangeArrowheads="1"/>
          </p:cNvSpPr>
          <p:nvPr/>
        </p:nvSpPr>
        <p:spPr bwMode="auto">
          <a:xfrm>
            <a:off x="15767050" y="3289300"/>
            <a:ext cx="7769225"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3600" b="1" dirty="0">
                <a:solidFill>
                  <a:schemeClr val="accent1">
                    <a:lumMod val="50000"/>
                  </a:schemeClr>
                </a:solidFill>
                <a:latin typeface="Calibri" pitchFamily="34" charset="0"/>
              </a:rPr>
              <a:t>RESULTS</a:t>
            </a:r>
          </a:p>
        </p:txBody>
      </p:sp>
      <p:sp>
        <p:nvSpPr>
          <p:cNvPr id="3160" name="Text Box 88"/>
          <p:cNvSpPr txBox="1">
            <a:spLocks noChangeArrowheads="1"/>
          </p:cNvSpPr>
          <p:nvPr/>
        </p:nvSpPr>
        <p:spPr bwMode="auto">
          <a:xfrm>
            <a:off x="32678688" y="15363269"/>
            <a:ext cx="7769225"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3600" b="1" dirty="0">
                <a:solidFill>
                  <a:schemeClr val="accent1">
                    <a:lumMod val="50000"/>
                  </a:schemeClr>
                </a:solidFill>
                <a:latin typeface="Calibri" pitchFamily="34" charset="0"/>
              </a:rPr>
              <a:t>REFERENCES</a:t>
            </a:r>
          </a:p>
        </p:txBody>
      </p:sp>
      <p:pic>
        <p:nvPicPr>
          <p:cNvPr id="3202" name="Picture 130" descr="Picture1"/>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767050" y="15693391"/>
            <a:ext cx="3663950" cy="2442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03" name="Picture 131" descr="Picture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72323" y="15693391"/>
            <a:ext cx="3663951" cy="2442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04" name="Text Box 132"/>
          <p:cNvSpPr txBox="1">
            <a:spLocks noChangeArrowheads="1"/>
          </p:cNvSpPr>
          <p:nvPr/>
        </p:nvSpPr>
        <p:spPr bwMode="auto">
          <a:xfrm>
            <a:off x="15767050" y="18211800"/>
            <a:ext cx="297350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r>
              <a:rPr lang="en-US" b="1" dirty="0">
                <a:solidFill>
                  <a:schemeClr val="accent1">
                    <a:lumMod val="50000"/>
                  </a:schemeClr>
                </a:solidFill>
                <a:latin typeface="Calibri" pitchFamily="34" charset="0"/>
              </a:rPr>
              <a:t>Figure 1.</a:t>
            </a:r>
            <a:r>
              <a:rPr lang="en-US" dirty="0">
                <a:solidFill>
                  <a:schemeClr val="accent1">
                    <a:lumMod val="50000"/>
                  </a:schemeClr>
                </a:solidFill>
                <a:latin typeface="Calibri" pitchFamily="34" charset="0"/>
              </a:rPr>
              <a:t> Label in 18pt </a:t>
            </a:r>
            <a:r>
              <a:rPr lang="en-US" dirty="0" smtClean="0">
                <a:solidFill>
                  <a:schemeClr val="accent1">
                    <a:lumMod val="50000"/>
                  </a:schemeClr>
                </a:solidFill>
                <a:latin typeface="Calibri" pitchFamily="34" charset="0"/>
              </a:rPr>
              <a:t>Calibri.</a:t>
            </a:r>
            <a:endParaRPr lang="en-US" dirty="0">
              <a:solidFill>
                <a:schemeClr val="accent1">
                  <a:lumMod val="50000"/>
                </a:schemeClr>
              </a:solidFill>
              <a:latin typeface="Calibri" pitchFamily="34" charset="0"/>
            </a:endParaRPr>
          </a:p>
        </p:txBody>
      </p:sp>
      <p:sp>
        <p:nvSpPr>
          <p:cNvPr id="3205" name="Text Box 133"/>
          <p:cNvSpPr txBox="1">
            <a:spLocks noChangeArrowheads="1"/>
          </p:cNvSpPr>
          <p:nvPr/>
        </p:nvSpPr>
        <p:spPr bwMode="auto">
          <a:xfrm>
            <a:off x="19872323" y="18250336"/>
            <a:ext cx="297350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r>
              <a:rPr lang="en-US" b="1" dirty="0">
                <a:solidFill>
                  <a:schemeClr val="accent1">
                    <a:lumMod val="50000"/>
                  </a:schemeClr>
                </a:solidFill>
                <a:latin typeface="Calibri" pitchFamily="34" charset="0"/>
              </a:rPr>
              <a:t>Figure 2.</a:t>
            </a:r>
            <a:r>
              <a:rPr lang="en-US" dirty="0">
                <a:solidFill>
                  <a:schemeClr val="accent1">
                    <a:lumMod val="50000"/>
                  </a:schemeClr>
                </a:solidFill>
                <a:latin typeface="Calibri" pitchFamily="34" charset="0"/>
              </a:rPr>
              <a:t> Label in 18pt </a:t>
            </a:r>
            <a:r>
              <a:rPr lang="en-US" dirty="0" smtClean="0">
                <a:solidFill>
                  <a:schemeClr val="accent1">
                    <a:lumMod val="50000"/>
                  </a:schemeClr>
                </a:solidFill>
                <a:latin typeface="Calibri" pitchFamily="34" charset="0"/>
              </a:rPr>
              <a:t>Calibri.</a:t>
            </a:r>
            <a:endParaRPr lang="en-US" dirty="0">
              <a:solidFill>
                <a:schemeClr val="accent1">
                  <a:lumMod val="50000"/>
                </a:schemeClr>
              </a:solidFill>
              <a:latin typeface="Calibri" pitchFamily="34" charset="0"/>
            </a:endParaRPr>
          </a:p>
        </p:txBody>
      </p:sp>
      <p:sp>
        <p:nvSpPr>
          <p:cNvPr id="3206" name="Text Box 134"/>
          <p:cNvSpPr txBox="1">
            <a:spLocks noChangeArrowheads="1"/>
          </p:cNvSpPr>
          <p:nvPr/>
        </p:nvSpPr>
        <p:spPr bwMode="auto">
          <a:xfrm>
            <a:off x="684213" y="3289300"/>
            <a:ext cx="5256212"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2880" tIns="182880" rIns="182880" bIns="182880" anchor="ctr" anchorCtr="0"/>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3600" dirty="0">
                <a:solidFill>
                  <a:schemeClr val="bg1"/>
                </a:solidFill>
                <a:latin typeface="Calibri" pitchFamily="34" charset="0"/>
              </a:rPr>
              <a:t>ABSTRACT</a:t>
            </a:r>
          </a:p>
        </p:txBody>
      </p:sp>
      <p:sp>
        <p:nvSpPr>
          <p:cNvPr id="3207" name="Text Box 135"/>
          <p:cNvSpPr txBox="1">
            <a:spLocks noChangeArrowheads="1"/>
          </p:cNvSpPr>
          <p:nvPr/>
        </p:nvSpPr>
        <p:spPr bwMode="auto">
          <a:xfrm>
            <a:off x="684213" y="15697200"/>
            <a:ext cx="5256212"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2880" tIns="182880" rIns="182880" bIns="182880" anchor="ctr" anchorCtr="0"/>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3600" dirty="0" smtClean="0">
                <a:solidFill>
                  <a:schemeClr val="bg1"/>
                </a:solidFill>
                <a:latin typeface="Calibri" pitchFamily="34" charset="0"/>
              </a:rPr>
              <a:t>CONTACT</a:t>
            </a:r>
            <a:endParaRPr lang="en-US" sz="3600" dirty="0">
              <a:solidFill>
                <a:schemeClr val="bg1"/>
              </a:solidFill>
              <a:latin typeface="Calibri" pitchFamily="34" charset="0"/>
            </a:endParaRPr>
          </a:p>
        </p:txBody>
      </p:sp>
      <p:sp>
        <p:nvSpPr>
          <p:cNvPr id="3209" name="Text Box 137"/>
          <p:cNvSpPr txBox="1">
            <a:spLocks noChangeArrowheads="1"/>
          </p:cNvSpPr>
          <p:nvPr/>
        </p:nvSpPr>
        <p:spPr bwMode="auto">
          <a:xfrm>
            <a:off x="24223663" y="3289300"/>
            <a:ext cx="7769225"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3600" b="1" dirty="0">
                <a:solidFill>
                  <a:schemeClr val="accent1">
                    <a:lumMod val="50000"/>
                  </a:schemeClr>
                </a:solidFill>
                <a:latin typeface="Calibri" pitchFamily="34" charset="0"/>
              </a:rPr>
              <a:t>RESULTS</a:t>
            </a:r>
          </a:p>
        </p:txBody>
      </p:sp>
      <p:sp>
        <p:nvSpPr>
          <p:cNvPr id="3216" name="Text Box 144"/>
          <p:cNvSpPr txBox="1">
            <a:spLocks noChangeArrowheads="1"/>
          </p:cNvSpPr>
          <p:nvPr/>
        </p:nvSpPr>
        <p:spPr bwMode="auto">
          <a:xfrm>
            <a:off x="684213" y="16357600"/>
            <a:ext cx="5256212" cy="1908215"/>
          </a:xfrm>
          <a:prstGeom prst="rect">
            <a:avLst/>
          </a:prstGeom>
          <a:solidFill>
            <a:schemeClr val="accent1">
              <a:lumMod val="75000"/>
            </a:schemeClr>
          </a:solidFill>
          <a:ln>
            <a:noFill/>
          </a:ln>
          <a:effectLst/>
        </p:spPr>
        <p:txBody>
          <a:bodyPr lIns="182880" tIns="182880" rIns="182880" bIns="182880" anchor="t" anchorCtr="0">
            <a:spAutoFit/>
          </a:bodyPr>
          <a:lstStyle/>
          <a:p>
            <a:r>
              <a:rPr lang="en-US" sz="2000" dirty="0">
                <a:solidFill>
                  <a:schemeClr val="bg1"/>
                </a:solidFill>
                <a:latin typeface="Calibri" pitchFamily="34" charset="0"/>
              </a:rPr>
              <a:t>&lt;your name&gt;</a:t>
            </a:r>
          </a:p>
          <a:p>
            <a:r>
              <a:rPr lang="en-US" sz="2000" dirty="0">
                <a:solidFill>
                  <a:schemeClr val="bg1"/>
                </a:solidFill>
                <a:latin typeface="Calibri" pitchFamily="34" charset="0"/>
              </a:rPr>
              <a:t>&lt;organization name&gt;</a:t>
            </a:r>
          </a:p>
          <a:p>
            <a:r>
              <a:rPr lang="en-US" sz="2000" dirty="0">
                <a:solidFill>
                  <a:schemeClr val="bg1"/>
                </a:solidFill>
                <a:latin typeface="Calibri" pitchFamily="34" charset="0"/>
              </a:rPr>
              <a:t>Email: </a:t>
            </a:r>
          </a:p>
          <a:p>
            <a:r>
              <a:rPr lang="en-US" sz="2000" dirty="0">
                <a:solidFill>
                  <a:schemeClr val="bg1"/>
                </a:solidFill>
                <a:latin typeface="Calibri" pitchFamily="34" charset="0"/>
              </a:rPr>
              <a:t>Phone: </a:t>
            </a:r>
          </a:p>
          <a:p>
            <a:r>
              <a:rPr lang="en-US" sz="2000" dirty="0">
                <a:solidFill>
                  <a:schemeClr val="bg1"/>
                </a:solidFill>
                <a:latin typeface="Calibri" pitchFamily="34" charset="0"/>
              </a:rPr>
              <a:t>Website: </a:t>
            </a:r>
          </a:p>
        </p:txBody>
      </p:sp>
      <p:sp>
        <p:nvSpPr>
          <p:cNvPr id="3217" name="Text Box 145"/>
          <p:cNvSpPr txBox="1">
            <a:spLocks noChangeArrowheads="1"/>
          </p:cNvSpPr>
          <p:nvPr/>
        </p:nvSpPr>
        <p:spPr bwMode="auto">
          <a:xfrm>
            <a:off x="684213" y="4028174"/>
            <a:ext cx="5256212" cy="5909310"/>
          </a:xfrm>
          <a:prstGeom prst="rect">
            <a:avLst/>
          </a:prstGeom>
          <a:solidFill>
            <a:schemeClr val="accent1">
              <a:lumMod val="75000"/>
            </a:schemeClr>
          </a:solidFill>
          <a:ln>
            <a:noFill/>
          </a:ln>
          <a:effectLst/>
        </p:spPr>
        <p:txBody>
          <a:bodyPr lIns="182880" tIns="182880" rIns="182880" bIns="182880" anchor="t" anchorCtr="0">
            <a:spAutoFit/>
          </a:bodyPr>
          <a:lstStyle/>
          <a:p>
            <a:pPr eaLnBrk="1" hangingPunct="1"/>
            <a:r>
              <a:rPr lang="en-US" sz="2000" dirty="0" smtClean="0">
                <a:solidFill>
                  <a:schemeClr val="bg1"/>
                </a:solidFill>
                <a:latin typeface="Calibri" pitchFamily="34" charset="0"/>
              </a:rPr>
              <a:t>Click here to insert your Abstract text. Type it in or copy and paste from your Word document or other source.</a:t>
            </a:r>
          </a:p>
          <a:p>
            <a:pPr eaLnBrk="1" hangingPunct="1"/>
            <a:endParaRPr lang="en-US" sz="2000" dirty="0" smtClean="0">
              <a:solidFill>
                <a:schemeClr val="bg1"/>
              </a:solidFill>
              <a:latin typeface="Calibri" pitchFamily="34" charset="0"/>
            </a:endParaRPr>
          </a:p>
          <a:p>
            <a:pPr eaLnBrk="1" hangingPunct="1"/>
            <a:r>
              <a:rPr lang="en-US" sz="2000" dirty="0" smtClean="0">
                <a:solidFill>
                  <a:schemeClr val="bg1"/>
                </a:solidFill>
                <a:latin typeface="Calibri" pitchFamily="34" charset="0"/>
              </a:rPr>
              <a:t>This text box will automatically re-size to your text. To turn off that feature, right click inside this box and go to </a:t>
            </a:r>
            <a:r>
              <a:rPr lang="en-US" sz="2000" b="1" dirty="0" smtClean="0">
                <a:solidFill>
                  <a:schemeClr val="bg1"/>
                </a:solidFill>
                <a:latin typeface="Calibri" pitchFamily="34" charset="0"/>
              </a:rPr>
              <a:t>Format Shape, Text Box, Autofit</a:t>
            </a:r>
            <a:r>
              <a:rPr lang="en-US" sz="2000" dirty="0" smtClean="0">
                <a:solidFill>
                  <a:schemeClr val="bg1"/>
                </a:solidFill>
                <a:latin typeface="Calibri" pitchFamily="34" charset="0"/>
              </a:rPr>
              <a:t>, and select the “Do Not Autofit” radio button.</a:t>
            </a:r>
          </a:p>
          <a:p>
            <a:pPr eaLnBrk="1" hangingPunct="1"/>
            <a:endParaRPr lang="en-US" sz="2000" dirty="0" smtClean="0">
              <a:solidFill>
                <a:schemeClr val="bg1"/>
              </a:solidFill>
              <a:latin typeface="Calibri" pitchFamily="34" charset="0"/>
            </a:endParaRPr>
          </a:p>
          <a:p>
            <a:pPr eaLnBrk="1" hangingPunct="1"/>
            <a:r>
              <a:rPr lang="en-US" sz="2000" dirty="0" smtClean="0">
                <a:solidFill>
                  <a:schemeClr val="bg1"/>
                </a:solidFill>
                <a:latin typeface="Calibri" pitchFamily="34" charset="0"/>
              </a:rPr>
              <a:t>To change the font style of this text box: Click on the border once to highlight the entire text box, then select a different font or font size that suits you. This text is Calibri 20pt and is easily read up to 6 feet away on a 42x90 poster.</a:t>
            </a:r>
          </a:p>
          <a:p>
            <a:pPr eaLnBrk="1" hangingPunct="1"/>
            <a:endParaRPr lang="en-US" sz="2000" dirty="0" smtClean="0">
              <a:solidFill>
                <a:schemeClr val="bg1"/>
              </a:solidFill>
              <a:latin typeface="Calibri" pitchFamily="34" charset="0"/>
            </a:endParaRPr>
          </a:p>
          <a:p>
            <a:pPr eaLnBrk="1" hangingPunct="1"/>
            <a:r>
              <a:rPr lang="en-US" sz="2000" dirty="0" smtClean="0">
                <a:solidFill>
                  <a:schemeClr val="bg1"/>
                </a:solidFill>
                <a:latin typeface="Calibri" pitchFamily="34" charset="0"/>
              </a:rPr>
              <a:t>Zoom out to 200% to preview what this will look like on your printed poster.</a:t>
            </a:r>
            <a:endParaRPr lang="en-US" sz="2000" dirty="0">
              <a:solidFill>
                <a:schemeClr val="bg1"/>
              </a:solidFill>
              <a:latin typeface="Calibri" pitchFamily="34" charset="0"/>
            </a:endParaRPr>
          </a:p>
        </p:txBody>
      </p:sp>
      <p:sp>
        <p:nvSpPr>
          <p:cNvPr id="3218" name="Text Box 146"/>
          <p:cNvSpPr txBox="1">
            <a:spLocks noChangeArrowheads="1"/>
          </p:cNvSpPr>
          <p:nvPr/>
        </p:nvSpPr>
        <p:spPr bwMode="auto">
          <a:xfrm>
            <a:off x="15767050" y="4028174"/>
            <a:ext cx="7769225" cy="3754874"/>
          </a:xfrm>
          <a:prstGeom prst="rect">
            <a:avLst/>
          </a:prstGeom>
          <a:solidFill>
            <a:schemeClr val="bg1"/>
          </a:solidFill>
          <a:ln>
            <a:noFill/>
          </a:ln>
          <a:effectLst/>
        </p:spPr>
        <p:txBody>
          <a:bodyPr lIns="182880" tIns="182880" rIns="182880" bIns="182880">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eaLnBrk="1" hangingPunct="1"/>
            <a:r>
              <a:rPr lang="en-US" sz="2000" dirty="0" smtClean="0">
                <a:latin typeface="Calibri" pitchFamily="34" charset="0"/>
              </a:rPr>
              <a:t>Click here to insert your Results text. Type it in or copy and paste from your Word document or other source.</a:t>
            </a:r>
          </a:p>
          <a:p>
            <a:pPr eaLnBrk="1" hangingPunct="1"/>
            <a:endParaRPr lang="en-US" sz="2000" dirty="0" smtClean="0">
              <a:latin typeface="Calibri" pitchFamily="34" charset="0"/>
            </a:endParaRPr>
          </a:p>
          <a:p>
            <a:pPr eaLnBrk="1" hangingPunct="1"/>
            <a:r>
              <a:rPr lang="en-US" sz="2000" dirty="0" smtClean="0">
                <a:latin typeface="Calibri" pitchFamily="34" charset="0"/>
              </a:rPr>
              <a:t>Speaking of Results, yours will look better if you remember to run a spell-check on your poster! After you’ve added your content click on </a:t>
            </a:r>
            <a:r>
              <a:rPr lang="en-US" sz="2000" b="1" dirty="0" smtClean="0">
                <a:latin typeface="Calibri" pitchFamily="34" charset="0"/>
              </a:rPr>
              <a:t>Review</a:t>
            </a:r>
            <a:r>
              <a:rPr lang="en-US" sz="2000" dirty="0" smtClean="0">
                <a:latin typeface="Calibri" pitchFamily="34" charset="0"/>
              </a:rPr>
              <a:t>, </a:t>
            </a:r>
            <a:r>
              <a:rPr lang="en-US" sz="2000" b="1" dirty="0" smtClean="0">
                <a:latin typeface="Calibri" pitchFamily="34" charset="0"/>
              </a:rPr>
              <a:t>Spelling</a:t>
            </a:r>
            <a:r>
              <a:rPr lang="en-US" sz="2000" dirty="0" smtClean="0">
                <a:latin typeface="Calibri" pitchFamily="34" charset="0"/>
              </a:rPr>
              <a:t>, or press F7.</a:t>
            </a:r>
          </a:p>
          <a:p>
            <a:pPr eaLnBrk="1" hangingPunct="1"/>
            <a:endParaRPr lang="en-US" sz="2000" dirty="0" smtClean="0">
              <a:latin typeface="Calibri" pitchFamily="34" charset="0"/>
            </a:endParaRPr>
          </a:p>
          <a:p>
            <a:pPr lvl="0" defTabSz="4023067" fontAlgn="auto">
              <a:spcBef>
                <a:spcPts val="0"/>
              </a:spcBef>
              <a:spcAft>
                <a:spcPts val="0"/>
              </a:spcAft>
            </a:pPr>
            <a:r>
              <a:rPr lang="en-US" sz="2000" dirty="0">
                <a:solidFill>
                  <a:prstClr val="black"/>
                </a:solidFill>
                <a:latin typeface="Calibri" pitchFamily="34" charset="0"/>
              </a:rPr>
              <a:t>To change the background color of any text box,  click once on the box so it is outlined with a dashed border. Then select </a:t>
            </a:r>
            <a:r>
              <a:rPr lang="en-US" sz="2000" b="1" dirty="0">
                <a:solidFill>
                  <a:prstClr val="black"/>
                </a:solidFill>
                <a:latin typeface="Calibri" pitchFamily="34" charset="0"/>
              </a:rPr>
              <a:t>Shape Fill</a:t>
            </a:r>
            <a:r>
              <a:rPr lang="en-US" sz="2000" dirty="0">
                <a:solidFill>
                  <a:prstClr val="black"/>
                </a:solidFill>
                <a:latin typeface="Calibri" pitchFamily="34" charset="0"/>
              </a:rPr>
              <a:t> from the </a:t>
            </a:r>
            <a:r>
              <a:rPr lang="en-US" sz="2000" b="1" dirty="0">
                <a:solidFill>
                  <a:prstClr val="black"/>
                </a:solidFill>
                <a:latin typeface="Calibri" pitchFamily="34" charset="0"/>
              </a:rPr>
              <a:t>Drawing Tools, Format</a:t>
            </a:r>
            <a:r>
              <a:rPr lang="en-US" sz="2000" dirty="0">
                <a:solidFill>
                  <a:prstClr val="black"/>
                </a:solidFill>
                <a:latin typeface="Calibri" pitchFamily="34" charset="0"/>
              </a:rPr>
              <a:t> tab on the ribbon bar above. It’s the one with the ‘paint can’ icon.</a:t>
            </a:r>
          </a:p>
        </p:txBody>
      </p:sp>
      <p:sp>
        <p:nvSpPr>
          <p:cNvPr id="3219" name="Text Box 147"/>
          <p:cNvSpPr txBox="1">
            <a:spLocks noChangeArrowheads="1"/>
          </p:cNvSpPr>
          <p:nvPr/>
        </p:nvSpPr>
        <p:spPr bwMode="auto">
          <a:xfrm>
            <a:off x="32678688" y="4028174"/>
            <a:ext cx="7769225" cy="4678204"/>
          </a:xfrm>
          <a:prstGeom prst="rect">
            <a:avLst/>
          </a:prstGeom>
          <a:solidFill>
            <a:schemeClr val="bg1"/>
          </a:solidFill>
          <a:ln>
            <a:noFill/>
          </a:ln>
          <a:effectLst/>
        </p:spPr>
        <p:txBody>
          <a:bodyPr lIns="182880" tIns="182880" rIns="182880" bIns="182880">
            <a:spAutoFit/>
          </a:bodyPr>
          <a:lstStyle/>
          <a:p>
            <a:pPr eaLnBrk="1" hangingPunct="1"/>
            <a:r>
              <a:rPr lang="en-US" sz="2000" dirty="0">
                <a:latin typeface="Calibri" pitchFamily="34" charset="0"/>
              </a:rPr>
              <a:t>Click here to insert your Discussion text. Type it in or copy and paste from your Word document or other source.</a:t>
            </a:r>
          </a:p>
          <a:p>
            <a:pPr eaLnBrk="1" hangingPunct="1"/>
            <a:endParaRPr lang="en-US" sz="2000" dirty="0">
              <a:latin typeface="Calibri" pitchFamily="34" charset="0"/>
            </a:endParaRPr>
          </a:p>
          <a:p>
            <a:pPr eaLnBrk="1" hangingPunct="1"/>
            <a:r>
              <a:rPr lang="en-US" sz="2000" dirty="0">
                <a:latin typeface="Calibri" pitchFamily="34" charset="0"/>
              </a:rPr>
              <a:t>This text box will automatically re-size to your text. To turn off that feature, right click inside this box and go to </a:t>
            </a:r>
            <a:r>
              <a:rPr lang="en-US" sz="2000" b="1" dirty="0">
                <a:latin typeface="Calibri" pitchFamily="34" charset="0"/>
              </a:rPr>
              <a:t>Format Shape, Text Box, Autofit</a:t>
            </a:r>
            <a:r>
              <a:rPr lang="en-US" sz="2000" dirty="0">
                <a:latin typeface="Calibri" pitchFamily="34" charset="0"/>
              </a:rPr>
              <a:t>, and select the “Do Not Autofit” radio button.</a:t>
            </a:r>
          </a:p>
          <a:p>
            <a:pPr eaLnBrk="1" hangingPunct="1"/>
            <a:endParaRPr lang="en-US" sz="2000" dirty="0">
              <a:latin typeface="Calibri" pitchFamily="34" charset="0"/>
            </a:endParaRPr>
          </a:p>
          <a:p>
            <a:pPr eaLnBrk="1" hangingPunct="1"/>
            <a:r>
              <a:rPr lang="en-US" sz="2000" dirty="0">
                <a:latin typeface="Calibri" pitchFamily="34" charset="0"/>
              </a:rPr>
              <a:t>To change the font style of this text box: Click on the border once to highlight the entire text box, then select a different font or font size that suits you. </a:t>
            </a:r>
            <a:r>
              <a:rPr lang="en-US" sz="2000" dirty="0" smtClean="0">
                <a:latin typeface="Calibri" pitchFamily="34" charset="0"/>
              </a:rPr>
              <a:t>This text is Calibri 20pt and is easily read up to 6 feet away on a 42x90 poster.</a:t>
            </a:r>
          </a:p>
          <a:p>
            <a:pPr eaLnBrk="1" hangingPunct="1"/>
            <a:endParaRPr lang="en-US" sz="2000" dirty="0" smtClean="0">
              <a:latin typeface="Calibri" pitchFamily="34" charset="0"/>
            </a:endParaRPr>
          </a:p>
          <a:p>
            <a:pPr eaLnBrk="1" hangingPunct="1"/>
            <a:r>
              <a:rPr lang="en-US" sz="2000" dirty="0" smtClean="0">
                <a:latin typeface="Calibri" pitchFamily="34" charset="0"/>
              </a:rPr>
              <a:t>Zoom out to 200% to preview what this will look like on your printed poster.</a:t>
            </a:r>
          </a:p>
        </p:txBody>
      </p:sp>
      <p:sp>
        <p:nvSpPr>
          <p:cNvPr id="3220" name="Text Box 148"/>
          <p:cNvSpPr txBox="1">
            <a:spLocks noChangeArrowheads="1"/>
          </p:cNvSpPr>
          <p:nvPr/>
        </p:nvSpPr>
        <p:spPr bwMode="auto">
          <a:xfrm>
            <a:off x="7312025" y="13609796"/>
            <a:ext cx="7769225" cy="4678204"/>
          </a:xfrm>
          <a:prstGeom prst="rect">
            <a:avLst/>
          </a:prstGeom>
          <a:solidFill>
            <a:schemeClr val="bg1"/>
          </a:solidFill>
          <a:ln>
            <a:noFill/>
          </a:ln>
          <a:effectLst/>
        </p:spPr>
        <p:txBody>
          <a:bodyPr lIns="182880" tIns="182880" rIns="182880" bIns="182880">
            <a:spAutoFit/>
          </a:bodyPr>
          <a:lstStyle/>
          <a:p>
            <a:pPr eaLnBrk="1" hangingPunct="1"/>
            <a:r>
              <a:rPr lang="en-US" sz="2000" dirty="0" smtClean="0">
                <a:latin typeface="Calibri" pitchFamily="34" charset="0"/>
              </a:rPr>
              <a:t>Click here to insert your Methods and Materials text. Type it in or copy and paste from your Word document or other source.</a:t>
            </a:r>
          </a:p>
          <a:p>
            <a:pPr eaLnBrk="1" hangingPunct="1"/>
            <a:endParaRPr lang="en-US" sz="2000" dirty="0" smtClean="0">
              <a:latin typeface="Calibri" pitchFamily="34" charset="0"/>
            </a:endParaRPr>
          </a:p>
          <a:p>
            <a:pPr eaLnBrk="1" hangingPunct="1"/>
            <a:r>
              <a:rPr lang="en-US" sz="2000" dirty="0" smtClean="0">
                <a:latin typeface="Calibri" pitchFamily="34" charset="0"/>
              </a:rPr>
              <a:t>This text box will automatically re-size to your text. To turn off that feature, right click inside this box and go to </a:t>
            </a:r>
            <a:r>
              <a:rPr lang="en-US" sz="2000" b="1" dirty="0" smtClean="0">
                <a:latin typeface="Calibri" pitchFamily="34" charset="0"/>
              </a:rPr>
              <a:t>Format Shape, Text Box, Autofit</a:t>
            </a:r>
            <a:r>
              <a:rPr lang="en-US" sz="2000" dirty="0" smtClean="0">
                <a:latin typeface="Calibri" pitchFamily="34" charset="0"/>
              </a:rPr>
              <a:t>, and select the “Do Not Autofit” radio button.</a:t>
            </a:r>
          </a:p>
          <a:p>
            <a:pPr eaLnBrk="1" hangingPunct="1"/>
            <a:endParaRPr lang="en-US" sz="2000" dirty="0" smtClean="0">
              <a:latin typeface="Calibri" pitchFamily="34" charset="0"/>
            </a:endParaRPr>
          </a:p>
          <a:p>
            <a:pPr eaLnBrk="1" hangingPunct="1"/>
            <a:r>
              <a:rPr lang="en-US" sz="2000" dirty="0" smtClean="0">
                <a:latin typeface="Calibri" pitchFamily="34" charset="0"/>
              </a:rPr>
              <a:t>To change the font style of this text box: Click on the border once to highlight the entire text box, then select a different font or font size that suits you. This text is Calibri 20pt and is easily read up to 6 feet away on a 42x90 poster.</a:t>
            </a:r>
          </a:p>
          <a:p>
            <a:pPr eaLnBrk="1" hangingPunct="1"/>
            <a:endParaRPr lang="en-US" sz="2000" dirty="0" smtClean="0">
              <a:latin typeface="Calibri" pitchFamily="34" charset="0"/>
            </a:endParaRPr>
          </a:p>
          <a:p>
            <a:pPr eaLnBrk="1" hangingPunct="1"/>
            <a:r>
              <a:rPr lang="en-US" sz="2000" dirty="0" smtClean="0">
                <a:latin typeface="Calibri" pitchFamily="34" charset="0"/>
              </a:rPr>
              <a:t>Zoom out to 200% to preview what this will look like on your printed poster.</a:t>
            </a:r>
            <a:endParaRPr lang="en-US" sz="2000" dirty="0">
              <a:latin typeface="Calibri" pitchFamily="34" charset="0"/>
            </a:endParaRPr>
          </a:p>
        </p:txBody>
      </p:sp>
      <p:sp>
        <p:nvSpPr>
          <p:cNvPr id="3221" name="Text Box 149"/>
          <p:cNvSpPr txBox="1">
            <a:spLocks noChangeArrowheads="1"/>
          </p:cNvSpPr>
          <p:nvPr/>
        </p:nvSpPr>
        <p:spPr bwMode="auto">
          <a:xfrm>
            <a:off x="32678688" y="10058400"/>
            <a:ext cx="7769225" cy="4678204"/>
          </a:xfrm>
          <a:prstGeom prst="rect">
            <a:avLst/>
          </a:prstGeom>
          <a:solidFill>
            <a:schemeClr val="bg1"/>
          </a:solidFill>
          <a:ln>
            <a:noFill/>
          </a:ln>
          <a:effectLst/>
        </p:spPr>
        <p:txBody>
          <a:bodyPr lIns="182880" tIns="182880" rIns="182880" bIns="182880">
            <a:spAutoFit/>
          </a:bodyPr>
          <a:lstStyle/>
          <a:p>
            <a:pPr eaLnBrk="1" hangingPunct="1"/>
            <a:r>
              <a:rPr lang="en-US" sz="2000" dirty="0" smtClean="0">
                <a:latin typeface="Calibri" pitchFamily="34" charset="0"/>
              </a:rPr>
              <a:t>Click here to insert your Conclusions text. Type it in or copy and paste from your Word document or other source.</a:t>
            </a:r>
          </a:p>
          <a:p>
            <a:pPr eaLnBrk="1" hangingPunct="1"/>
            <a:endParaRPr lang="en-US" sz="2000" dirty="0" smtClean="0">
              <a:latin typeface="Calibri" pitchFamily="34" charset="0"/>
            </a:endParaRPr>
          </a:p>
          <a:p>
            <a:pPr eaLnBrk="1" hangingPunct="1"/>
            <a:r>
              <a:rPr lang="en-US" sz="2000" dirty="0" smtClean="0">
                <a:latin typeface="Calibri" pitchFamily="34" charset="0"/>
              </a:rPr>
              <a:t>This text box will automatically re-size to your text. To turn off that feature, right click inside this box and go to </a:t>
            </a:r>
            <a:r>
              <a:rPr lang="en-US" sz="2000" b="1" dirty="0" smtClean="0">
                <a:latin typeface="Calibri" pitchFamily="34" charset="0"/>
              </a:rPr>
              <a:t>Format Shape, Text Box, Autofit</a:t>
            </a:r>
            <a:r>
              <a:rPr lang="en-US" sz="2000" dirty="0" smtClean="0">
                <a:latin typeface="Calibri" pitchFamily="34" charset="0"/>
              </a:rPr>
              <a:t>, and select the “Do Not Autofit” radio button.</a:t>
            </a:r>
          </a:p>
          <a:p>
            <a:pPr eaLnBrk="1" hangingPunct="1"/>
            <a:endParaRPr lang="en-US" sz="2000" dirty="0" smtClean="0">
              <a:latin typeface="Calibri" pitchFamily="34" charset="0"/>
            </a:endParaRPr>
          </a:p>
          <a:p>
            <a:pPr eaLnBrk="1" hangingPunct="1"/>
            <a:r>
              <a:rPr lang="en-US" sz="2000" dirty="0" smtClean="0">
                <a:latin typeface="Calibri" pitchFamily="34" charset="0"/>
              </a:rPr>
              <a:t>To change the font style of this text box: Click on the border once to highlight the entire text box, then select a different font or font size that suits you. This text is Calibri 20pt and is easily read up to 6 feet away on a 42x90 poster.</a:t>
            </a:r>
          </a:p>
          <a:p>
            <a:pPr eaLnBrk="1" hangingPunct="1"/>
            <a:endParaRPr lang="en-US" sz="2000" dirty="0" smtClean="0">
              <a:latin typeface="Calibri" pitchFamily="34" charset="0"/>
            </a:endParaRPr>
          </a:p>
          <a:p>
            <a:pPr eaLnBrk="1" hangingPunct="1"/>
            <a:r>
              <a:rPr lang="en-US" sz="2000" dirty="0" smtClean="0">
                <a:latin typeface="Calibri" pitchFamily="34" charset="0"/>
              </a:rPr>
              <a:t>Zoom out to 200% to preview what this will look like on your printed poster.</a:t>
            </a:r>
            <a:endParaRPr lang="en-US" sz="2000" dirty="0">
              <a:latin typeface="Calibri" pitchFamily="34" charset="0"/>
            </a:endParaRPr>
          </a:p>
        </p:txBody>
      </p:sp>
      <mc:AlternateContent xmlns:mc="http://schemas.openxmlformats.org/markup-compatibility/2006" xmlns:a14="http://schemas.microsoft.com/office/drawing/2010/main">
        <mc:Choice Requires="a14">
          <p:sp>
            <p:nvSpPr>
              <p:cNvPr id="3222" name="Text Box 150"/>
              <p:cNvSpPr txBox="1">
                <a:spLocks noChangeArrowheads="1"/>
              </p:cNvSpPr>
              <p:nvPr/>
            </p:nvSpPr>
            <p:spPr bwMode="auto">
              <a:xfrm>
                <a:off x="7312025" y="4028174"/>
                <a:ext cx="7769225" cy="8084649"/>
              </a:xfrm>
              <a:prstGeom prst="rect">
                <a:avLst/>
              </a:prstGeom>
              <a:solidFill>
                <a:schemeClr val="bg1"/>
              </a:solidFill>
              <a:ln>
                <a:noFill/>
              </a:ln>
              <a:effectLst/>
            </p:spPr>
            <p:txBody>
              <a:bodyPr lIns="182880" tIns="182880" rIns="182880" bIns="182880">
                <a:spAutoFit/>
              </a:bodyPr>
              <a:lstStyle/>
              <a:p>
                <a:pPr eaLnBrk="1" hangingPunct="1"/>
                <a:r>
                  <a:rPr lang="en-US" sz="2000" b="1" dirty="0">
                    <a:latin typeface="Calibri" pitchFamily="34" charset="0"/>
                  </a:rPr>
                  <a:t>Genigraphics®</a:t>
                </a:r>
                <a:r>
                  <a:rPr lang="en-US" sz="2000" dirty="0">
                    <a:latin typeface="Calibri" pitchFamily="34" charset="0"/>
                  </a:rPr>
                  <a:t> has provided this template to assist in preparation of a medical or scientific research poster. The dimensions are set to 21” high by 45” wide (half scale) for printing at 200% to produce a 42” high by 90” wide poster. Prints can be scaled up or down in size to any dimension with a 7:15 aspect ratio. For example, if you order a 35” x 75” poster using this template, we will print the file at 166.6% of its original size. </a:t>
                </a:r>
                <a:r>
                  <a:rPr lang="en-US" sz="2000" b="1" dirty="0">
                    <a:latin typeface="Calibri" pitchFamily="34" charset="0"/>
                  </a:rPr>
                  <a:t>The most critical factor is that your template and poster dimensions must be proportional:</a:t>
                </a:r>
              </a:p>
              <a:p>
                <a:pPr eaLnBrk="1" hangingPunct="1"/>
                <a:endParaRPr lang="en-US" sz="2000" b="1" dirty="0">
                  <a:latin typeface="Calibri" pitchFamily="34" charset="0"/>
                </a:endParaRPr>
              </a:p>
              <a:p>
                <a:pPr eaLnBrk="1" hangingPunct="1"/>
                <a14:m>
                  <m:oMathPara xmlns:m="http://schemas.openxmlformats.org/officeDocument/2006/math">
                    <m:oMathParaPr>
                      <m:jc m:val="centerGroup"/>
                    </m:oMathParaPr>
                    <m:oMath xmlns:m="http://schemas.openxmlformats.org/officeDocument/2006/math">
                      <m:box>
                        <m:boxPr>
                          <m:ctrlPr>
                            <a:rPr lang="en-US" sz="2000" b="1" i="1">
                              <a:latin typeface="Cambria Math"/>
                            </a:rPr>
                          </m:ctrlPr>
                        </m:boxPr>
                        <m:e>
                          <m:f>
                            <m:fPr>
                              <m:ctrlPr>
                                <a:rPr lang="en-US" sz="2000" b="1" i="1">
                                  <a:latin typeface="Cambria Math"/>
                                </a:rPr>
                              </m:ctrlPr>
                            </m:fPr>
                            <m:num>
                              <m:r>
                                <a:rPr lang="en-US" sz="2000" b="1" i="1">
                                  <a:latin typeface="Cambria Math"/>
                                </a:rPr>
                                <m:t>𝒕𝒆𝒎𝒑𝒍𝒂𝒕𝒆</m:t>
                              </m:r>
                              <m:r>
                                <a:rPr lang="en-US" sz="2000" b="1" i="1">
                                  <a:latin typeface="Cambria Math"/>
                                </a:rPr>
                                <m:t> </m:t>
                              </m:r>
                              <m:r>
                                <a:rPr lang="en-US" sz="2000" b="1" i="1">
                                  <a:latin typeface="Cambria Math"/>
                                </a:rPr>
                                <m:t>𝒉𝒆𝒊𝒈𝒉𝒕</m:t>
                              </m:r>
                            </m:num>
                            <m:den>
                              <m:r>
                                <a:rPr lang="en-US" sz="2000" b="1" i="1">
                                  <a:latin typeface="Cambria Math"/>
                                </a:rPr>
                                <m:t>𝒕𝒆𝒎𝒑𝒍𝒂𝒕𝒆</m:t>
                              </m:r>
                              <m:r>
                                <a:rPr lang="en-US" sz="2000" b="1" i="1">
                                  <a:latin typeface="Cambria Math"/>
                                </a:rPr>
                                <m:t> </m:t>
                              </m:r>
                              <m:r>
                                <a:rPr lang="en-US" sz="2000" b="1" i="1">
                                  <a:latin typeface="Cambria Math"/>
                                </a:rPr>
                                <m:t>𝒘𝒊𝒅𝒕𝒉</m:t>
                              </m:r>
                            </m:den>
                          </m:f>
                        </m:e>
                      </m:box>
                      <m:r>
                        <a:rPr lang="en-US" sz="2000" b="1" i="1">
                          <a:latin typeface="Cambria Math"/>
                        </a:rPr>
                        <m:t> = </m:t>
                      </m:r>
                      <m:box>
                        <m:boxPr>
                          <m:ctrlPr>
                            <a:rPr lang="en-US" sz="2000" b="1" i="1">
                              <a:latin typeface="Cambria Math"/>
                            </a:rPr>
                          </m:ctrlPr>
                        </m:boxPr>
                        <m:e>
                          <m:f>
                            <m:fPr>
                              <m:ctrlPr>
                                <a:rPr lang="en-US" sz="2000" b="1" i="1">
                                  <a:latin typeface="Cambria Math"/>
                                </a:rPr>
                              </m:ctrlPr>
                            </m:fPr>
                            <m:num>
                              <m:r>
                                <a:rPr lang="en-US" sz="2000" b="1" i="1">
                                  <a:latin typeface="Cambria Math"/>
                                </a:rPr>
                                <m:t>𝒅𝒆𝒔𝒊𝒓𝒆𝒅</m:t>
                              </m:r>
                              <m:r>
                                <a:rPr lang="en-US" sz="2000" b="1" i="1">
                                  <a:latin typeface="Cambria Math"/>
                                </a:rPr>
                                <m:t> </m:t>
                              </m:r>
                              <m:r>
                                <a:rPr lang="en-US" sz="2000" b="1" i="1">
                                  <a:latin typeface="Cambria Math"/>
                                </a:rPr>
                                <m:t>𝒑𝒓𝒊𝒏𝒕</m:t>
                              </m:r>
                              <m:r>
                                <a:rPr lang="en-US" sz="2000" b="1" i="1">
                                  <a:latin typeface="Cambria Math"/>
                                </a:rPr>
                                <m:t> </m:t>
                              </m:r>
                              <m:r>
                                <a:rPr lang="en-US" sz="2000" b="1" i="1">
                                  <a:latin typeface="Cambria Math"/>
                                </a:rPr>
                                <m:t>𝒉𝒆𝒊𝒈𝒉𝒕</m:t>
                              </m:r>
                            </m:num>
                            <m:den>
                              <m:r>
                                <a:rPr lang="en-US" sz="2000" b="1" i="1">
                                  <a:latin typeface="Cambria Math"/>
                                </a:rPr>
                                <m:t>𝒅𝒆𝒔𝒊𝒓𝒆𝒅</m:t>
                              </m:r>
                              <m:r>
                                <a:rPr lang="en-US" sz="2000" b="1" i="1">
                                  <a:latin typeface="Cambria Math"/>
                                </a:rPr>
                                <m:t> </m:t>
                              </m:r>
                              <m:r>
                                <a:rPr lang="en-US" sz="2000" b="1" i="1">
                                  <a:latin typeface="Cambria Math"/>
                                </a:rPr>
                                <m:t>𝒑𝒓𝒊𝒏𝒕</m:t>
                              </m:r>
                              <m:r>
                                <a:rPr lang="en-US" sz="2000" b="1" i="1">
                                  <a:latin typeface="Cambria Math"/>
                                </a:rPr>
                                <m:t> </m:t>
                              </m:r>
                              <m:r>
                                <a:rPr lang="en-US" sz="2000" b="1" i="1">
                                  <a:latin typeface="Cambria Math"/>
                                </a:rPr>
                                <m:t>𝒘𝒊𝒅𝒕𝒉</m:t>
                              </m:r>
                            </m:den>
                          </m:f>
                        </m:e>
                      </m:box>
                    </m:oMath>
                  </m:oMathPara>
                </a14:m>
                <a:endParaRPr lang="en-US" sz="2000" b="1" dirty="0">
                  <a:latin typeface="Calibri" pitchFamily="34" charset="0"/>
                </a:endParaRPr>
              </a:p>
              <a:p>
                <a:pPr eaLnBrk="1" hangingPunct="1"/>
                <a:endParaRPr lang="en-US" sz="2000" dirty="0">
                  <a:latin typeface="Calibri" pitchFamily="34" charset="0"/>
                </a:endParaRPr>
              </a:p>
              <a:p>
                <a:pPr eaLnBrk="1" hangingPunct="1"/>
                <a:r>
                  <a:rPr lang="en-US" sz="2000" dirty="0">
                    <a:latin typeface="Calibri" pitchFamily="34" charset="0"/>
                  </a:rPr>
                  <a:t>Order your poster from Genigraphics and we will perform a free design review and advise you if we see anything that may be a concern for printing. We’ll even help tidy things up.</a:t>
                </a:r>
              </a:p>
              <a:p>
                <a:pPr eaLnBrk="1" hangingPunct="1"/>
                <a:endParaRPr lang="en-US" sz="2000" dirty="0">
                  <a:latin typeface="Calibri" pitchFamily="34" charset="0"/>
                </a:endParaRPr>
              </a:p>
              <a:p>
                <a:pPr eaLnBrk="1" hangingPunct="1"/>
                <a:r>
                  <a:rPr lang="en-US" sz="2000" dirty="0">
                    <a:latin typeface="Calibri" pitchFamily="34" charset="0"/>
                  </a:rPr>
                  <a:t>We have more history with PowerPoint® than any other printing company. In fact, we helped Microsoft® design the software and we created all of the original color themes, templates, and clip art galleries. We know how to make your printed poster look just like it does on screen. Other printing companies and copy centers will blindly convert your file to another format prior to printing. This can result in text shifting, symbols changing, and altered colors. We know the secrets to avoid those issues. So choose Genigraphics for the most accurate reproduction available.</a:t>
                </a:r>
              </a:p>
            </p:txBody>
          </p:sp>
        </mc:Choice>
        <mc:Fallback xmlns="">
          <p:sp>
            <p:nvSpPr>
              <p:cNvPr id="3222" name="Text Box 150"/>
              <p:cNvSpPr txBox="1">
                <a:spLocks noRot="1" noChangeAspect="1" noMove="1" noResize="1" noEditPoints="1" noAdjustHandles="1" noChangeArrowheads="1" noChangeShapeType="1" noTextEdit="1"/>
              </p:cNvSpPr>
              <p:nvPr/>
            </p:nvSpPr>
            <p:spPr bwMode="auto">
              <a:xfrm>
                <a:off x="7312025" y="4028174"/>
                <a:ext cx="7769225" cy="8084649"/>
              </a:xfrm>
              <a:prstGeom prst="rect">
                <a:avLst/>
              </a:prstGeom>
              <a:blipFill rotWithShape="1">
                <a:blip r:embed="rId5"/>
                <a:stretch>
                  <a:fillRect r="-235"/>
                </a:stretch>
              </a:blipFill>
              <a:ln>
                <a:noFill/>
              </a:ln>
              <a:effectLst/>
            </p:spPr>
            <p:txBody>
              <a:bodyPr/>
              <a:lstStyle/>
              <a:p>
                <a:r>
                  <a:rPr lang="en-US">
                    <a:noFill/>
                  </a:rPr>
                  <a:t> </a:t>
                </a:r>
              </a:p>
            </p:txBody>
          </p:sp>
        </mc:Fallback>
      </mc:AlternateContent>
      <p:sp>
        <p:nvSpPr>
          <p:cNvPr id="3223" name="Text Box 151"/>
          <p:cNvSpPr txBox="1">
            <a:spLocks noChangeArrowheads="1"/>
          </p:cNvSpPr>
          <p:nvPr/>
        </p:nvSpPr>
        <p:spPr bwMode="auto">
          <a:xfrm>
            <a:off x="32678688" y="16118920"/>
            <a:ext cx="7769225" cy="2092881"/>
          </a:xfrm>
          <a:prstGeom prst="rect">
            <a:avLst/>
          </a:prstGeom>
          <a:solidFill>
            <a:schemeClr val="bg1"/>
          </a:solidFill>
          <a:ln>
            <a:noFill/>
          </a:ln>
          <a:effectLst/>
        </p:spPr>
        <p:txBody>
          <a:bodyPr lIns="182880" tIns="182880" rIns="182880" bIns="182880">
            <a:spAutoFit/>
          </a:bodyPr>
          <a:lstStyle>
            <a:lvl1pPr marL="342900" indent="-342900">
              <a:defRPr>
                <a:solidFill>
                  <a:schemeClr val="tx1"/>
                </a:solidFill>
                <a:latin typeface="Arial" charset="0"/>
              </a:defRPr>
            </a:lvl1pPr>
            <a:lvl2pPr marL="800100" indent="-342900">
              <a:defRPr>
                <a:solidFill>
                  <a:schemeClr val="tx1"/>
                </a:solidFill>
                <a:latin typeface="Arial" charset="0"/>
              </a:defRPr>
            </a:lvl2pPr>
            <a:lvl3pPr marL="1257300" indent="-342900">
              <a:defRPr>
                <a:solidFill>
                  <a:schemeClr val="tx1"/>
                </a:solidFill>
                <a:latin typeface="Arial" charset="0"/>
              </a:defRPr>
            </a:lvl3pPr>
            <a:lvl4pPr marL="1714500" indent="-342900">
              <a:defRPr>
                <a:solidFill>
                  <a:schemeClr val="tx1"/>
                </a:solidFill>
                <a:latin typeface="Arial" charset="0"/>
              </a:defRPr>
            </a:lvl4pPr>
            <a:lvl5pPr marL="2171700" indent="-342900">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spcAft>
                <a:spcPct val="50000"/>
              </a:spcAft>
              <a:buFontTx/>
              <a:buAutoNum type="arabicPeriod"/>
            </a:pPr>
            <a:r>
              <a:rPr lang="en-US" sz="1600" dirty="0">
                <a:latin typeface="Calibri" pitchFamily="34" charset="0"/>
              </a:rPr>
              <a:t>Click here to insert your References. Type it in or copy and paste from your Word document or other source.</a:t>
            </a:r>
          </a:p>
          <a:p>
            <a:pPr>
              <a:spcAft>
                <a:spcPct val="50000"/>
              </a:spcAft>
              <a:buFontTx/>
              <a:buAutoNum type="arabicPeriod"/>
            </a:pPr>
            <a:r>
              <a:rPr lang="en-US" sz="1600" dirty="0">
                <a:latin typeface="Calibri" pitchFamily="34" charset="0"/>
              </a:rPr>
              <a:t>This text is in </a:t>
            </a:r>
            <a:r>
              <a:rPr lang="en-US" sz="1600" dirty="0" smtClean="0">
                <a:latin typeface="Calibri" pitchFamily="34" charset="0"/>
              </a:rPr>
              <a:t>Calibri </a:t>
            </a:r>
            <a:r>
              <a:rPr lang="en-US" sz="1600" dirty="0">
                <a:latin typeface="Calibri" pitchFamily="34" charset="0"/>
              </a:rPr>
              <a:t>16pt (equivalent to 32pt when printed) and is easily readable up to 5 feet away on a 42” x 90” poster (file printed at 200%).</a:t>
            </a:r>
          </a:p>
          <a:p>
            <a:pPr>
              <a:spcAft>
                <a:spcPct val="50000"/>
              </a:spcAft>
              <a:buFontTx/>
              <a:buAutoNum type="arabicPeriod"/>
            </a:pPr>
            <a:r>
              <a:rPr lang="en-US" sz="1600" dirty="0">
                <a:latin typeface="Calibri" pitchFamily="34" charset="0"/>
              </a:rPr>
              <a:t>The line spacing is set to add one-half of a line height after each entry. Select ‘Format, Line Spacing’ to adjust this setting.</a:t>
            </a:r>
          </a:p>
        </p:txBody>
      </p:sp>
      <p:sp>
        <p:nvSpPr>
          <p:cNvPr id="3224" name="Text Box 152"/>
          <p:cNvSpPr txBox="1">
            <a:spLocks noChangeArrowheads="1"/>
          </p:cNvSpPr>
          <p:nvPr/>
        </p:nvSpPr>
        <p:spPr bwMode="auto">
          <a:xfrm>
            <a:off x="24223663" y="4028174"/>
            <a:ext cx="7769225" cy="4678204"/>
          </a:xfrm>
          <a:prstGeom prst="rect">
            <a:avLst/>
          </a:prstGeom>
          <a:solidFill>
            <a:schemeClr val="bg1"/>
          </a:solidFill>
          <a:ln>
            <a:noFill/>
          </a:ln>
          <a:effectLst/>
        </p:spPr>
        <p:txBody>
          <a:bodyPr lIns="182880" tIns="182880" rIns="182880" bIns="182880">
            <a:spAutoFit/>
          </a:bodyPr>
          <a:lstStyle/>
          <a:p>
            <a:pPr eaLnBrk="1" hangingPunct="1"/>
            <a:r>
              <a:rPr lang="en-US" sz="2000" dirty="0" smtClean="0">
                <a:latin typeface="Calibri" pitchFamily="34" charset="0"/>
              </a:rPr>
              <a:t>Click here to insert your Results text. Type it in or copy and paste from your Word document or other source.</a:t>
            </a:r>
          </a:p>
          <a:p>
            <a:pPr eaLnBrk="1" hangingPunct="1"/>
            <a:endParaRPr lang="en-US" sz="2000" dirty="0" smtClean="0">
              <a:latin typeface="Calibri" pitchFamily="34" charset="0"/>
            </a:endParaRPr>
          </a:p>
          <a:p>
            <a:pPr eaLnBrk="1" hangingPunct="1"/>
            <a:r>
              <a:rPr lang="en-US" sz="2000" dirty="0" smtClean="0">
                <a:latin typeface="Calibri" pitchFamily="34" charset="0"/>
              </a:rPr>
              <a:t>Speaking of Results, yours will look better if you remember to run a spell-check on your poster! After you’ve added your content click on </a:t>
            </a:r>
            <a:r>
              <a:rPr lang="en-US" sz="2000" b="1" dirty="0" smtClean="0">
                <a:latin typeface="Calibri" pitchFamily="34" charset="0"/>
              </a:rPr>
              <a:t>Review</a:t>
            </a:r>
            <a:r>
              <a:rPr lang="en-US" sz="2000" dirty="0" smtClean="0">
                <a:latin typeface="Calibri" pitchFamily="34" charset="0"/>
              </a:rPr>
              <a:t>, </a:t>
            </a:r>
            <a:r>
              <a:rPr lang="en-US" sz="2000" b="1" dirty="0" smtClean="0">
                <a:latin typeface="Calibri" pitchFamily="34" charset="0"/>
              </a:rPr>
              <a:t>Spelling</a:t>
            </a:r>
            <a:r>
              <a:rPr lang="en-US" sz="2000" dirty="0" smtClean="0">
                <a:latin typeface="Calibri" pitchFamily="34" charset="0"/>
              </a:rPr>
              <a:t>, or press F7.</a:t>
            </a:r>
          </a:p>
          <a:p>
            <a:pPr eaLnBrk="1" hangingPunct="1"/>
            <a:endParaRPr lang="en-US" sz="2000" dirty="0" smtClean="0">
              <a:latin typeface="Calibri" pitchFamily="34" charset="0"/>
            </a:endParaRPr>
          </a:p>
          <a:p>
            <a:pPr eaLnBrk="1" hangingPunct="1"/>
            <a:r>
              <a:rPr lang="en-US" sz="2000" dirty="0" smtClean="0">
                <a:latin typeface="Calibri" pitchFamily="34" charset="0"/>
              </a:rPr>
              <a:t>To change the font style of this text box: Click on the border once to highlight the entire text box, then select a different font or font size that suits you. This text is Calibri 20pt and is easily read up to 6 feet away on a 42x90 poster.</a:t>
            </a:r>
          </a:p>
          <a:p>
            <a:pPr eaLnBrk="1" hangingPunct="1"/>
            <a:endParaRPr lang="en-US" sz="2000" dirty="0" smtClean="0">
              <a:latin typeface="Calibri" pitchFamily="34" charset="0"/>
            </a:endParaRPr>
          </a:p>
          <a:p>
            <a:pPr eaLnBrk="1" hangingPunct="1"/>
            <a:r>
              <a:rPr lang="en-US" sz="2000" dirty="0" smtClean="0">
                <a:latin typeface="Calibri" pitchFamily="34" charset="0"/>
              </a:rPr>
              <a:t>Zoom out to 200% to preview what this will look like on your printed poster.</a:t>
            </a:r>
            <a:endParaRPr lang="en-US" sz="2000" dirty="0">
              <a:latin typeface="Calibri" pitchFamily="34" charset="0"/>
            </a:endParaRPr>
          </a:p>
        </p:txBody>
      </p:sp>
      <p:sp>
        <p:nvSpPr>
          <p:cNvPr id="72" name="Text Box 240"/>
          <p:cNvSpPr txBox="1">
            <a:spLocks noChangeArrowheads="1"/>
          </p:cNvSpPr>
          <p:nvPr/>
        </p:nvSpPr>
        <p:spPr bwMode="auto">
          <a:xfrm>
            <a:off x="24223663" y="18255398"/>
            <a:ext cx="2890138" cy="3616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814" tIns="41907" rIns="83814" bIns="41907">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a:r>
              <a:rPr lang="en-US" b="1" dirty="0">
                <a:solidFill>
                  <a:schemeClr val="accent1">
                    <a:lumMod val="50000"/>
                  </a:schemeClr>
                </a:solidFill>
                <a:latin typeface="Calibri" pitchFamily="34" charset="0"/>
              </a:rPr>
              <a:t>Chart 1.</a:t>
            </a:r>
            <a:r>
              <a:rPr lang="en-US" dirty="0">
                <a:solidFill>
                  <a:schemeClr val="accent1">
                    <a:lumMod val="50000"/>
                  </a:schemeClr>
                </a:solidFill>
                <a:latin typeface="Calibri" pitchFamily="34" charset="0"/>
              </a:rPr>
              <a:t> Label in </a:t>
            </a:r>
            <a:r>
              <a:rPr lang="en-US" dirty="0" smtClean="0">
                <a:solidFill>
                  <a:schemeClr val="accent1">
                    <a:lumMod val="50000"/>
                  </a:schemeClr>
                </a:solidFill>
                <a:latin typeface="Calibri" pitchFamily="34" charset="0"/>
              </a:rPr>
              <a:t>18pt </a:t>
            </a:r>
            <a:r>
              <a:rPr lang="en-US" dirty="0">
                <a:solidFill>
                  <a:schemeClr val="accent1">
                    <a:lumMod val="50000"/>
                  </a:schemeClr>
                </a:solidFill>
                <a:latin typeface="Calibri" pitchFamily="34" charset="0"/>
              </a:rPr>
              <a:t>Calibri.</a:t>
            </a:r>
          </a:p>
        </p:txBody>
      </p:sp>
      <p:sp>
        <p:nvSpPr>
          <p:cNvPr id="73" name="Text Box 241"/>
          <p:cNvSpPr txBox="1">
            <a:spLocks noChangeArrowheads="1"/>
          </p:cNvSpPr>
          <p:nvPr/>
        </p:nvSpPr>
        <p:spPr bwMode="auto">
          <a:xfrm>
            <a:off x="24223663" y="8991600"/>
            <a:ext cx="2874301" cy="3616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814" tIns="41907" rIns="83814" bIns="41907">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a:r>
              <a:rPr lang="en-US" b="1" dirty="0">
                <a:solidFill>
                  <a:schemeClr val="accent1">
                    <a:lumMod val="50000"/>
                  </a:schemeClr>
                </a:solidFill>
                <a:latin typeface="Calibri" pitchFamily="34" charset="0"/>
              </a:rPr>
              <a:t>Table 1.</a:t>
            </a:r>
            <a:r>
              <a:rPr lang="en-US" dirty="0">
                <a:solidFill>
                  <a:schemeClr val="accent1">
                    <a:lumMod val="50000"/>
                  </a:schemeClr>
                </a:solidFill>
                <a:latin typeface="Calibri" pitchFamily="34" charset="0"/>
              </a:rPr>
              <a:t> Label in </a:t>
            </a:r>
            <a:r>
              <a:rPr lang="en-US" dirty="0" smtClean="0">
                <a:solidFill>
                  <a:schemeClr val="accent1">
                    <a:lumMod val="50000"/>
                  </a:schemeClr>
                </a:solidFill>
                <a:latin typeface="Calibri" pitchFamily="34" charset="0"/>
              </a:rPr>
              <a:t>18pt </a:t>
            </a:r>
            <a:r>
              <a:rPr lang="en-US" dirty="0">
                <a:solidFill>
                  <a:schemeClr val="accent1">
                    <a:lumMod val="50000"/>
                  </a:schemeClr>
                </a:solidFill>
                <a:latin typeface="Calibri" pitchFamily="34" charset="0"/>
              </a:rPr>
              <a:t>Calibri.</a:t>
            </a:r>
          </a:p>
        </p:txBody>
      </p:sp>
      <p:graphicFrame>
        <p:nvGraphicFramePr>
          <p:cNvPr id="74" name="Content Placeholder 114" descr="Sample table with 4 columns, 7 rows." title="Sample Table"/>
          <p:cNvGraphicFramePr>
            <a:graphicFrameLocks/>
          </p:cNvGraphicFramePr>
          <p:nvPr>
            <p:extLst>
              <p:ext uri="{D42A27DB-BD31-4B8C-83A1-F6EECF244321}">
                <p14:modId xmlns:p14="http://schemas.microsoft.com/office/powerpoint/2010/main" val="1348627431"/>
              </p:ext>
            </p:extLst>
          </p:nvPr>
        </p:nvGraphicFramePr>
        <p:xfrm>
          <a:off x="24234911" y="9525000"/>
          <a:ext cx="7756028" cy="4024160"/>
        </p:xfrm>
        <a:graphic>
          <a:graphicData uri="http://schemas.openxmlformats.org/drawingml/2006/table">
            <a:tbl>
              <a:tblPr firstRow="1" bandRow="1">
                <a:tableStyleId>{B301B821-A1FF-4177-AEE7-76D212191A09}</a:tableStyleId>
              </a:tblPr>
              <a:tblGrid>
                <a:gridCol w="1939007"/>
                <a:gridCol w="1939007"/>
                <a:gridCol w="1939007"/>
                <a:gridCol w="1939007"/>
              </a:tblGrid>
              <a:tr h="574880">
                <a:tc>
                  <a:txBody>
                    <a:bodyPr/>
                    <a:lstStyle/>
                    <a:p>
                      <a:endParaRPr lang="en-US" sz="2000" dirty="0"/>
                    </a:p>
                  </a:txBody>
                  <a:tcPr marL="111760" marR="111760" marT="41910" marB="41910" anchor="ctr"/>
                </a:tc>
                <a:tc>
                  <a:txBody>
                    <a:bodyPr/>
                    <a:lstStyle/>
                    <a:p>
                      <a:pPr algn="ctr"/>
                      <a:r>
                        <a:rPr lang="en-US" sz="2000" dirty="0" smtClean="0"/>
                        <a:t>Heading</a:t>
                      </a:r>
                      <a:endParaRPr lang="en-US" sz="2000" dirty="0"/>
                    </a:p>
                  </a:txBody>
                  <a:tcPr marL="111760" marR="111760" marT="41910" marB="41910" anchor="ctr"/>
                </a:tc>
                <a:tc>
                  <a:txBody>
                    <a:bodyPr/>
                    <a:lstStyle/>
                    <a:p>
                      <a:pPr algn="ctr"/>
                      <a:r>
                        <a:rPr lang="en-US" sz="2000" dirty="0" smtClean="0"/>
                        <a:t>Heading</a:t>
                      </a:r>
                      <a:endParaRPr lang="en-US" sz="2000" dirty="0"/>
                    </a:p>
                  </a:txBody>
                  <a:tcPr marL="111760" marR="111760" marT="41910" marB="41910" anchor="ctr"/>
                </a:tc>
                <a:tc>
                  <a:txBody>
                    <a:bodyPr/>
                    <a:lstStyle/>
                    <a:p>
                      <a:pPr algn="ctr"/>
                      <a:r>
                        <a:rPr lang="en-US" sz="2000" dirty="0" smtClean="0"/>
                        <a:t>Heading</a:t>
                      </a:r>
                      <a:endParaRPr lang="en-US" sz="2000" dirty="0"/>
                    </a:p>
                  </a:txBody>
                  <a:tcPr marL="111760" marR="111760" marT="41910" marB="41910" anchor="ctr"/>
                </a:tc>
              </a:tr>
              <a:tr h="574880">
                <a:tc>
                  <a:txBody>
                    <a:bodyPr/>
                    <a:lstStyle/>
                    <a:p>
                      <a:r>
                        <a:rPr lang="en-US" sz="2000" dirty="0" smtClean="0"/>
                        <a:t>Item</a:t>
                      </a:r>
                      <a:endParaRPr lang="en-US" sz="2000" dirty="0"/>
                    </a:p>
                  </a:txBody>
                  <a:tcPr marL="111760" marR="111760" marT="41910" marB="41910" anchor="ctr"/>
                </a:tc>
                <a:tc>
                  <a:txBody>
                    <a:bodyPr/>
                    <a:lstStyle/>
                    <a:p>
                      <a:pPr algn="ctr"/>
                      <a:r>
                        <a:rPr lang="en-US" sz="2000" dirty="0" smtClean="0"/>
                        <a:t>800</a:t>
                      </a:r>
                      <a:endParaRPr lang="en-US" sz="2000" dirty="0"/>
                    </a:p>
                  </a:txBody>
                  <a:tcPr marL="111760" marR="111760" marT="41910" marB="41910" anchor="ctr"/>
                </a:tc>
                <a:tc>
                  <a:txBody>
                    <a:bodyPr/>
                    <a:lstStyle/>
                    <a:p>
                      <a:pPr algn="ctr"/>
                      <a:r>
                        <a:rPr lang="en-US" sz="2000" dirty="0" smtClean="0"/>
                        <a:t>790</a:t>
                      </a:r>
                      <a:endParaRPr lang="en-US" sz="2000" dirty="0"/>
                    </a:p>
                  </a:txBody>
                  <a:tcPr marL="111760" marR="111760" marT="41910" marB="41910" anchor="ctr"/>
                </a:tc>
                <a:tc>
                  <a:txBody>
                    <a:bodyPr/>
                    <a:lstStyle/>
                    <a:p>
                      <a:pPr algn="ctr"/>
                      <a:r>
                        <a:rPr lang="en-US" sz="2000" dirty="0" smtClean="0"/>
                        <a:t>4001</a:t>
                      </a:r>
                      <a:endParaRPr lang="en-US" sz="2000" dirty="0"/>
                    </a:p>
                  </a:txBody>
                  <a:tcPr marL="111760" marR="111760" marT="41910" marB="41910" anchor="ctr"/>
                </a:tc>
              </a:tr>
              <a:tr h="574880">
                <a:tc>
                  <a:txBody>
                    <a:bodyPr/>
                    <a:lstStyle/>
                    <a:p>
                      <a:r>
                        <a:rPr lang="en-US" sz="2000" dirty="0" smtClean="0"/>
                        <a:t>Item</a:t>
                      </a:r>
                      <a:endParaRPr lang="en-US" sz="2000" dirty="0"/>
                    </a:p>
                  </a:txBody>
                  <a:tcPr marL="111760" marR="111760" marT="41910" marB="41910" anchor="ctr"/>
                </a:tc>
                <a:tc>
                  <a:txBody>
                    <a:bodyPr/>
                    <a:lstStyle/>
                    <a:p>
                      <a:pPr algn="ctr"/>
                      <a:r>
                        <a:rPr lang="en-US" sz="2000" dirty="0" smtClean="0"/>
                        <a:t>356</a:t>
                      </a:r>
                    </a:p>
                  </a:txBody>
                  <a:tcPr marL="111760" marR="111760" marT="41910" marB="41910" anchor="ctr"/>
                </a:tc>
                <a:tc>
                  <a:txBody>
                    <a:bodyPr/>
                    <a:lstStyle/>
                    <a:p>
                      <a:pPr algn="ctr"/>
                      <a:r>
                        <a:rPr lang="en-US" sz="2000" dirty="0" smtClean="0"/>
                        <a:t>856</a:t>
                      </a:r>
                      <a:endParaRPr lang="en-US" sz="2000" dirty="0"/>
                    </a:p>
                  </a:txBody>
                  <a:tcPr marL="111760" marR="111760" marT="41910" marB="41910" anchor="ctr"/>
                </a:tc>
                <a:tc>
                  <a:txBody>
                    <a:bodyPr/>
                    <a:lstStyle/>
                    <a:p>
                      <a:pPr algn="ctr"/>
                      <a:r>
                        <a:rPr lang="en-US" sz="2000" dirty="0" smtClean="0"/>
                        <a:t>290</a:t>
                      </a:r>
                      <a:endParaRPr lang="en-US" sz="2000" dirty="0"/>
                    </a:p>
                  </a:txBody>
                  <a:tcPr marL="111760" marR="111760" marT="41910" marB="41910" anchor="ctr"/>
                </a:tc>
              </a:tr>
              <a:tr h="574880">
                <a:tc>
                  <a:txBody>
                    <a:bodyPr/>
                    <a:lstStyle/>
                    <a:p>
                      <a:r>
                        <a:rPr lang="en-US" sz="2000" dirty="0" smtClean="0"/>
                        <a:t>Item</a:t>
                      </a:r>
                      <a:endParaRPr lang="en-US" sz="2000" dirty="0"/>
                    </a:p>
                  </a:txBody>
                  <a:tcPr marL="111760" marR="111760" marT="41910" marB="41910" anchor="ctr"/>
                </a:tc>
                <a:tc>
                  <a:txBody>
                    <a:bodyPr/>
                    <a:lstStyle/>
                    <a:p>
                      <a:pPr algn="ctr"/>
                      <a:r>
                        <a:rPr lang="en-US" sz="2000" dirty="0" smtClean="0"/>
                        <a:t>228</a:t>
                      </a:r>
                      <a:endParaRPr lang="en-US" sz="2000" dirty="0"/>
                    </a:p>
                  </a:txBody>
                  <a:tcPr marL="111760" marR="111760" marT="41910" marB="41910" anchor="ctr"/>
                </a:tc>
                <a:tc>
                  <a:txBody>
                    <a:bodyPr/>
                    <a:lstStyle/>
                    <a:p>
                      <a:pPr algn="ctr"/>
                      <a:r>
                        <a:rPr lang="en-US" sz="2000" dirty="0" smtClean="0"/>
                        <a:t>134</a:t>
                      </a:r>
                      <a:endParaRPr lang="en-US" sz="2000" dirty="0"/>
                    </a:p>
                  </a:txBody>
                  <a:tcPr marL="111760" marR="111760" marT="41910" marB="41910" anchor="ctr"/>
                </a:tc>
                <a:tc>
                  <a:txBody>
                    <a:bodyPr/>
                    <a:lstStyle/>
                    <a:p>
                      <a:pPr algn="ctr"/>
                      <a:r>
                        <a:rPr lang="en-US" sz="2000" dirty="0" smtClean="0"/>
                        <a:t>238</a:t>
                      </a:r>
                      <a:endParaRPr lang="en-US" sz="2000" dirty="0"/>
                    </a:p>
                  </a:txBody>
                  <a:tcPr marL="111760" marR="111760" marT="41910" marB="41910" anchor="ctr"/>
                </a:tc>
              </a:tr>
              <a:tr h="574880">
                <a:tc>
                  <a:txBody>
                    <a:bodyPr/>
                    <a:lstStyle/>
                    <a:p>
                      <a:r>
                        <a:rPr lang="en-US" sz="2000" dirty="0" smtClean="0"/>
                        <a:t>Item</a:t>
                      </a:r>
                      <a:endParaRPr lang="en-US" sz="2000" dirty="0"/>
                    </a:p>
                  </a:txBody>
                  <a:tcPr marL="111760" marR="111760" marT="41910" marB="41910" anchor="ctr"/>
                </a:tc>
                <a:tc>
                  <a:txBody>
                    <a:bodyPr/>
                    <a:lstStyle/>
                    <a:p>
                      <a:pPr algn="ctr"/>
                      <a:r>
                        <a:rPr lang="en-US" sz="2000" dirty="0" smtClean="0"/>
                        <a:t>954</a:t>
                      </a:r>
                      <a:endParaRPr lang="en-US" sz="2000" dirty="0"/>
                    </a:p>
                  </a:txBody>
                  <a:tcPr marL="111760" marR="111760" marT="41910" marB="41910" anchor="ctr"/>
                </a:tc>
                <a:tc>
                  <a:txBody>
                    <a:bodyPr/>
                    <a:lstStyle/>
                    <a:p>
                      <a:pPr algn="ctr"/>
                      <a:r>
                        <a:rPr lang="en-US" sz="2000" dirty="0" smtClean="0"/>
                        <a:t>875</a:t>
                      </a:r>
                      <a:endParaRPr lang="en-US" sz="2000" dirty="0"/>
                    </a:p>
                  </a:txBody>
                  <a:tcPr marL="111760" marR="111760" marT="41910" marB="41910" anchor="ctr"/>
                </a:tc>
                <a:tc>
                  <a:txBody>
                    <a:bodyPr/>
                    <a:lstStyle/>
                    <a:p>
                      <a:pPr algn="ctr"/>
                      <a:r>
                        <a:rPr lang="en-US" sz="2000" dirty="0" smtClean="0"/>
                        <a:t>976</a:t>
                      </a:r>
                      <a:endParaRPr lang="en-US" sz="2000" dirty="0"/>
                    </a:p>
                  </a:txBody>
                  <a:tcPr marL="111760" marR="111760" marT="41910" marB="41910" anchor="ctr"/>
                </a:tc>
              </a:tr>
              <a:tr h="574880">
                <a:tc>
                  <a:txBody>
                    <a:bodyPr/>
                    <a:lstStyle/>
                    <a:p>
                      <a:r>
                        <a:rPr lang="en-US" sz="2000" dirty="0" smtClean="0"/>
                        <a:t>Item</a:t>
                      </a:r>
                      <a:endParaRPr lang="en-US" sz="2000" dirty="0"/>
                    </a:p>
                  </a:txBody>
                  <a:tcPr marL="111760" marR="111760" marT="41910" marB="41910" anchor="ctr"/>
                </a:tc>
                <a:tc>
                  <a:txBody>
                    <a:bodyPr/>
                    <a:lstStyle/>
                    <a:p>
                      <a:pPr algn="ctr"/>
                      <a:r>
                        <a:rPr lang="en-US" sz="2000" dirty="0" smtClean="0"/>
                        <a:t>324</a:t>
                      </a:r>
                      <a:endParaRPr lang="en-US" sz="2000" dirty="0"/>
                    </a:p>
                  </a:txBody>
                  <a:tcPr marL="111760" marR="111760" marT="41910" marB="41910" anchor="ctr"/>
                </a:tc>
                <a:tc>
                  <a:txBody>
                    <a:bodyPr/>
                    <a:lstStyle/>
                    <a:p>
                      <a:pPr algn="ctr"/>
                      <a:r>
                        <a:rPr lang="en-US" sz="2000" dirty="0" smtClean="0"/>
                        <a:t>325</a:t>
                      </a:r>
                      <a:endParaRPr lang="en-US" sz="2000" dirty="0"/>
                    </a:p>
                  </a:txBody>
                  <a:tcPr marL="111760" marR="111760" marT="41910" marB="41910" anchor="ctr"/>
                </a:tc>
                <a:tc>
                  <a:txBody>
                    <a:bodyPr/>
                    <a:lstStyle/>
                    <a:p>
                      <a:pPr algn="ctr"/>
                      <a:r>
                        <a:rPr lang="en-US" sz="2000" dirty="0" smtClean="0"/>
                        <a:t>301</a:t>
                      </a:r>
                      <a:endParaRPr lang="en-US" sz="2000" dirty="0"/>
                    </a:p>
                  </a:txBody>
                  <a:tcPr marL="111760" marR="111760" marT="41910" marB="41910" anchor="ctr"/>
                </a:tc>
              </a:tr>
              <a:tr h="574880">
                <a:tc>
                  <a:txBody>
                    <a:bodyPr/>
                    <a:lstStyle/>
                    <a:p>
                      <a:r>
                        <a:rPr lang="en-US" sz="2000" dirty="0" smtClean="0"/>
                        <a:t>Item</a:t>
                      </a:r>
                      <a:endParaRPr lang="en-US" sz="2000" dirty="0"/>
                    </a:p>
                  </a:txBody>
                  <a:tcPr marL="111760" marR="111760" marT="41910" marB="41910" anchor="ctr"/>
                </a:tc>
                <a:tc>
                  <a:txBody>
                    <a:bodyPr/>
                    <a:lstStyle/>
                    <a:p>
                      <a:pPr algn="ctr"/>
                      <a:r>
                        <a:rPr lang="en-US" sz="2000" dirty="0" smtClean="0"/>
                        <a:t>199</a:t>
                      </a:r>
                      <a:endParaRPr lang="en-US" sz="2000" dirty="0"/>
                    </a:p>
                  </a:txBody>
                  <a:tcPr marL="111760" marR="111760" marT="41910" marB="41910" anchor="ctr"/>
                </a:tc>
                <a:tc>
                  <a:txBody>
                    <a:bodyPr/>
                    <a:lstStyle/>
                    <a:p>
                      <a:pPr algn="ctr"/>
                      <a:r>
                        <a:rPr lang="en-US" sz="2000" dirty="0" smtClean="0"/>
                        <a:t>137</a:t>
                      </a:r>
                      <a:endParaRPr lang="en-US" sz="2000" dirty="0"/>
                    </a:p>
                  </a:txBody>
                  <a:tcPr marL="111760" marR="111760" marT="41910" marB="41910" anchor="ctr"/>
                </a:tc>
                <a:tc>
                  <a:txBody>
                    <a:bodyPr/>
                    <a:lstStyle/>
                    <a:p>
                      <a:pPr algn="ctr"/>
                      <a:r>
                        <a:rPr lang="en-US" sz="2000" dirty="0" smtClean="0"/>
                        <a:t>186</a:t>
                      </a:r>
                      <a:endParaRPr lang="en-US" sz="2000" dirty="0"/>
                    </a:p>
                  </a:txBody>
                  <a:tcPr marL="111760" marR="111760" marT="41910" marB="41910" anchor="ctr"/>
                </a:tc>
              </a:tr>
            </a:tbl>
          </a:graphicData>
        </a:graphic>
      </p:graphicFrame>
      <p:graphicFrame>
        <p:nvGraphicFramePr>
          <p:cNvPr id="75" name="Chart 74"/>
          <p:cNvGraphicFramePr/>
          <p:nvPr>
            <p:extLst>
              <p:ext uri="{D42A27DB-BD31-4B8C-83A1-F6EECF244321}">
                <p14:modId xmlns:p14="http://schemas.microsoft.com/office/powerpoint/2010/main" val="4087840161"/>
              </p:ext>
            </p:extLst>
          </p:nvPr>
        </p:nvGraphicFramePr>
        <p:xfrm>
          <a:off x="24207621" y="14046215"/>
          <a:ext cx="7748925" cy="4089385"/>
        </p:xfrm>
        <a:graphic>
          <a:graphicData uri="http://schemas.openxmlformats.org/drawingml/2006/chart">
            <c:chart xmlns:c="http://schemas.openxmlformats.org/drawingml/2006/chart" xmlns:r="http://schemas.openxmlformats.org/officeDocument/2006/relationships" r:id="rId6"/>
          </a:graphicData>
        </a:graphic>
      </p:graphicFrame>
      <p:pic>
        <p:nvPicPr>
          <p:cNvPr id="76" name="Picture 7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6916400" y="7696200"/>
            <a:ext cx="5562600" cy="6135004"/>
          </a:xfrm>
          <a:prstGeom prst="rect">
            <a:avLst/>
          </a:prstGeom>
          <a:ln>
            <a:solidFill>
              <a:schemeClr val="tx2">
                <a:lumMod val="50000"/>
              </a:schemeClr>
            </a:solidFill>
          </a:ln>
        </p:spPr>
      </p:pic>
    </p:spTree>
  </p:cSld>
  <p:clrMapOvr>
    <a:masterClrMapping/>
  </p:clrMapOvr>
</p:sld>
</file>

<file path=ppt/theme/theme1.xml><?xml version="1.0" encoding="utf-8"?>
<a:theme xmlns:a="http://schemas.openxmlformats.org/drawingml/2006/main" name="Defaul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022725"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022725"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5062</TotalTime>
  <Words>1271</Words>
  <Application>Microsoft Office PowerPoint</Application>
  <PresentationFormat>Custom</PresentationFormat>
  <Paragraphs>100</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PowerPoint Presentation</vt:lpstr>
    </vt:vector>
  </TitlesOfParts>
  <Company>Genigraphics 800.790.4001</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42x90</dc:title>
  <dc:creator>Genigraphics 800.790.4001</dc:creator>
  <dc:description>To order poster prints visit us at www.genigraphics.com</dc:description>
  <cp:lastModifiedBy>Jay Larson</cp:lastModifiedBy>
  <cp:revision>51</cp:revision>
  <dcterms:created xsi:type="dcterms:W3CDTF">2008-05-03T03:01:56Z</dcterms:created>
  <dcterms:modified xsi:type="dcterms:W3CDTF">2015-09-10T22:15:29Z</dcterms:modified>
</cp:coreProperties>
</file>