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21945600"/>
  <p:notesSz cx="6858000" cy="9144000"/>
  <p:defaultTextStyle>
    <a:defPPr>
      <a:defRPr lang="en-US"/>
    </a:defPPr>
    <a:lvl1pPr marL="0" algn="l" defTabSz="5016024" rtl="0" eaLnBrk="1" latinLnBrk="0" hangingPunct="1">
      <a:defRPr sz="9927" kern="1200">
        <a:solidFill>
          <a:schemeClr val="tx1"/>
        </a:solidFill>
        <a:latin typeface="+mn-lt"/>
        <a:ea typeface="+mn-ea"/>
        <a:cs typeface="+mn-cs"/>
      </a:defRPr>
    </a:lvl1pPr>
    <a:lvl2pPr marL="2508012" algn="l" defTabSz="5016024" rtl="0" eaLnBrk="1" latinLnBrk="0" hangingPunct="1">
      <a:defRPr sz="9927" kern="1200">
        <a:solidFill>
          <a:schemeClr val="tx1"/>
        </a:solidFill>
        <a:latin typeface="+mn-lt"/>
        <a:ea typeface="+mn-ea"/>
        <a:cs typeface="+mn-cs"/>
      </a:defRPr>
    </a:lvl2pPr>
    <a:lvl3pPr marL="5016024" algn="l" defTabSz="5016024" rtl="0" eaLnBrk="1" latinLnBrk="0" hangingPunct="1">
      <a:defRPr sz="9927" kern="1200">
        <a:solidFill>
          <a:schemeClr val="tx1"/>
        </a:solidFill>
        <a:latin typeface="+mn-lt"/>
        <a:ea typeface="+mn-ea"/>
        <a:cs typeface="+mn-cs"/>
      </a:defRPr>
    </a:lvl3pPr>
    <a:lvl4pPr marL="7524037" algn="l" defTabSz="5016024" rtl="0" eaLnBrk="1" latinLnBrk="0" hangingPunct="1">
      <a:defRPr sz="9927" kern="1200">
        <a:solidFill>
          <a:schemeClr val="tx1"/>
        </a:solidFill>
        <a:latin typeface="+mn-lt"/>
        <a:ea typeface="+mn-ea"/>
        <a:cs typeface="+mn-cs"/>
      </a:defRPr>
    </a:lvl4pPr>
    <a:lvl5pPr marL="10032048" algn="l" defTabSz="5016024" rtl="0" eaLnBrk="1" latinLnBrk="0" hangingPunct="1">
      <a:defRPr sz="9927" kern="1200">
        <a:solidFill>
          <a:schemeClr val="tx1"/>
        </a:solidFill>
        <a:latin typeface="+mn-lt"/>
        <a:ea typeface="+mn-ea"/>
        <a:cs typeface="+mn-cs"/>
      </a:defRPr>
    </a:lvl5pPr>
    <a:lvl6pPr marL="12540060" algn="l" defTabSz="5016024" rtl="0" eaLnBrk="1" latinLnBrk="0" hangingPunct="1">
      <a:defRPr sz="9927" kern="1200">
        <a:solidFill>
          <a:schemeClr val="tx1"/>
        </a:solidFill>
        <a:latin typeface="+mn-lt"/>
        <a:ea typeface="+mn-ea"/>
        <a:cs typeface="+mn-cs"/>
      </a:defRPr>
    </a:lvl6pPr>
    <a:lvl7pPr marL="15048072" algn="l" defTabSz="5016024" rtl="0" eaLnBrk="1" latinLnBrk="0" hangingPunct="1">
      <a:defRPr sz="9927" kern="1200">
        <a:solidFill>
          <a:schemeClr val="tx1"/>
        </a:solidFill>
        <a:latin typeface="+mn-lt"/>
        <a:ea typeface="+mn-ea"/>
        <a:cs typeface="+mn-cs"/>
      </a:defRPr>
    </a:lvl7pPr>
    <a:lvl8pPr marL="17556084" algn="l" defTabSz="5016024" rtl="0" eaLnBrk="1" latinLnBrk="0" hangingPunct="1">
      <a:defRPr sz="9927" kern="1200">
        <a:solidFill>
          <a:schemeClr val="tx1"/>
        </a:solidFill>
        <a:latin typeface="+mn-lt"/>
        <a:ea typeface="+mn-ea"/>
        <a:cs typeface="+mn-cs"/>
      </a:defRPr>
    </a:lvl8pPr>
    <a:lvl9pPr marL="20064097" algn="l" defTabSz="5016024" rtl="0" eaLnBrk="1" latinLnBrk="0" hangingPunct="1">
      <a:defRPr sz="992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08" autoAdjust="0"/>
    <p:restoredTop sz="94676" autoAdjust="0"/>
  </p:normalViewPr>
  <p:slideViewPr>
    <p:cSldViewPr>
      <p:cViewPr>
        <p:scale>
          <a:sx n="30" d="100"/>
          <a:sy n="30" d="100"/>
        </p:scale>
        <p:origin x="1542" y="552"/>
      </p:cViewPr>
      <p:guideLst>
        <p:guide orient="horz" pos="6912"/>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8D2-40DA-955B-936290C52544}"/>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8D2-40DA-955B-936290C52544}"/>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B8D2-40DA-955B-936290C52544}"/>
            </c:ext>
          </c:extLst>
        </c:ser>
        <c:dLbls>
          <c:showLegendKey val="0"/>
          <c:showVal val="0"/>
          <c:showCatName val="0"/>
          <c:showSerName val="0"/>
          <c:showPercent val="0"/>
          <c:showBubbleSize val="0"/>
        </c:dLbls>
        <c:gapWidth val="150"/>
        <c:axId val="93801088"/>
        <c:axId val="93802880"/>
      </c:barChart>
      <c:catAx>
        <c:axId val="93801088"/>
        <c:scaling>
          <c:orientation val="minMax"/>
        </c:scaling>
        <c:delete val="0"/>
        <c:axPos val="b"/>
        <c:numFmt formatCode="General" sourceLinked="0"/>
        <c:majorTickMark val="out"/>
        <c:minorTickMark val="none"/>
        <c:tickLblPos val="nextTo"/>
        <c:crossAx val="93802880"/>
        <c:crosses val="autoZero"/>
        <c:auto val="1"/>
        <c:lblAlgn val="ctr"/>
        <c:lblOffset val="100"/>
        <c:noMultiLvlLbl val="0"/>
      </c:catAx>
      <c:valAx>
        <c:axId val="93802880"/>
        <c:scaling>
          <c:orientation val="minMax"/>
        </c:scaling>
        <c:delete val="0"/>
        <c:axPos val="l"/>
        <c:majorGridlines>
          <c:spPr>
            <a:ln w="9525"/>
          </c:spPr>
        </c:majorGridlines>
        <c:numFmt formatCode="General" sourceLinked="1"/>
        <c:majorTickMark val="out"/>
        <c:minorTickMark val="none"/>
        <c:tickLblPos val="nextTo"/>
        <c:crossAx val="938010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8229600" y="457200"/>
            <a:ext cx="35204400" cy="21031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33"/>
          </a:p>
        </p:txBody>
      </p:sp>
      <p:sp>
        <p:nvSpPr>
          <p:cNvPr id="9" name="Rectangle 8"/>
          <p:cNvSpPr/>
          <p:nvPr userDrawn="1"/>
        </p:nvSpPr>
        <p:spPr>
          <a:xfrm>
            <a:off x="457200" y="457200"/>
            <a:ext cx="7315200" cy="210312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33"/>
          </a:p>
        </p:txBody>
      </p:sp>
      <p:pic>
        <p:nvPicPr>
          <p:cNvPr id="2" name="Picture 1"/>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37752923" y="21597257"/>
            <a:ext cx="5650597" cy="212489"/>
          </a:xfrm>
          <a:prstGeom prst="rect">
            <a:avLst/>
          </a:prstGeom>
        </p:spPr>
      </p:pic>
      <p:sp>
        <p:nvSpPr>
          <p:cNvPr id="11" name="Instructions">
            <a:extLst>
              <a:ext uri="{FF2B5EF4-FFF2-40B4-BE49-F238E27FC236}">
                <a16:creationId xmlns:a16="http://schemas.microsoft.com/office/drawing/2014/main" id="{586423D1-3151-47D7-940F-11ECE3806353}"/>
              </a:ext>
            </a:extLst>
          </p:cNvPr>
          <p:cNvSpPr/>
          <p:nvPr userDrawn="1"/>
        </p:nvSpPr>
        <p:spPr>
          <a:xfrm>
            <a:off x="-7498080" y="0"/>
            <a:ext cx="694944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6893" tIns="146893" rIns="146893" bIns="146893"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a:solidFill>
                  <a:srgbClr val="7F7F7F"/>
                </a:solidFill>
                <a:latin typeface="Calibri" pitchFamily="34" charset="0"/>
                <a:cs typeface="Calibri" panose="020F0502020204030204" pitchFamily="34" charset="0"/>
              </a:rPr>
              <a:t>Poster Print Size:</a:t>
            </a:r>
            <a:endParaRPr sz="5400" dirty="0">
              <a:solidFill>
                <a:srgbClr val="7F7F7F"/>
              </a:solidFill>
              <a:latin typeface="Calibri" pitchFamily="34" charset="0"/>
              <a:cs typeface="Calibri" panose="020F0502020204030204" pitchFamily="34" charset="0"/>
            </a:endParaRPr>
          </a:p>
          <a:p>
            <a:pPr lvl="0">
              <a:spcBef>
                <a:spcPts val="0"/>
              </a:spcBef>
              <a:spcAft>
                <a:spcPts val="1544"/>
              </a:spcAft>
            </a:pPr>
            <a:r>
              <a:rPr lang="en-US" sz="3200" dirty="0">
                <a:solidFill>
                  <a:srgbClr val="7F7F7F"/>
                </a:solidFill>
                <a:latin typeface="Calibri" pitchFamily="34" charset="0"/>
                <a:cs typeface="Calibri" panose="020F0502020204030204" pitchFamily="34" charset="0"/>
              </a:rPr>
              <a:t>This poster template is 24” high by 48” wide .</a:t>
            </a:r>
            <a:r>
              <a:rPr lang="en-US" sz="3200" baseline="0" dirty="0">
                <a:solidFill>
                  <a:srgbClr val="7F7F7F"/>
                </a:solidFill>
                <a:latin typeface="Calibri" pitchFamily="34" charset="0"/>
                <a:cs typeface="Calibri" panose="020F0502020204030204" pitchFamily="34" charset="0"/>
              </a:rPr>
              <a:t> </a:t>
            </a:r>
            <a:r>
              <a:rPr lang="en-US" sz="3200" dirty="0">
                <a:solidFill>
                  <a:srgbClr val="7F7F7F"/>
                </a:solidFill>
                <a:latin typeface="Calibri" pitchFamily="34" charset="0"/>
                <a:cs typeface="Calibri" panose="020F0502020204030204" pitchFamily="34" charset="0"/>
              </a:rPr>
              <a:t>It can be used to print any poster with a 1:2 aspect ratio including 30x60, 36x72, 42x84, and 48x96. </a:t>
            </a:r>
          </a:p>
          <a:p>
            <a:pPr lvl="0">
              <a:spcBef>
                <a:spcPts val="0"/>
              </a:spcBef>
              <a:spcAft>
                <a:spcPts val="1544"/>
              </a:spcAft>
            </a:pPr>
            <a:r>
              <a:rPr lang="en-US" sz="5400" dirty="0">
                <a:solidFill>
                  <a:srgbClr val="7F7F7F"/>
                </a:solidFill>
                <a:latin typeface="Calibri" pitchFamily="34" charset="0"/>
                <a:cs typeface="Calibri" panose="020F0502020204030204" pitchFamily="34" charset="0"/>
              </a:rPr>
              <a:t>Placeholders</a:t>
            </a:r>
            <a:r>
              <a:rPr sz="5400" dirty="0">
                <a:solidFill>
                  <a:srgbClr val="7F7F7F"/>
                </a:solidFill>
                <a:latin typeface="Calibri" pitchFamily="34" charset="0"/>
                <a:cs typeface="Calibri" panose="020F0502020204030204" pitchFamily="34" charset="0"/>
              </a:rPr>
              <a:t>:</a:t>
            </a:r>
          </a:p>
          <a:p>
            <a:pPr lvl="0">
              <a:spcBef>
                <a:spcPts val="0"/>
              </a:spcBef>
              <a:spcAft>
                <a:spcPts val="1544"/>
              </a:spcAft>
            </a:pPr>
            <a:r>
              <a:rPr sz="3200" dirty="0">
                <a:solidFill>
                  <a:srgbClr val="7F7F7F"/>
                </a:solidFill>
                <a:latin typeface="Calibri" pitchFamily="34" charset="0"/>
                <a:cs typeface="Calibri" panose="020F0502020204030204" pitchFamily="34" charset="0"/>
              </a:rPr>
              <a:t>The </a:t>
            </a:r>
            <a:r>
              <a:rPr lang="en-US" sz="3200" dirty="0">
                <a:solidFill>
                  <a:srgbClr val="7F7F7F"/>
                </a:solidFill>
                <a:latin typeface="Calibri" pitchFamily="34" charset="0"/>
                <a:cs typeface="Calibri" panose="020F0502020204030204" pitchFamily="34" charset="0"/>
              </a:rPr>
              <a:t>various elements included</a:t>
            </a:r>
            <a:r>
              <a:rPr sz="3200" dirty="0">
                <a:solidFill>
                  <a:srgbClr val="7F7F7F"/>
                </a:solidFill>
                <a:latin typeface="Calibri" pitchFamily="34" charset="0"/>
                <a:cs typeface="Calibri" panose="020F0502020204030204" pitchFamily="34" charset="0"/>
              </a:rPr>
              <a:t> in this </a:t>
            </a:r>
            <a:r>
              <a:rPr lang="en-US" sz="3200" dirty="0">
                <a:solidFill>
                  <a:srgbClr val="7F7F7F"/>
                </a:solidFill>
                <a:latin typeface="Calibri" pitchFamily="34" charset="0"/>
                <a:cs typeface="Calibri" panose="020F0502020204030204" pitchFamily="34" charset="0"/>
              </a:rPr>
              <a:t>poster are ones</a:t>
            </a:r>
            <a:r>
              <a:rPr lang="en-US" sz="3200" baseline="0" dirty="0">
                <a:solidFill>
                  <a:srgbClr val="7F7F7F"/>
                </a:solidFill>
                <a:latin typeface="Calibri" pitchFamily="34" charset="0"/>
                <a:cs typeface="Calibri" panose="020F0502020204030204" pitchFamily="34" charset="0"/>
              </a:rPr>
              <a:t> we often see in medical, research, and scientific posters.</a:t>
            </a:r>
            <a:r>
              <a:rPr sz="3200" dirty="0">
                <a:solidFill>
                  <a:srgbClr val="7F7F7F"/>
                </a:solidFill>
                <a:latin typeface="Calibri" pitchFamily="34" charset="0"/>
                <a:cs typeface="Calibri" panose="020F0502020204030204" pitchFamily="34" charset="0"/>
              </a:rPr>
              <a:t> </a:t>
            </a:r>
            <a:r>
              <a:rPr lang="en-US" sz="3200" dirty="0">
                <a:solidFill>
                  <a:srgbClr val="7F7F7F"/>
                </a:solidFill>
                <a:latin typeface="Calibri" pitchFamily="34" charset="0"/>
                <a:cs typeface="Calibri" panose="020F0502020204030204" pitchFamily="34" charset="0"/>
              </a:rPr>
              <a:t>Feel</a:t>
            </a:r>
            <a:r>
              <a:rPr lang="en-US" sz="32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544"/>
              </a:spcAft>
            </a:pPr>
            <a:r>
              <a:rPr lang="en-US" sz="5400" dirty="0">
                <a:solidFill>
                  <a:srgbClr val="7F7F7F"/>
                </a:solidFill>
                <a:latin typeface="Calibri" pitchFamily="34" charset="0"/>
                <a:cs typeface="Calibri" panose="020F0502020204030204" pitchFamily="34" charset="0"/>
              </a:rPr>
              <a:t>Image</a:t>
            </a:r>
            <a:r>
              <a:rPr lang="en-US" sz="5400" baseline="0" dirty="0">
                <a:solidFill>
                  <a:srgbClr val="7F7F7F"/>
                </a:solidFill>
                <a:latin typeface="Calibri" pitchFamily="34" charset="0"/>
                <a:cs typeface="Calibri" panose="020F0502020204030204" pitchFamily="34" charset="0"/>
              </a:rPr>
              <a:t> Quality</a:t>
            </a:r>
            <a:r>
              <a:rPr lang="en-US" sz="5400" dirty="0">
                <a:solidFill>
                  <a:srgbClr val="7F7F7F"/>
                </a:solidFill>
                <a:latin typeface="Calibri" pitchFamily="34" charset="0"/>
                <a:cs typeface="Calibri" panose="020F0502020204030204" pitchFamily="34" charset="0"/>
              </a:rPr>
              <a:t>:</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You can place digital photos or logo art in your poster file by selecting the </a:t>
            </a:r>
            <a:r>
              <a:rPr lang="en-US" sz="3200" b="1" dirty="0">
                <a:solidFill>
                  <a:srgbClr val="7F7F7F"/>
                </a:solidFill>
                <a:latin typeface="Calibri" pitchFamily="34" charset="0"/>
                <a:cs typeface="Calibri" panose="020F0502020204030204" pitchFamily="34" charset="0"/>
              </a:rPr>
              <a:t>Insert, Picture</a:t>
            </a:r>
            <a:r>
              <a:rPr lang="en-US" sz="32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200" b="1" dirty="0">
                <a:solidFill>
                  <a:srgbClr val="7F7F7F"/>
                </a:solidFill>
                <a:latin typeface="Calibri" pitchFamily="34" charset="0"/>
                <a:cs typeface="Calibri" panose="020F0502020204030204" pitchFamily="34" charset="0"/>
              </a:rPr>
              <a:t>150-200 pixels per inch in their final printed size</a:t>
            </a:r>
            <a:r>
              <a:rPr lang="en-US" sz="3200" dirty="0">
                <a:solidFill>
                  <a:srgbClr val="7F7F7F"/>
                </a:solidFill>
                <a:latin typeface="Calibri" pitchFamily="34" charset="0"/>
                <a:cs typeface="Calibri" panose="020F0502020204030204" pitchFamily="34" charset="0"/>
              </a:rPr>
              <a:t>. For instance, a 1600 x 1200 pixel</a:t>
            </a:r>
            <a:r>
              <a:rPr lang="en-US" sz="3200" baseline="0" dirty="0">
                <a:solidFill>
                  <a:srgbClr val="7F7F7F"/>
                </a:solidFill>
                <a:latin typeface="Calibri" pitchFamily="34" charset="0"/>
                <a:cs typeface="Calibri" panose="020F0502020204030204" pitchFamily="34" charset="0"/>
              </a:rPr>
              <a:t> photo will usually look fine up to </a:t>
            </a:r>
            <a:r>
              <a:rPr lang="en-US" sz="3200" dirty="0">
                <a:solidFill>
                  <a:srgbClr val="7F7F7F"/>
                </a:solidFill>
                <a:latin typeface="Calibri" pitchFamily="34" charset="0"/>
                <a:cs typeface="Calibri" panose="020F0502020204030204" pitchFamily="34" charset="0"/>
              </a:rPr>
              <a:t>8“-10” wide on your printed poster.</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544"/>
              </a:spcAft>
            </a:pPr>
            <a:br>
              <a:rPr lang="en-US" sz="2800" dirty="0">
                <a:solidFill>
                  <a:srgbClr val="7F7F7F"/>
                </a:solidFill>
                <a:latin typeface="Calibri" pitchFamily="34" charset="0"/>
                <a:cs typeface="Calibri" panose="020F0502020204030204" pitchFamily="34" charset="0"/>
              </a:rPr>
            </a:br>
            <a:r>
              <a:rPr lang="en-US" sz="2800" dirty="0">
                <a:solidFill>
                  <a:srgbClr val="7F7F7F"/>
                </a:solidFill>
                <a:latin typeface="Calibri" pitchFamily="34" charset="0"/>
                <a:cs typeface="Calibri" panose="020F0502020204030204" pitchFamily="34" charset="0"/>
              </a:rPr>
              <a:t>[This sidebar area does not print.]</a:t>
            </a:r>
          </a:p>
        </p:txBody>
      </p:sp>
      <p:grpSp>
        <p:nvGrpSpPr>
          <p:cNvPr id="12" name="Group 11">
            <a:extLst>
              <a:ext uri="{FF2B5EF4-FFF2-40B4-BE49-F238E27FC236}">
                <a16:creationId xmlns:a16="http://schemas.microsoft.com/office/drawing/2014/main" id="{610C2AE6-6E04-4E74-879B-7EA936BAF7A9}"/>
              </a:ext>
            </a:extLst>
          </p:cNvPr>
          <p:cNvGrpSpPr/>
          <p:nvPr userDrawn="1"/>
        </p:nvGrpSpPr>
        <p:grpSpPr>
          <a:xfrm>
            <a:off x="44439840" y="0"/>
            <a:ext cx="6949440" cy="21945600"/>
            <a:chOff x="33832800" y="0"/>
            <a:chExt cx="12801600" cy="43891200"/>
          </a:xfrm>
        </p:grpSpPr>
        <p:sp>
          <p:nvSpPr>
            <p:cNvPr id="13" name="Instructions">
              <a:extLst>
                <a:ext uri="{FF2B5EF4-FFF2-40B4-BE49-F238E27FC236}">
                  <a16:creationId xmlns:a16="http://schemas.microsoft.com/office/drawing/2014/main" id="{0AB28ADD-4BFB-409B-9F73-2A661431661D}"/>
                </a:ext>
              </a:extLst>
            </p:cNvPr>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a:solidFill>
                    <a:schemeClr val="bg1">
                      <a:lumMod val="50000"/>
                    </a:schemeClr>
                  </a:solidFill>
                  <a:latin typeface="Calibri" pitchFamily="34" charset="0"/>
                  <a:cs typeface="Calibri" panose="020F0502020204030204" pitchFamily="34" charset="0"/>
                </a:rPr>
                <a:t>Change</a:t>
              </a:r>
              <a:r>
                <a:rPr lang="en-US" sz="5400" baseline="0" dirty="0">
                  <a:solidFill>
                    <a:schemeClr val="bg1">
                      <a:lumMod val="50000"/>
                    </a:schemeClr>
                  </a:solidFill>
                  <a:latin typeface="Calibri" pitchFamily="34" charset="0"/>
                  <a:cs typeface="Calibri" panose="020F0502020204030204" pitchFamily="34" charset="0"/>
                </a:rPr>
                <a:t> Color Theme</a:t>
              </a:r>
              <a:r>
                <a:rPr lang="en-US" sz="5400" dirty="0">
                  <a:solidFill>
                    <a:schemeClr val="bg1">
                      <a:lumMod val="50000"/>
                    </a:schemeClr>
                  </a:solidFill>
                  <a:latin typeface="Calibri" pitchFamily="34" charset="0"/>
                  <a:cs typeface="Calibri" panose="020F0502020204030204" pitchFamily="34" charset="0"/>
                </a:rPr>
                <a:t>:</a:t>
              </a:r>
              <a:endParaRPr sz="540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2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To change the color theme, select the </a:t>
              </a:r>
              <a:r>
                <a:rPr lang="en-US" sz="3200" b="1" baseline="0" dirty="0">
                  <a:solidFill>
                    <a:schemeClr val="bg1">
                      <a:lumMod val="50000"/>
                    </a:schemeClr>
                  </a:solidFill>
                  <a:latin typeface="Calibri" pitchFamily="34" charset="0"/>
                  <a:cs typeface="Calibri" panose="020F0502020204030204" pitchFamily="34" charset="0"/>
                </a:rPr>
                <a:t>Design</a:t>
              </a:r>
              <a:r>
                <a:rPr lang="en-US" sz="3200" baseline="0" dirty="0">
                  <a:solidFill>
                    <a:schemeClr val="bg1">
                      <a:lumMod val="50000"/>
                    </a:schemeClr>
                  </a:solidFill>
                  <a:latin typeface="Calibri" pitchFamily="34" charset="0"/>
                  <a:cs typeface="Calibri" panose="020F0502020204030204" pitchFamily="34" charset="0"/>
                </a:rPr>
                <a:t> tab, then select the </a:t>
              </a:r>
              <a:r>
                <a:rPr lang="en-US" sz="3200" b="1" baseline="0" dirty="0">
                  <a:solidFill>
                    <a:schemeClr val="bg1">
                      <a:lumMod val="50000"/>
                    </a:schemeClr>
                  </a:solidFill>
                  <a:latin typeface="Calibri" pitchFamily="34" charset="0"/>
                  <a:cs typeface="Calibri" panose="020F0502020204030204" pitchFamily="34" charset="0"/>
                </a:rPr>
                <a:t>Colors</a:t>
              </a:r>
              <a:r>
                <a:rPr lang="en-US" sz="32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44"/>
                </a:spcAft>
              </a:pPr>
              <a:r>
                <a:rPr lang="en-US" sz="54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44"/>
                </a:spcAft>
              </a:pPr>
              <a:r>
                <a:rPr lang="en-US" sz="3200" dirty="0">
                  <a:solidFill>
                    <a:schemeClr val="bg1">
                      <a:lumMod val="50000"/>
                    </a:schemeClr>
                  </a:solidFill>
                  <a:latin typeface="Calibri" pitchFamily="34" charset="0"/>
                  <a:cs typeface="Calibri" panose="020F0502020204030204" pitchFamily="34" charset="0"/>
                </a:rPr>
                <a:t>Once your poster file is ready, visit</a:t>
              </a:r>
              <a:r>
                <a:rPr lang="en-US" sz="3200" baseline="0" dirty="0">
                  <a:solidFill>
                    <a:schemeClr val="bg1">
                      <a:lumMod val="50000"/>
                    </a:schemeClr>
                  </a:solidFill>
                  <a:latin typeface="Calibri" pitchFamily="34" charset="0"/>
                  <a:cs typeface="Calibri" panose="020F0502020204030204" pitchFamily="34" charset="0"/>
                </a:rPr>
                <a:t> </a:t>
              </a:r>
              <a:r>
                <a:rPr lang="en-US" sz="3200" b="1" baseline="0" dirty="0">
                  <a:solidFill>
                    <a:schemeClr val="bg1">
                      <a:lumMod val="50000"/>
                    </a:schemeClr>
                  </a:solidFill>
                  <a:latin typeface="Calibri" pitchFamily="34" charset="0"/>
                  <a:cs typeface="Calibri" panose="020F0502020204030204" pitchFamily="34" charset="0"/>
                </a:rPr>
                <a:t>www.genigraphics.com</a:t>
              </a:r>
              <a:r>
                <a:rPr lang="en-US" sz="32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2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200" baseline="0" dirty="0">
                  <a:solidFill>
                    <a:schemeClr val="bg1">
                      <a:lumMod val="50000"/>
                    </a:schemeClr>
                  </a:solidFill>
                  <a:latin typeface="Calibri" pitchFamily="34" charset="0"/>
                  <a:cs typeface="Calibri" panose="020F0502020204030204" pitchFamily="34" charset="0"/>
                </a:rPr>
                <a:t>US and Canada:  1-800-790-4001</a:t>
              </a:r>
              <a:br>
                <a:rPr lang="en-US" sz="3200" baseline="0" dirty="0">
                  <a:solidFill>
                    <a:schemeClr val="bg1">
                      <a:lumMod val="50000"/>
                    </a:schemeClr>
                  </a:solidFill>
                  <a:latin typeface="Calibri" pitchFamily="34" charset="0"/>
                  <a:cs typeface="Calibri" panose="020F0502020204030204" pitchFamily="34" charset="0"/>
                </a:rPr>
              </a:br>
              <a:r>
                <a:rPr lang="en-US" sz="32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800" dirty="0">
                  <a:solidFill>
                    <a:schemeClr val="bg1">
                      <a:lumMod val="50000"/>
                    </a:schemeClr>
                  </a:solidFill>
                  <a:latin typeface="Calibri" pitchFamily="34" charset="0"/>
                  <a:cs typeface="Calibri" panose="020F0502020204030204" pitchFamily="34" charset="0"/>
                </a:rPr>
              </a:br>
              <a:r>
                <a:rPr lang="en-US" sz="28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a:extLst>
                <a:ext uri="{FF2B5EF4-FFF2-40B4-BE49-F238E27FC236}">
                  <a16:creationId xmlns:a16="http://schemas.microsoft.com/office/drawing/2014/main" id="{8BFF45FC-FF55-4CDA-B774-6155BC7873A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81342" y="9107874"/>
              <a:ext cx="11904515" cy="10246926"/>
            </a:xfrm>
            <a:prstGeom prst="rect">
              <a:avLst/>
            </a:prstGeom>
          </p:spPr>
        </p:pic>
      </p:grpSp>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341120" rtl="0" eaLnBrk="1" latinLnBrk="0" hangingPunct="1">
        <a:spcBef>
          <a:spcPct val="0"/>
        </a:spcBef>
        <a:buNone/>
        <a:defRPr sz="11252" kern="1200">
          <a:solidFill>
            <a:schemeClr val="tx1"/>
          </a:solidFill>
          <a:latin typeface="+mj-lt"/>
          <a:ea typeface="+mj-ea"/>
          <a:cs typeface="+mj-cs"/>
        </a:defRPr>
      </a:lvl1pPr>
    </p:titleStyle>
    <p:bodyStyle>
      <a:lvl1pPr marL="877921" indent="-877921" algn="l" defTabSz="2341120" rtl="0" eaLnBrk="1" latinLnBrk="0" hangingPunct="1">
        <a:spcBef>
          <a:spcPct val="20000"/>
        </a:spcBef>
        <a:buFont typeface="Arial" panose="020B0604020202020204" pitchFamily="34" charset="0"/>
        <a:buChar char="•"/>
        <a:defRPr sz="8198" kern="1200">
          <a:solidFill>
            <a:schemeClr val="tx1"/>
          </a:solidFill>
          <a:latin typeface="+mn-lt"/>
          <a:ea typeface="+mn-ea"/>
          <a:cs typeface="+mn-cs"/>
        </a:defRPr>
      </a:lvl1pPr>
      <a:lvl2pPr marL="1902161" indent="-731600" algn="l" defTabSz="2341120" rtl="0" eaLnBrk="1" latinLnBrk="0" hangingPunct="1">
        <a:spcBef>
          <a:spcPct val="20000"/>
        </a:spcBef>
        <a:buFont typeface="Arial" panose="020B0604020202020204" pitchFamily="34" charset="0"/>
        <a:buChar char="–"/>
        <a:defRPr sz="7179" kern="1200">
          <a:solidFill>
            <a:schemeClr val="tx1"/>
          </a:solidFill>
          <a:latin typeface="+mn-lt"/>
          <a:ea typeface="+mn-ea"/>
          <a:cs typeface="+mn-cs"/>
        </a:defRPr>
      </a:lvl2pPr>
      <a:lvl3pPr marL="2926400" indent="-585280" algn="l" defTabSz="2341120" rtl="0" eaLnBrk="1" latinLnBrk="0" hangingPunct="1">
        <a:spcBef>
          <a:spcPct val="20000"/>
        </a:spcBef>
        <a:buFont typeface="Arial" panose="020B0604020202020204" pitchFamily="34" charset="0"/>
        <a:buChar char="•"/>
        <a:defRPr sz="6160" kern="1200">
          <a:solidFill>
            <a:schemeClr val="tx1"/>
          </a:solidFill>
          <a:latin typeface="+mn-lt"/>
          <a:ea typeface="+mn-ea"/>
          <a:cs typeface="+mn-cs"/>
        </a:defRPr>
      </a:lvl3pPr>
      <a:lvl4pPr marL="4096959" indent="-585280" algn="l" defTabSz="2341120" rtl="0" eaLnBrk="1" latinLnBrk="0" hangingPunct="1">
        <a:spcBef>
          <a:spcPct val="20000"/>
        </a:spcBef>
        <a:buFont typeface="Arial" panose="020B0604020202020204" pitchFamily="34" charset="0"/>
        <a:buChar char="–"/>
        <a:defRPr sz="5143" kern="1200">
          <a:solidFill>
            <a:schemeClr val="tx1"/>
          </a:solidFill>
          <a:latin typeface="+mn-lt"/>
          <a:ea typeface="+mn-ea"/>
          <a:cs typeface="+mn-cs"/>
        </a:defRPr>
      </a:lvl4pPr>
      <a:lvl5pPr marL="5267519" indent="-585280" algn="l" defTabSz="2341120" rtl="0" eaLnBrk="1" latinLnBrk="0" hangingPunct="1">
        <a:spcBef>
          <a:spcPct val="20000"/>
        </a:spcBef>
        <a:buFont typeface="Arial" panose="020B0604020202020204" pitchFamily="34" charset="0"/>
        <a:buChar char="»"/>
        <a:defRPr sz="5143" kern="1200">
          <a:solidFill>
            <a:schemeClr val="tx1"/>
          </a:solidFill>
          <a:latin typeface="+mn-lt"/>
          <a:ea typeface="+mn-ea"/>
          <a:cs typeface="+mn-cs"/>
        </a:defRPr>
      </a:lvl5pPr>
      <a:lvl6pPr marL="6438079" indent="-585280" algn="l" defTabSz="2341120" rtl="0" eaLnBrk="1" latinLnBrk="0" hangingPunct="1">
        <a:spcBef>
          <a:spcPct val="20000"/>
        </a:spcBef>
        <a:buFont typeface="Arial" panose="020B0604020202020204" pitchFamily="34" charset="0"/>
        <a:buChar char="•"/>
        <a:defRPr sz="5143" kern="1200">
          <a:solidFill>
            <a:schemeClr val="tx1"/>
          </a:solidFill>
          <a:latin typeface="+mn-lt"/>
          <a:ea typeface="+mn-ea"/>
          <a:cs typeface="+mn-cs"/>
        </a:defRPr>
      </a:lvl6pPr>
      <a:lvl7pPr marL="7608639" indent="-585280" algn="l" defTabSz="2341120" rtl="0" eaLnBrk="1" latinLnBrk="0" hangingPunct="1">
        <a:spcBef>
          <a:spcPct val="20000"/>
        </a:spcBef>
        <a:buFont typeface="Arial" panose="020B0604020202020204" pitchFamily="34" charset="0"/>
        <a:buChar char="•"/>
        <a:defRPr sz="5143" kern="1200">
          <a:solidFill>
            <a:schemeClr val="tx1"/>
          </a:solidFill>
          <a:latin typeface="+mn-lt"/>
          <a:ea typeface="+mn-ea"/>
          <a:cs typeface="+mn-cs"/>
        </a:defRPr>
      </a:lvl7pPr>
      <a:lvl8pPr marL="8779199" indent="-585280" algn="l" defTabSz="2341120" rtl="0" eaLnBrk="1" latinLnBrk="0" hangingPunct="1">
        <a:spcBef>
          <a:spcPct val="20000"/>
        </a:spcBef>
        <a:buFont typeface="Arial" panose="020B0604020202020204" pitchFamily="34" charset="0"/>
        <a:buChar char="•"/>
        <a:defRPr sz="5143" kern="1200">
          <a:solidFill>
            <a:schemeClr val="tx1"/>
          </a:solidFill>
          <a:latin typeface="+mn-lt"/>
          <a:ea typeface="+mn-ea"/>
          <a:cs typeface="+mn-cs"/>
        </a:defRPr>
      </a:lvl8pPr>
      <a:lvl9pPr marL="9949759" indent="-585280" algn="l" defTabSz="2341120" rtl="0" eaLnBrk="1" latinLnBrk="0" hangingPunct="1">
        <a:spcBef>
          <a:spcPct val="20000"/>
        </a:spcBef>
        <a:buFont typeface="Arial" panose="020B0604020202020204" pitchFamily="34" charset="0"/>
        <a:buChar char="•"/>
        <a:defRPr sz="5143" kern="1200">
          <a:solidFill>
            <a:schemeClr val="tx1"/>
          </a:solidFill>
          <a:latin typeface="+mn-lt"/>
          <a:ea typeface="+mn-ea"/>
          <a:cs typeface="+mn-cs"/>
        </a:defRPr>
      </a:lvl9pPr>
    </p:bodyStyle>
    <p:otherStyle>
      <a:defPPr>
        <a:defRPr lang="en-US"/>
      </a:defPPr>
      <a:lvl1pPr marL="0" algn="l" defTabSz="2341120" rtl="0" eaLnBrk="1" latinLnBrk="0" hangingPunct="1">
        <a:defRPr sz="4633" kern="1200">
          <a:solidFill>
            <a:schemeClr val="tx1"/>
          </a:solidFill>
          <a:latin typeface="+mn-lt"/>
          <a:ea typeface="+mn-ea"/>
          <a:cs typeface="+mn-cs"/>
        </a:defRPr>
      </a:lvl1pPr>
      <a:lvl2pPr marL="1170560" algn="l" defTabSz="2341120" rtl="0" eaLnBrk="1" latinLnBrk="0" hangingPunct="1">
        <a:defRPr sz="4633" kern="1200">
          <a:solidFill>
            <a:schemeClr val="tx1"/>
          </a:solidFill>
          <a:latin typeface="+mn-lt"/>
          <a:ea typeface="+mn-ea"/>
          <a:cs typeface="+mn-cs"/>
        </a:defRPr>
      </a:lvl2pPr>
      <a:lvl3pPr marL="2341120" algn="l" defTabSz="2341120" rtl="0" eaLnBrk="1" latinLnBrk="0" hangingPunct="1">
        <a:defRPr sz="4633" kern="1200">
          <a:solidFill>
            <a:schemeClr val="tx1"/>
          </a:solidFill>
          <a:latin typeface="+mn-lt"/>
          <a:ea typeface="+mn-ea"/>
          <a:cs typeface="+mn-cs"/>
        </a:defRPr>
      </a:lvl3pPr>
      <a:lvl4pPr marL="3511681" algn="l" defTabSz="2341120" rtl="0" eaLnBrk="1" latinLnBrk="0" hangingPunct="1">
        <a:defRPr sz="4633" kern="1200">
          <a:solidFill>
            <a:schemeClr val="tx1"/>
          </a:solidFill>
          <a:latin typeface="+mn-lt"/>
          <a:ea typeface="+mn-ea"/>
          <a:cs typeface="+mn-cs"/>
        </a:defRPr>
      </a:lvl4pPr>
      <a:lvl5pPr marL="4682240" algn="l" defTabSz="2341120" rtl="0" eaLnBrk="1" latinLnBrk="0" hangingPunct="1">
        <a:defRPr sz="4633" kern="1200">
          <a:solidFill>
            <a:schemeClr val="tx1"/>
          </a:solidFill>
          <a:latin typeface="+mn-lt"/>
          <a:ea typeface="+mn-ea"/>
          <a:cs typeface="+mn-cs"/>
        </a:defRPr>
      </a:lvl5pPr>
      <a:lvl6pPr marL="5852799" algn="l" defTabSz="2341120" rtl="0" eaLnBrk="1" latinLnBrk="0" hangingPunct="1">
        <a:defRPr sz="4633" kern="1200">
          <a:solidFill>
            <a:schemeClr val="tx1"/>
          </a:solidFill>
          <a:latin typeface="+mn-lt"/>
          <a:ea typeface="+mn-ea"/>
          <a:cs typeface="+mn-cs"/>
        </a:defRPr>
      </a:lvl6pPr>
      <a:lvl7pPr marL="7023360" algn="l" defTabSz="2341120" rtl="0" eaLnBrk="1" latinLnBrk="0" hangingPunct="1">
        <a:defRPr sz="4633" kern="1200">
          <a:solidFill>
            <a:schemeClr val="tx1"/>
          </a:solidFill>
          <a:latin typeface="+mn-lt"/>
          <a:ea typeface="+mn-ea"/>
          <a:cs typeface="+mn-cs"/>
        </a:defRPr>
      </a:lvl7pPr>
      <a:lvl8pPr marL="8193919" algn="l" defTabSz="2341120" rtl="0" eaLnBrk="1" latinLnBrk="0" hangingPunct="1">
        <a:defRPr sz="4633" kern="1200">
          <a:solidFill>
            <a:schemeClr val="tx1"/>
          </a:solidFill>
          <a:latin typeface="+mn-lt"/>
          <a:ea typeface="+mn-ea"/>
          <a:cs typeface="+mn-cs"/>
        </a:defRPr>
      </a:lvl8pPr>
      <a:lvl9pPr marL="9364478" algn="l" defTabSz="2341120" rtl="0" eaLnBrk="1" latinLnBrk="0" hangingPunct="1">
        <a:defRPr sz="4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Box 82"/>
          <p:cNvSpPr txBox="1">
            <a:spLocks noChangeArrowheads="1"/>
          </p:cNvSpPr>
          <p:nvPr/>
        </p:nvSpPr>
        <p:spPr bwMode="auto">
          <a:xfrm>
            <a:off x="8686800" y="1706880"/>
            <a:ext cx="8778240" cy="78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43840" tIns="243840" rIns="243840" bIns="24384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INTRODUCTION</a:t>
            </a:r>
          </a:p>
        </p:txBody>
      </p:sp>
      <p:sp>
        <p:nvSpPr>
          <p:cNvPr id="61" name="Text Box 83"/>
          <p:cNvSpPr txBox="1">
            <a:spLocks noChangeArrowheads="1"/>
          </p:cNvSpPr>
          <p:nvPr/>
        </p:nvSpPr>
        <p:spPr bwMode="auto">
          <a:xfrm>
            <a:off x="8686800" y="13411200"/>
            <a:ext cx="8778240" cy="78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43840" tIns="243840" rIns="243840" bIns="24384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METHODS AND MATERIALS</a:t>
            </a:r>
          </a:p>
        </p:txBody>
      </p:sp>
      <p:sp>
        <p:nvSpPr>
          <p:cNvPr id="62" name="Text Box 85"/>
          <p:cNvSpPr txBox="1">
            <a:spLocks noChangeArrowheads="1"/>
          </p:cNvSpPr>
          <p:nvPr/>
        </p:nvSpPr>
        <p:spPr bwMode="auto">
          <a:xfrm>
            <a:off x="34198560" y="8534400"/>
            <a:ext cx="8778240" cy="78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43840" tIns="243840" rIns="243840" bIns="24384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CONCLUSIONS</a:t>
            </a:r>
          </a:p>
        </p:txBody>
      </p:sp>
      <p:sp>
        <p:nvSpPr>
          <p:cNvPr id="63" name="Text Box 86"/>
          <p:cNvSpPr txBox="1">
            <a:spLocks noChangeArrowheads="1"/>
          </p:cNvSpPr>
          <p:nvPr/>
        </p:nvSpPr>
        <p:spPr bwMode="auto">
          <a:xfrm>
            <a:off x="34198560" y="1706880"/>
            <a:ext cx="8778240" cy="78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43840" tIns="243840" rIns="243840" bIns="24384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DISCUSSION</a:t>
            </a:r>
          </a:p>
        </p:txBody>
      </p:sp>
      <p:sp>
        <p:nvSpPr>
          <p:cNvPr id="64" name="Text Box 87"/>
          <p:cNvSpPr txBox="1">
            <a:spLocks noChangeArrowheads="1"/>
          </p:cNvSpPr>
          <p:nvPr/>
        </p:nvSpPr>
        <p:spPr bwMode="auto">
          <a:xfrm>
            <a:off x="18288000" y="1706880"/>
            <a:ext cx="15087600" cy="78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43840" tIns="243840" rIns="243840" bIns="24384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RESULTS</a:t>
            </a:r>
          </a:p>
        </p:txBody>
      </p:sp>
      <p:sp>
        <p:nvSpPr>
          <p:cNvPr id="65" name="Text Box 88"/>
          <p:cNvSpPr txBox="1">
            <a:spLocks noChangeArrowheads="1"/>
          </p:cNvSpPr>
          <p:nvPr/>
        </p:nvSpPr>
        <p:spPr bwMode="auto">
          <a:xfrm>
            <a:off x="34198560" y="15556992"/>
            <a:ext cx="8778240" cy="78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43840" tIns="243840" rIns="243840" bIns="24384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REFERENCES</a:t>
            </a:r>
          </a:p>
        </p:txBody>
      </p:sp>
      <p:sp>
        <p:nvSpPr>
          <p:cNvPr id="76" name="Text Box 147"/>
          <p:cNvSpPr txBox="1">
            <a:spLocks noChangeArrowheads="1"/>
          </p:cNvSpPr>
          <p:nvPr/>
        </p:nvSpPr>
        <p:spPr bwMode="auto">
          <a:xfrm>
            <a:off x="34198560" y="2487168"/>
            <a:ext cx="8778240" cy="4259628"/>
          </a:xfrm>
          <a:prstGeom prst="rect">
            <a:avLst/>
          </a:prstGeom>
          <a:noFill/>
          <a:ln>
            <a:noFill/>
          </a:ln>
          <a:effectLst/>
        </p:spPr>
        <p:txBody>
          <a:bodyPr lIns="97536" tIns="97536" rIns="97536" bIns="97536">
            <a:spAutoFit/>
          </a:bodyPr>
          <a:lstStyle/>
          <a:p>
            <a:pPr lvl="0" defTabSz="914400" fontAlgn="base">
              <a:spcBef>
                <a:spcPct val="0"/>
              </a:spcBef>
              <a:spcAft>
                <a:spcPct val="0"/>
              </a:spcAft>
            </a:pPr>
            <a:r>
              <a:rPr lang="en-US" sz="2400" dirty="0">
                <a:solidFill>
                  <a:prstClr val="black"/>
                </a:solidFill>
                <a:latin typeface="Calibri" pitchFamily="34" charset="0"/>
              </a:rPr>
              <a:t>Click here to insert your Discussion text. Type it in or copy and paste from your Word document or other source.</a:t>
            </a:r>
          </a:p>
          <a:p>
            <a:pPr lvl="0" defTabSz="914400" fontAlgn="base">
              <a:spcBef>
                <a:spcPct val="0"/>
              </a:spcBef>
              <a:spcAft>
                <a:spcPct val="0"/>
              </a:spcAft>
            </a:pPr>
            <a:endParaRPr lang="en-US" sz="2400" dirty="0">
              <a:solidFill>
                <a:prstClr val="black"/>
              </a:solidFill>
              <a:latin typeface="Calibri" pitchFamily="34" charset="0"/>
            </a:endParaRPr>
          </a:p>
          <a:p>
            <a:pPr lvl="0" defTabSz="914400" fontAlgn="base">
              <a:spcBef>
                <a:spcPct val="0"/>
              </a:spcBef>
              <a:spcAft>
                <a:spcPct val="0"/>
              </a:spcAft>
            </a:pPr>
            <a:r>
              <a:rPr lang="en-US" sz="2400" dirty="0">
                <a:solidFill>
                  <a:prstClr val="black"/>
                </a:solidFill>
                <a:latin typeface="Calibri" pitchFamily="34" charset="0"/>
              </a:rPr>
              <a:t>This text box will automatically re-size to your text. To turn off that feature, right click inside this box and go to </a:t>
            </a:r>
            <a:r>
              <a:rPr lang="en-US" sz="2400" b="1" dirty="0">
                <a:solidFill>
                  <a:prstClr val="black"/>
                </a:solidFill>
                <a:latin typeface="Calibri" pitchFamily="34" charset="0"/>
              </a:rPr>
              <a:t>Format Shape, Text Box, Autofit</a:t>
            </a:r>
            <a:r>
              <a:rPr lang="en-US" sz="2400" dirty="0">
                <a:solidFill>
                  <a:prstClr val="black"/>
                </a:solidFill>
                <a:latin typeface="Calibri" pitchFamily="34" charset="0"/>
              </a:rPr>
              <a:t>, and select the “Do Not Autofit” radio button.</a:t>
            </a:r>
          </a:p>
          <a:p>
            <a:pPr lvl="0" defTabSz="914400" fontAlgn="base">
              <a:spcBef>
                <a:spcPct val="0"/>
              </a:spcBef>
              <a:spcAft>
                <a:spcPct val="0"/>
              </a:spcAft>
            </a:pPr>
            <a:endParaRPr lang="en-US" sz="2400" dirty="0">
              <a:solidFill>
                <a:prstClr val="black"/>
              </a:solidFill>
              <a:latin typeface="Calibri" pitchFamily="34" charset="0"/>
            </a:endParaRPr>
          </a:p>
          <a:p>
            <a:pPr lvl="0" defTabSz="4023067"/>
            <a:r>
              <a:rPr lang="en-US" sz="2400" dirty="0">
                <a:solidFill>
                  <a:prstClr val="black"/>
                </a:solidFill>
                <a:latin typeface="Calibri" pitchFamily="34" charset="0"/>
              </a:rPr>
              <a:t>To change the background color of any text box,  click once on the box so it is outlined with a dashed border. Then select </a:t>
            </a:r>
            <a:r>
              <a:rPr lang="en-US" sz="2400" b="1" dirty="0">
                <a:solidFill>
                  <a:prstClr val="black"/>
                </a:solidFill>
                <a:latin typeface="Calibri" pitchFamily="34" charset="0"/>
              </a:rPr>
              <a:t>Shape Fill</a:t>
            </a:r>
            <a:r>
              <a:rPr lang="en-US" sz="2400" dirty="0">
                <a:solidFill>
                  <a:prstClr val="black"/>
                </a:solidFill>
                <a:latin typeface="Calibri" pitchFamily="34" charset="0"/>
              </a:rPr>
              <a:t> from the </a:t>
            </a:r>
            <a:r>
              <a:rPr lang="en-US" sz="2400" b="1" dirty="0">
                <a:solidFill>
                  <a:prstClr val="black"/>
                </a:solidFill>
                <a:latin typeface="Calibri" pitchFamily="34" charset="0"/>
              </a:rPr>
              <a:t>Drawing Tools, Format</a:t>
            </a:r>
            <a:r>
              <a:rPr lang="en-US" sz="2400" dirty="0">
                <a:solidFill>
                  <a:prstClr val="black"/>
                </a:solidFill>
                <a:latin typeface="Calibri" pitchFamily="34" charset="0"/>
              </a:rPr>
              <a:t> tab on the ribbon bar above. It’s the one with the ‘paint can’ icon.</a:t>
            </a:r>
          </a:p>
        </p:txBody>
      </p:sp>
      <p:sp>
        <p:nvSpPr>
          <p:cNvPr id="77" name="Text Box 148"/>
          <p:cNvSpPr txBox="1">
            <a:spLocks noChangeArrowheads="1"/>
          </p:cNvSpPr>
          <p:nvPr/>
        </p:nvSpPr>
        <p:spPr bwMode="auto">
          <a:xfrm>
            <a:off x="8686800" y="14191488"/>
            <a:ext cx="8778240" cy="5736955"/>
          </a:xfrm>
          <a:prstGeom prst="rect">
            <a:avLst/>
          </a:prstGeom>
          <a:noFill/>
          <a:ln>
            <a:noFill/>
          </a:ln>
          <a:effectLst/>
        </p:spPr>
        <p:txBody>
          <a:bodyPr lIns="97536" tIns="97536" rIns="97536" bIns="97536">
            <a:spAutoFit/>
          </a:bodyPr>
          <a:lstStyle/>
          <a:p>
            <a:pPr eaLnBrk="1" hangingPunct="1"/>
            <a:r>
              <a:rPr lang="en-US" sz="2400" dirty="0">
                <a:latin typeface="Calibri" pitchFamily="34" charset="0"/>
              </a:rPr>
              <a:t>Click here to insert your Methods and Materials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endParaRPr lang="en-US" sz="2400" dirty="0">
              <a:latin typeface="Calibri" pitchFamily="34" charset="0"/>
            </a:endParaRPr>
          </a:p>
          <a:p>
            <a:r>
              <a:rPr lang="en-US" sz="2400" dirty="0">
                <a:latin typeface="Calibri" pitchFamily="34" charset="0"/>
              </a:rPr>
              <a:t>Zoom out to 100% (for 24x48), 150% (for 36x72), or 200% (for 48x96) to preview what this will look like on your printed poster.</a:t>
            </a:r>
          </a:p>
        </p:txBody>
      </p:sp>
      <p:sp>
        <p:nvSpPr>
          <p:cNvPr id="78" name="Text Box 149"/>
          <p:cNvSpPr txBox="1">
            <a:spLocks noChangeArrowheads="1"/>
          </p:cNvSpPr>
          <p:nvPr/>
        </p:nvSpPr>
        <p:spPr bwMode="auto">
          <a:xfrm>
            <a:off x="34198560" y="9314688"/>
            <a:ext cx="8778240" cy="2412968"/>
          </a:xfrm>
          <a:prstGeom prst="rect">
            <a:avLst/>
          </a:prstGeom>
          <a:noFill/>
          <a:ln>
            <a:noFill/>
          </a:ln>
          <a:effectLst/>
        </p:spPr>
        <p:txBody>
          <a:bodyPr lIns="97536" tIns="97536" rIns="97536" bIns="97536">
            <a:spAutoFit/>
          </a:bodyPr>
          <a:lstStyle/>
          <a:p>
            <a:pPr lvl="0" defTabSz="914400" fontAlgn="base">
              <a:spcBef>
                <a:spcPct val="0"/>
              </a:spcBef>
              <a:spcAft>
                <a:spcPct val="0"/>
              </a:spcAft>
            </a:pPr>
            <a:r>
              <a:rPr lang="en-US" sz="2400" dirty="0">
                <a:solidFill>
                  <a:prstClr val="black"/>
                </a:solidFill>
                <a:latin typeface="Calibri" pitchFamily="34" charset="0"/>
              </a:rPr>
              <a:t>Click here to insert your Conclusions text. Type it in or copy and paste from your Word document or other source.</a:t>
            </a:r>
          </a:p>
          <a:p>
            <a:pPr lvl="0" defTabSz="914400" fontAlgn="base">
              <a:spcBef>
                <a:spcPct val="0"/>
              </a:spcBef>
              <a:spcAft>
                <a:spcPct val="0"/>
              </a:spcAft>
            </a:pPr>
            <a:endParaRPr lang="en-US" sz="2400" dirty="0">
              <a:solidFill>
                <a:prstClr val="black"/>
              </a:solidFill>
              <a:latin typeface="Calibri" pitchFamily="34" charset="0"/>
            </a:endParaRPr>
          </a:p>
          <a:p>
            <a:pPr lvl="0" defTabSz="914400" fontAlgn="base">
              <a:spcBef>
                <a:spcPct val="0"/>
              </a:spcBef>
              <a:spcAft>
                <a:spcPct val="0"/>
              </a:spcAft>
            </a:pPr>
            <a:r>
              <a:rPr lang="en-US" sz="2400" dirty="0">
                <a:solidFill>
                  <a:prstClr val="black"/>
                </a:solidFill>
                <a:latin typeface="Calibri" pitchFamily="34" charset="0"/>
              </a:rPr>
              <a:t>This text box will automatically re-size to your text. To turn off that feature, right click inside this box and go to </a:t>
            </a:r>
            <a:r>
              <a:rPr lang="en-US" sz="2400" b="1" dirty="0">
                <a:solidFill>
                  <a:prstClr val="black"/>
                </a:solidFill>
                <a:latin typeface="Calibri" pitchFamily="34" charset="0"/>
              </a:rPr>
              <a:t>Format Shape, Text Box, Autofit</a:t>
            </a:r>
            <a:r>
              <a:rPr lang="en-US" sz="2400" dirty="0">
                <a:solidFill>
                  <a:prstClr val="black"/>
                </a:solidFill>
                <a:latin typeface="Calibri" pitchFamily="34" charset="0"/>
              </a:rPr>
              <a:t>, and select the “Do Not Autofit” radio button.</a:t>
            </a:r>
          </a:p>
        </p:txBody>
      </p:sp>
      <mc:AlternateContent xmlns:mc="http://schemas.openxmlformats.org/markup-compatibility/2006">
        <mc:Choice xmlns:a14="http://schemas.microsoft.com/office/drawing/2010/main" Requires="a14">
          <p:sp>
            <p:nvSpPr>
              <p:cNvPr id="79" name="Text Box 150"/>
              <p:cNvSpPr txBox="1">
                <a:spLocks noChangeArrowheads="1"/>
              </p:cNvSpPr>
              <p:nvPr/>
            </p:nvSpPr>
            <p:spPr bwMode="auto">
              <a:xfrm>
                <a:off x="8686800" y="2487169"/>
                <a:ext cx="8778240" cy="9455281"/>
              </a:xfrm>
              <a:prstGeom prst="rect">
                <a:avLst/>
              </a:prstGeom>
              <a:noFill/>
              <a:ln>
                <a:noFill/>
              </a:ln>
              <a:effectLst/>
            </p:spPr>
            <p:txBody>
              <a:bodyPr lIns="97536" tIns="97536" rIns="97536" bIns="97536">
                <a:spAutoFit/>
              </a:bodyPr>
              <a:lstStyle/>
              <a:p>
                <a:r>
                  <a:rPr lang="en-US" sz="2400" b="1" dirty="0">
                    <a:latin typeface="Calibri" pitchFamily="34" charset="0"/>
                  </a:rPr>
                  <a:t>Genigraphics® </a:t>
                </a:r>
                <a:r>
                  <a:rPr lang="en-US" sz="2400" dirty="0">
                    <a:latin typeface="Calibri" pitchFamily="34" charset="0"/>
                  </a:rPr>
                  <a:t>has provided this template to assist in preparation of a medical or scientific research poster. The dimensions are set to 24” high by 48” wide but prints can be scaled up or down in size to any dimension with a 1:2 aspect ratio. For example, if you order a 36” x 72” poster using this template, we will print the file at 150% of its original size. If you order a 48” x 96” poster, we will print at 200%.  </a:t>
                </a:r>
                <a:r>
                  <a:rPr lang="en-US" sz="2400" b="1" dirty="0">
                    <a:latin typeface="Calibri" pitchFamily="34" charset="0"/>
                  </a:rPr>
                  <a:t>The most critical factor is that your template and poster dimensions must be proportional:</a:t>
                </a:r>
              </a:p>
              <a:p>
                <a:pPr eaLnBrk="1" hangingPunct="1"/>
                <a:endParaRPr lang="en-US" sz="2400" b="1" dirty="0">
                  <a:latin typeface="Calibri" pitchFamily="34" charset="0"/>
                </a:endParaRPr>
              </a:p>
              <a:p>
                <a:pPr eaLnBrk="1" hangingPunct="1"/>
                <a14:m>
                  <m:oMathPara xmlns:m="http://schemas.openxmlformats.org/officeDocument/2006/math">
                    <m:oMathParaPr>
                      <m:jc m:val="centerGroup"/>
                    </m:oMathParaPr>
                    <m:oMath xmlns:m="http://schemas.openxmlformats.org/officeDocument/2006/math">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𝒕𝒆𝒎𝒑𝒍𝒂𝒕𝒆</m:t>
                              </m:r>
                              <m:r>
                                <a:rPr lang="en-US" sz="2400" b="1" i="1">
                                  <a:latin typeface="Cambria Math"/>
                                </a:rPr>
                                <m:t> </m:t>
                              </m:r>
                              <m:r>
                                <a:rPr lang="en-US" sz="2400" b="1" i="1">
                                  <a:latin typeface="Cambria Math"/>
                                </a:rPr>
                                <m:t>𝒉𝒆𝒊𝒈𝒉𝒕</m:t>
                              </m:r>
                            </m:num>
                            <m:den>
                              <m:r>
                                <a:rPr lang="en-US" sz="2400" b="1" i="1">
                                  <a:latin typeface="Cambria Math"/>
                                </a:rPr>
                                <m:t>𝒕𝒆𝒎𝒑𝒍𝒂𝒕𝒆</m:t>
                              </m:r>
                              <m:r>
                                <a:rPr lang="en-US" sz="2400" b="1" i="1">
                                  <a:latin typeface="Cambria Math"/>
                                </a:rPr>
                                <m:t> </m:t>
                              </m:r>
                              <m:r>
                                <a:rPr lang="en-US" sz="2400" b="1" i="1">
                                  <a:latin typeface="Cambria Math"/>
                                </a:rPr>
                                <m:t>𝒘𝒊𝒅𝒕𝒉</m:t>
                              </m:r>
                            </m:den>
                          </m:f>
                        </m:e>
                      </m:box>
                      <m:r>
                        <a:rPr lang="en-US" sz="2400" b="1" i="1">
                          <a:latin typeface="Cambria Math"/>
                        </a:rPr>
                        <m:t> = </m:t>
                      </m:r>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𝒉𝒆𝒊𝒈𝒉𝒕</m:t>
                              </m:r>
                            </m:num>
                            <m:den>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𝒘𝒊𝒅𝒕𝒉</m:t>
                              </m:r>
                            </m:den>
                          </m:f>
                        </m:e>
                      </m:box>
                    </m:oMath>
                  </m:oMathPara>
                </a14:m>
                <a:endParaRPr lang="en-US" sz="2400" b="1" dirty="0">
                  <a:latin typeface="Calibri" pitchFamily="34" charset="0"/>
                </a:endParaRPr>
              </a:p>
              <a:p>
                <a:pPr eaLnBrk="1" hangingPunct="1"/>
                <a:endParaRPr lang="en-US" sz="2400" dirty="0">
                  <a:latin typeface="Calibri" pitchFamily="34" charset="0"/>
                </a:endParaRPr>
              </a:p>
              <a:p>
                <a:pPr eaLnBrk="1" hangingPunct="1"/>
                <a:r>
                  <a:rPr lang="en-US" sz="2400" dirty="0">
                    <a:latin typeface="Calibri" pitchFamily="34" charset="0"/>
                  </a:rPr>
                  <a:t>Order your poster from Genigraphics and we will perform a free design review and advise you if we see anything that may be a concern for printing. We’ll even help tidy things up.</a:t>
                </a:r>
              </a:p>
              <a:p>
                <a:pPr eaLnBrk="1" hangingPunct="1"/>
                <a:endParaRPr lang="en-US" sz="2400" dirty="0">
                  <a:latin typeface="Calibri" pitchFamily="34" charset="0"/>
                </a:endParaRPr>
              </a:p>
              <a:p>
                <a:pPr eaLnBrk="1" hangingPunct="1"/>
                <a:r>
                  <a:rPr lang="en-US" sz="2400" dirty="0">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79" name="Text Box 150"/>
              <p:cNvSpPr txBox="1">
                <a:spLocks noRot="1" noChangeAspect="1" noMove="1" noResize="1" noEditPoints="1" noAdjustHandles="1" noChangeArrowheads="1" noChangeShapeType="1" noTextEdit="1"/>
              </p:cNvSpPr>
              <p:nvPr/>
            </p:nvSpPr>
            <p:spPr bwMode="auto">
              <a:xfrm>
                <a:off x="8686800" y="2487169"/>
                <a:ext cx="8778240" cy="9455281"/>
              </a:xfrm>
              <a:prstGeom prst="rect">
                <a:avLst/>
              </a:prstGeom>
              <a:blipFill>
                <a:blip r:embed="rId2"/>
                <a:stretch>
                  <a:fillRect l="-972" r="-1458"/>
                </a:stretch>
              </a:blipFill>
              <a:ln>
                <a:noFill/>
              </a:ln>
              <a:effectLst/>
            </p:spPr>
            <p:txBody>
              <a:bodyPr/>
              <a:lstStyle/>
              <a:p>
                <a:r>
                  <a:rPr lang="en-US">
                    <a:noFill/>
                  </a:rPr>
                  <a:t> </a:t>
                </a:r>
              </a:p>
            </p:txBody>
          </p:sp>
        </mc:Fallback>
      </mc:AlternateContent>
      <p:sp>
        <p:nvSpPr>
          <p:cNvPr id="80" name="Text Box 151"/>
          <p:cNvSpPr txBox="1">
            <a:spLocks noChangeArrowheads="1"/>
          </p:cNvSpPr>
          <p:nvPr/>
        </p:nvSpPr>
        <p:spPr bwMode="auto">
          <a:xfrm>
            <a:off x="34198560" y="16337280"/>
            <a:ext cx="8778240" cy="2597634"/>
          </a:xfrm>
          <a:prstGeom prst="rect">
            <a:avLst/>
          </a:prstGeom>
          <a:noFill/>
          <a:ln>
            <a:noFill/>
          </a:ln>
          <a:effectLst/>
        </p:spPr>
        <p:txBody>
          <a:bodyPr lIns="97536" tIns="97536" rIns="97536" bIns="97536">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0" lvl="0" indent="0" defTabSz="914400" fontAlgn="base">
              <a:spcBef>
                <a:spcPct val="0"/>
              </a:spcBef>
              <a:spcAft>
                <a:spcPct val="50000"/>
              </a:spcAft>
              <a:buFontTx/>
              <a:buAutoNum type="arabicPeriod"/>
            </a:pPr>
            <a:r>
              <a:rPr lang="en-US" sz="2400" dirty="0">
                <a:solidFill>
                  <a:prstClr val="black"/>
                </a:solidFill>
                <a:latin typeface="Calibri" pitchFamily="34" charset="0"/>
              </a:rPr>
              <a:t>Click here to insert your References. Type it in or copy and paste from your Word document or other source.</a:t>
            </a:r>
          </a:p>
          <a:p>
            <a:pPr marL="0" lvl="0" indent="0" defTabSz="914400" fontAlgn="base">
              <a:spcBef>
                <a:spcPct val="0"/>
              </a:spcBef>
              <a:spcAft>
                <a:spcPct val="50000"/>
              </a:spcAft>
              <a:buFontTx/>
              <a:buAutoNum type="arabicPeriod"/>
            </a:pPr>
            <a:r>
              <a:rPr lang="en-US" sz="2400" dirty="0">
                <a:solidFill>
                  <a:prstClr val="black"/>
                </a:solidFill>
                <a:latin typeface="Calibri" pitchFamily="34" charset="0"/>
              </a:rPr>
              <a:t>Click on the border once to highlight and select a different font or font size that suits you. This text is in Calibri 24pt and is easily readable up to 3 feet away in a 24x48 poster, and up to 6 feet away in a 48x96 poster (file printed at 200%).</a:t>
            </a:r>
          </a:p>
        </p:txBody>
      </p:sp>
      <p:sp>
        <p:nvSpPr>
          <p:cNvPr id="81" name="Text Box 152"/>
          <p:cNvSpPr txBox="1">
            <a:spLocks noChangeArrowheads="1"/>
          </p:cNvSpPr>
          <p:nvPr/>
        </p:nvSpPr>
        <p:spPr bwMode="auto">
          <a:xfrm>
            <a:off x="18288000" y="2487168"/>
            <a:ext cx="15087600" cy="3151632"/>
          </a:xfrm>
          <a:prstGeom prst="rect">
            <a:avLst/>
          </a:prstGeom>
          <a:noFill/>
          <a:ln>
            <a:noFill/>
          </a:ln>
          <a:effectLst/>
        </p:spPr>
        <p:txBody>
          <a:bodyPr lIns="97536" tIns="97536" rIns="97536" bIns="97536">
            <a:spAutoFit/>
          </a:bodyPr>
          <a:lstStyle/>
          <a:p>
            <a:pPr lvl="0" defTabSz="914400" fontAlgn="base">
              <a:spcBef>
                <a:spcPct val="0"/>
              </a:spcBef>
              <a:spcAft>
                <a:spcPct val="0"/>
              </a:spcAft>
            </a:pPr>
            <a:r>
              <a:rPr lang="en-US" sz="2400" dirty="0">
                <a:solidFill>
                  <a:prstClr val="black"/>
                </a:solidFill>
                <a:latin typeface="Calibri" pitchFamily="34" charset="0"/>
              </a:rPr>
              <a:t>Click here to insert your Results text. Type it in or copy and paste from your Word document or other source.</a:t>
            </a:r>
          </a:p>
          <a:p>
            <a:pPr lvl="0" defTabSz="914400" fontAlgn="base">
              <a:spcBef>
                <a:spcPct val="0"/>
              </a:spcBef>
              <a:spcAft>
                <a:spcPct val="0"/>
              </a:spcAft>
            </a:pPr>
            <a:endParaRPr lang="en-US" sz="2400" dirty="0">
              <a:solidFill>
                <a:prstClr val="black"/>
              </a:solidFill>
              <a:latin typeface="Calibri" pitchFamily="34" charset="0"/>
            </a:endParaRPr>
          </a:p>
          <a:p>
            <a:pPr lvl="0" defTabSz="914400" fontAlgn="base">
              <a:spcBef>
                <a:spcPct val="0"/>
              </a:spcBef>
              <a:spcAft>
                <a:spcPct val="0"/>
              </a:spcAft>
            </a:pPr>
            <a:r>
              <a:rPr lang="en-US" sz="2400" dirty="0">
                <a:solidFill>
                  <a:prstClr val="black"/>
                </a:solidFill>
                <a:latin typeface="Calibri" pitchFamily="34" charset="0"/>
              </a:rPr>
              <a:t>Speaking of Results, yours will look better if you remember to run a spell-check on your poster! After you’ve added your content click on </a:t>
            </a:r>
            <a:r>
              <a:rPr lang="en-US" sz="2400" b="1" dirty="0">
                <a:solidFill>
                  <a:prstClr val="black"/>
                </a:solidFill>
                <a:latin typeface="Calibri" pitchFamily="34" charset="0"/>
              </a:rPr>
              <a:t>Review</a:t>
            </a:r>
            <a:r>
              <a:rPr lang="en-US" sz="2400" dirty="0">
                <a:solidFill>
                  <a:prstClr val="black"/>
                </a:solidFill>
                <a:latin typeface="Calibri" pitchFamily="34" charset="0"/>
              </a:rPr>
              <a:t>, </a:t>
            </a:r>
            <a:r>
              <a:rPr lang="en-US" sz="2400" b="1" dirty="0">
                <a:solidFill>
                  <a:prstClr val="black"/>
                </a:solidFill>
                <a:latin typeface="Calibri" pitchFamily="34" charset="0"/>
              </a:rPr>
              <a:t>Spelling</a:t>
            </a:r>
            <a:r>
              <a:rPr lang="en-US" sz="2400" dirty="0">
                <a:solidFill>
                  <a:prstClr val="black"/>
                </a:solidFill>
                <a:latin typeface="Calibri" pitchFamily="34" charset="0"/>
              </a:rPr>
              <a:t>, or press F7.</a:t>
            </a:r>
          </a:p>
          <a:p>
            <a:pPr lvl="0" defTabSz="914400" fontAlgn="base">
              <a:spcBef>
                <a:spcPct val="0"/>
              </a:spcBef>
              <a:spcAft>
                <a:spcPct val="0"/>
              </a:spcAft>
            </a:pPr>
            <a:endParaRPr lang="en-US" sz="2400" dirty="0">
              <a:solidFill>
                <a:prstClr val="black"/>
              </a:solidFill>
              <a:latin typeface="Calibri" pitchFamily="34" charset="0"/>
            </a:endParaRPr>
          </a:p>
          <a:p>
            <a:pPr lvl="0" defTabSz="914400" fontAlgn="base">
              <a:spcBef>
                <a:spcPct val="0"/>
              </a:spcBef>
              <a:spcAft>
                <a:spcPct val="0"/>
              </a:spcAft>
            </a:pPr>
            <a:r>
              <a:rPr lang="en-US" sz="24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p:txBody>
      </p:sp>
      <p:sp>
        <p:nvSpPr>
          <p:cNvPr id="82" name="Text Box 240"/>
          <p:cNvSpPr txBox="1">
            <a:spLocks noChangeArrowheads="1"/>
          </p:cNvSpPr>
          <p:nvPr/>
        </p:nvSpPr>
        <p:spPr bwMode="auto">
          <a:xfrm>
            <a:off x="26090880" y="9774260"/>
            <a:ext cx="2901423" cy="367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402" tIns="44701" rIns="89402" bIns="447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Chart 1.</a:t>
            </a:r>
            <a:r>
              <a:rPr lang="en-US" sz="1800" dirty="0">
                <a:solidFill>
                  <a:schemeClr val="accent1">
                    <a:lumMod val="50000"/>
                  </a:schemeClr>
                </a:solidFill>
                <a:latin typeface="Calibri" pitchFamily="34" charset="0"/>
              </a:rPr>
              <a:t> Label in 18pt Calibri.</a:t>
            </a:r>
          </a:p>
        </p:txBody>
      </p:sp>
      <p:graphicFrame>
        <p:nvGraphicFramePr>
          <p:cNvPr id="85" name="Chart 84"/>
          <p:cNvGraphicFramePr/>
          <p:nvPr>
            <p:extLst>
              <p:ext uri="{D42A27DB-BD31-4B8C-83A1-F6EECF244321}">
                <p14:modId xmlns:p14="http://schemas.microsoft.com/office/powerpoint/2010/main" val="554422607"/>
              </p:ext>
            </p:extLst>
          </p:nvPr>
        </p:nvGraphicFramePr>
        <p:xfrm>
          <a:off x="26090880" y="6149171"/>
          <a:ext cx="7315200" cy="3511296"/>
        </p:xfrm>
        <a:graphic>
          <a:graphicData uri="http://schemas.openxmlformats.org/drawingml/2006/chart">
            <c:chart xmlns:c="http://schemas.openxmlformats.org/drawingml/2006/chart" xmlns:r="http://schemas.openxmlformats.org/officeDocument/2006/relationships" r:id="rId3"/>
          </a:graphicData>
        </a:graphic>
      </p:graphicFrame>
      <p:pic>
        <p:nvPicPr>
          <p:cNvPr id="86" name="Picture 8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53920" y="12923524"/>
            <a:ext cx="5852160" cy="6454361"/>
          </a:xfrm>
          <a:prstGeom prst="rect">
            <a:avLst/>
          </a:prstGeom>
          <a:ln>
            <a:solidFill>
              <a:schemeClr val="tx2">
                <a:lumMod val="50000"/>
              </a:schemeClr>
            </a:solidFill>
          </a:ln>
        </p:spPr>
      </p:pic>
      <p:sp>
        <p:nvSpPr>
          <p:cNvPr id="87" name="Title 1"/>
          <p:cNvSpPr txBox="1">
            <a:spLocks/>
          </p:cNvSpPr>
          <p:nvPr/>
        </p:nvSpPr>
        <p:spPr>
          <a:xfrm>
            <a:off x="731520" y="4632960"/>
            <a:ext cx="6766560" cy="2412968"/>
          </a:xfrm>
          <a:prstGeom prst="rect">
            <a:avLst/>
          </a:prstGeom>
          <a:noFill/>
        </p:spPr>
        <p:txBody>
          <a:bodyPr lIns="97536" tIns="97536" rIns="97536" bIns="97536" anchor="t" anchorCtr="0">
            <a:spAutoFit/>
          </a:bodyPr>
          <a:lstStyle>
            <a:lvl1pPr algn="ctr" defTabSz="2194731" rtl="0" eaLnBrk="1" latinLnBrk="0" hangingPunct="1">
              <a:spcBef>
                <a:spcPct val="0"/>
              </a:spcBef>
              <a:buNone/>
              <a:defRPr sz="10548" kern="1200">
                <a:solidFill>
                  <a:schemeClr val="tx1"/>
                </a:solidFill>
                <a:latin typeface="+mj-lt"/>
                <a:ea typeface="+mj-ea"/>
                <a:cs typeface="+mj-cs"/>
              </a:defRPr>
            </a:lvl1pPr>
          </a:lstStyle>
          <a:p>
            <a:pPr algn="l"/>
            <a:r>
              <a:rPr lang="en-US" sz="4800" b="1" dirty="0">
                <a:solidFill>
                  <a:schemeClr val="bg1"/>
                </a:solidFill>
                <a:latin typeface="Calibri" pitchFamily="34" charset="0"/>
              </a:rPr>
              <a:t>Template Provided By Genigraphics. Replace This Text With Your Title</a:t>
            </a:r>
            <a:endParaRPr lang="en-US" sz="6000" dirty="0">
              <a:solidFill>
                <a:schemeClr val="bg1"/>
              </a:solidFill>
            </a:endParaRPr>
          </a:p>
        </p:txBody>
      </p:sp>
      <p:sp>
        <p:nvSpPr>
          <p:cNvPr id="88" name="Subtitle 2"/>
          <p:cNvSpPr txBox="1">
            <a:spLocks/>
          </p:cNvSpPr>
          <p:nvPr/>
        </p:nvSpPr>
        <p:spPr>
          <a:xfrm>
            <a:off x="731520" y="7559040"/>
            <a:ext cx="6766560" cy="2215991"/>
          </a:xfrm>
          <a:prstGeom prst="rect">
            <a:avLst/>
          </a:prstGeom>
          <a:noFill/>
        </p:spPr>
        <p:txBody>
          <a:bodyPr lIns="97536" tIns="97536" rIns="97536" bIns="97536" anchor="t" anchorCtr="0">
            <a:spAutoFit/>
          </a:bodyPr>
          <a:lstStyle>
            <a:lvl1pPr marL="823025" indent="-823025" algn="l" defTabSz="2194731" rtl="0" eaLnBrk="1" latinLnBrk="0" hangingPunct="1">
              <a:spcBef>
                <a:spcPct val="20000"/>
              </a:spcBef>
              <a:buFont typeface="Arial" panose="020B0604020202020204" pitchFamily="34" charset="0"/>
              <a:buChar char="•"/>
              <a:defRPr sz="7685" kern="1200">
                <a:solidFill>
                  <a:schemeClr val="tx1"/>
                </a:solidFill>
                <a:latin typeface="+mn-lt"/>
                <a:ea typeface="+mn-ea"/>
                <a:cs typeface="+mn-cs"/>
              </a:defRPr>
            </a:lvl1pPr>
            <a:lvl2pPr marL="1783220" indent="-685854" algn="l" defTabSz="2194731" rtl="0" eaLnBrk="1" latinLnBrk="0" hangingPunct="1">
              <a:spcBef>
                <a:spcPct val="20000"/>
              </a:spcBef>
              <a:buFont typeface="Arial" panose="020B0604020202020204" pitchFamily="34" charset="0"/>
              <a:buChar char="–"/>
              <a:defRPr sz="6730" kern="1200">
                <a:solidFill>
                  <a:schemeClr val="tx1"/>
                </a:solidFill>
                <a:latin typeface="+mn-lt"/>
                <a:ea typeface="+mn-ea"/>
                <a:cs typeface="+mn-cs"/>
              </a:defRPr>
            </a:lvl2pPr>
            <a:lvl3pPr marL="2743414" indent="-548683" algn="l" defTabSz="2194731" rtl="0" eaLnBrk="1" latinLnBrk="0" hangingPunct="1">
              <a:spcBef>
                <a:spcPct val="20000"/>
              </a:spcBef>
              <a:buFont typeface="Arial" panose="020B0604020202020204" pitchFamily="34" charset="0"/>
              <a:buChar char="•"/>
              <a:defRPr sz="5775" kern="1200">
                <a:solidFill>
                  <a:schemeClr val="tx1"/>
                </a:solidFill>
                <a:latin typeface="+mn-lt"/>
                <a:ea typeface="+mn-ea"/>
                <a:cs typeface="+mn-cs"/>
              </a:defRPr>
            </a:lvl3pPr>
            <a:lvl4pPr marL="3840779"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4pPr>
            <a:lvl5pPr marL="4938145"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5pPr>
            <a:lvl6pPr marL="6035510"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6pPr>
            <a:lvl7pPr marL="7132876"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7pPr>
            <a:lvl8pPr marL="8230242"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8pPr>
            <a:lvl9pPr marL="9327608"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9pPr>
          </a:lstStyle>
          <a:p>
            <a:pPr marL="0" indent="0">
              <a:buNone/>
            </a:pPr>
            <a:r>
              <a:rPr lang="en-US" sz="3200" dirty="0">
                <a:solidFill>
                  <a:schemeClr val="bg1"/>
                </a:solidFill>
                <a:latin typeface="Calibri" pitchFamily="34" charset="0"/>
              </a:rPr>
              <a:t>John Smith, MD</a:t>
            </a:r>
            <a:r>
              <a:rPr lang="en-US" sz="3200" baseline="30000" dirty="0">
                <a:solidFill>
                  <a:schemeClr val="bg1"/>
                </a:solidFill>
                <a:latin typeface="Calibri" pitchFamily="34" charset="0"/>
              </a:rPr>
              <a:t>1</a:t>
            </a:r>
            <a:r>
              <a:rPr lang="en-US" sz="3200" dirty="0">
                <a:solidFill>
                  <a:schemeClr val="bg1"/>
                </a:solidFill>
                <a:latin typeface="Calibri" pitchFamily="34" charset="0"/>
              </a:rPr>
              <a:t>; Jane Doe, PhD</a:t>
            </a:r>
            <a:r>
              <a:rPr lang="en-US" sz="3200" baseline="30000" dirty="0">
                <a:solidFill>
                  <a:schemeClr val="bg1"/>
                </a:solidFill>
                <a:latin typeface="Calibri" pitchFamily="34" charset="0"/>
              </a:rPr>
              <a:t>2</a:t>
            </a:r>
            <a:r>
              <a:rPr lang="en-US" sz="3200" dirty="0">
                <a:solidFill>
                  <a:schemeClr val="bg1"/>
                </a:solidFill>
                <a:latin typeface="Calibri" pitchFamily="34" charset="0"/>
              </a:rPr>
              <a:t>; Frederick Smith, MD, PhD</a:t>
            </a:r>
            <a:r>
              <a:rPr lang="en-US" sz="3200" baseline="30000" dirty="0">
                <a:solidFill>
                  <a:schemeClr val="bg1"/>
                </a:solidFill>
                <a:latin typeface="Calibri" pitchFamily="34" charset="0"/>
              </a:rPr>
              <a:t>1,2</a:t>
            </a:r>
          </a:p>
          <a:p>
            <a:pPr marL="0" indent="0">
              <a:buNone/>
            </a:pPr>
            <a:r>
              <a:rPr lang="en-US" sz="2800" baseline="30000" dirty="0">
                <a:solidFill>
                  <a:schemeClr val="bg1"/>
                </a:solidFill>
                <a:latin typeface="Calibri" pitchFamily="34" charset="0"/>
              </a:rPr>
              <a:t>1</a:t>
            </a:r>
            <a:r>
              <a:rPr lang="en-US" sz="2800" dirty="0">
                <a:solidFill>
                  <a:schemeClr val="bg1"/>
                </a:solidFill>
                <a:latin typeface="Calibri" pitchFamily="34" charset="0"/>
              </a:rPr>
              <a:t>University of Affiliation</a:t>
            </a:r>
          </a:p>
          <a:p>
            <a:pPr marL="0" indent="0">
              <a:buNone/>
            </a:pPr>
            <a:r>
              <a:rPr lang="en-US" sz="2800" baseline="30000" dirty="0">
                <a:solidFill>
                  <a:schemeClr val="bg1"/>
                </a:solidFill>
                <a:latin typeface="Calibri" pitchFamily="34" charset="0"/>
              </a:rPr>
              <a:t>2</a:t>
            </a:r>
            <a:r>
              <a:rPr lang="en-US" sz="2800" dirty="0">
                <a:solidFill>
                  <a:schemeClr val="bg1"/>
                </a:solidFill>
                <a:latin typeface="Calibri" pitchFamily="34" charset="0"/>
              </a:rPr>
              <a:t>Medical Center of Affiliation</a:t>
            </a:r>
          </a:p>
        </p:txBody>
      </p:sp>
      <p:sp>
        <p:nvSpPr>
          <p:cNvPr id="89" name="Rectangle 265"/>
          <p:cNvSpPr>
            <a:spLocks noChangeAspect="1" noChangeArrowheads="1"/>
          </p:cNvSpPr>
          <p:nvPr/>
        </p:nvSpPr>
        <p:spPr bwMode="auto">
          <a:xfrm>
            <a:off x="2743200" y="1645920"/>
            <a:ext cx="2926080" cy="219456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2669" tIns="21334" rIns="42669" bIns="21334" anchor="ctr"/>
          <a:lstStyle/>
          <a:p>
            <a:pPr algn="ctr" defTabSz="2048186"/>
            <a:r>
              <a:rPr lang="en-US" sz="1833" b="1" dirty="0">
                <a:latin typeface="Calibri" pitchFamily="34" charset="0"/>
              </a:rPr>
              <a:t>REPLACE THIS BOX WITH YOUR ORGANIZATION’S</a:t>
            </a:r>
          </a:p>
          <a:p>
            <a:pPr algn="ctr" defTabSz="2048186"/>
            <a:r>
              <a:rPr lang="en-US" sz="1833" b="1" dirty="0">
                <a:latin typeface="Calibri" pitchFamily="34" charset="0"/>
              </a:rPr>
              <a:t>HIGH RESOLUTION LOGO</a:t>
            </a:r>
          </a:p>
        </p:txBody>
      </p:sp>
      <p:sp>
        <p:nvSpPr>
          <p:cNvPr id="90" name="Text Box 264"/>
          <p:cNvSpPr txBox="1">
            <a:spLocks noChangeArrowheads="1"/>
          </p:cNvSpPr>
          <p:nvPr/>
        </p:nvSpPr>
        <p:spPr bwMode="auto">
          <a:xfrm>
            <a:off x="731520" y="17897856"/>
            <a:ext cx="6766560" cy="585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536" tIns="97536" rIns="97536" bIns="97536"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dirty="0">
                <a:solidFill>
                  <a:schemeClr val="bg1"/>
                </a:solidFill>
                <a:latin typeface="Calibri" pitchFamily="34" charset="0"/>
              </a:rPr>
              <a:t>CONTACT</a:t>
            </a:r>
          </a:p>
        </p:txBody>
      </p:sp>
      <p:sp>
        <p:nvSpPr>
          <p:cNvPr id="91" name="Text Box 274"/>
          <p:cNvSpPr txBox="1">
            <a:spLocks noChangeArrowheads="1"/>
          </p:cNvSpPr>
          <p:nvPr/>
        </p:nvSpPr>
        <p:spPr bwMode="auto">
          <a:xfrm>
            <a:off x="731520" y="18540033"/>
            <a:ext cx="6766560" cy="1858970"/>
          </a:xfrm>
          <a:prstGeom prst="rect">
            <a:avLst/>
          </a:prstGeom>
          <a:noFill/>
          <a:ln>
            <a:noFill/>
          </a:ln>
          <a:effectLst/>
        </p:spPr>
        <p:txBody>
          <a:bodyPr lIns="97536" tIns="97536" rIns="97536" bIns="97536" anchor="ctr" anchorCtr="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1800" dirty="0">
                <a:solidFill>
                  <a:schemeClr val="bg1"/>
                </a:solidFill>
                <a:latin typeface="Calibri" pitchFamily="34" charset="0"/>
              </a:rPr>
              <a:t>&lt;your name&gt;</a:t>
            </a:r>
          </a:p>
          <a:p>
            <a:r>
              <a:rPr lang="en-US" sz="1800" dirty="0">
                <a:solidFill>
                  <a:schemeClr val="bg1"/>
                </a:solidFill>
                <a:latin typeface="Calibri" pitchFamily="34" charset="0"/>
              </a:rPr>
              <a:t>&lt;organization name&gt;</a:t>
            </a:r>
          </a:p>
          <a:p>
            <a:r>
              <a:rPr lang="en-US" sz="1800" dirty="0">
                <a:solidFill>
                  <a:schemeClr val="bg1"/>
                </a:solidFill>
                <a:latin typeface="Calibri" pitchFamily="34" charset="0"/>
              </a:rPr>
              <a:t>&lt;address&gt;</a:t>
            </a:r>
          </a:p>
          <a:p>
            <a:r>
              <a:rPr lang="en-US" sz="1800" dirty="0">
                <a:solidFill>
                  <a:schemeClr val="bg1"/>
                </a:solidFill>
                <a:latin typeface="Calibri" pitchFamily="34" charset="0"/>
              </a:rPr>
              <a:t>Email: </a:t>
            </a:r>
          </a:p>
          <a:p>
            <a:r>
              <a:rPr lang="en-US" sz="1800" dirty="0">
                <a:solidFill>
                  <a:schemeClr val="bg1"/>
                </a:solidFill>
                <a:latin typeface="Calibri" pitchFamily="34" charset="0"/>
              </a:rPr>
              <a:t>Phone: </a:t>
            </a:r>
          </a:p>
          <a:p>
            <a:r>
              <a:rPr lang="en-US" sz="1800" dirty="0">
                <a:solidFill>
                  <a:schemeClr val="bg1"/>
                </a:solidFill>
                <a:latin typeface="Calibri" pitchFamily="34" charset="0"/>
              </a:rPr>
              <a:t>Website: </a:t>
            </a:r>
          </a:p>
        </p:txBody>
      </p:sp>
      <p:sp>
        <p:nvSpPr>
          <p:cNvPr id="92" name="Text Box 246"/>
          <p:cNvSpPr txBox="1">
            <a:spLocks noChangeArrowheads="1"/>
          </p:cNvSpPr>
          <p:nvPr/>
        </p:nvSpPr>
        <p:spPr bwMode="auto">
          <a:xfrm>
            <a:off x="731520" y="10485120"/>
            <a:ext cx="6766560" cy="585216"/>
          </a:xfrm>
          <a:prstGeom prst="rect">
            <a:avLst/>
          </a:prstGeom>
          <a:noFill/>
          <a:ln>
            <a:noFill/>
          </a:ln>
          <a:effectLst/>
          <a:extLst/>
        </p:spPr>
        <p:txBody>
          <a:bodyPr wrap="none" lIns="97536" tIns="97536" rIns="97536" bIns="97536"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dirty="0">
                <a:solidFill>
                  <a:schemeClr val="bg1"/>
                </a:solidFill>
                <a:latin typeface="Calibri" pitchFamily="34" charset="0"/>
              </a:rPr>
              <a:t>ABSTRACT</a:t>
            </a:r>
          </a:p>
        </p:txBody>
      </p:sp>
      <p:sp>
        <p:nvSpPr>
          <p:cNvPr id="93" name="Text Box 267"/>
          <p:cNvSpPr txBox="1">
            <a:spLocks noChangeArrowheads="1"/>
          </p:cNvSpPr>
          <p:nvPr/>
        </p:nvSpPr>
        <p:spPr bwMode="auto">
          <a:xfrm>
            <a:off x="731520" y="11070336"/>
            <a:ext cx="6766560" cy="6437376"/>
          </a:xfrm>
          <a:prstGeom prst="rect">
            <a:avLst/>
          </a:prstGeom>
          <a:noFill/>
          <a:ln>
            <a:noFill/>
          </a:ln>
          <a:effectLst/>
        </p:spPr>
        <p:txBody>
          <a:bodyPr lIns="97536" tIns="97536" rIns="97536" bIns="97536">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2048359"/>
            <a:r>
              <a:rPr lang="en-US" sz="2000" dirty="0">
                <a:solidFill>
                  <a:schemeClr val="bg1"/>
                </a:solidFill>
                <a:latin typeface="Calibri" pitchFamily="34" charset="0"/>
              </a:rPr>
              <a:t>Click here to insert your Abstract text. Type it in or copy and paste from your Word document or other source.</a:t>
            </a:r>
          </a:p>
          <a:p>
            <a:pPr defTabSz="2048359"/>
            <a:endParaRPr lang="en-US" sz="2000" dirty="0">
              <a:solidFill>
                <a:schemeClr val="bg1"/>
              </a:solidFill>
              <a:latin typeface="Calibri" pitchFamily="34" charset="0"/>
            </a:endParaRPr>
          </a:p>
          <a:p>
            <a:pPr defTabSz="2048359"/>
            <a:r>
              <a:rPr lang="en-US" sz="2000" dirty="0">
                <a:solidFill>
                  <a:schemeClr val="bg1"/>
                </a:solidFill>
                <a:latin typeface="Calibri" pitchFamily="34" charset="0"/>
              </a:rPr>
              <a:t>This text box will automatically re-size to your text. To turn off that feature, right click inside this box and go to </a:t>
            </a:r>
            <a:r>
              <a:rPr lang="en-US" sz="2000" b="1" dirty="0">
                <a:solidFill>
                  <a:schemeClr val="bg1"/>
                </a:solidFill>
                <a:latin typeface="Calibri" pitchFamily="34" charset="0"/>
              </a:rPr>
              <a:t>Format Shape, Text Box, Autofit</a:t>
            </a:r>
            <a:r>
              <a:rPr lang="en-US" sz="2000" dirty="0">
                <a:solidFill>
                  <a:schemeClr val="bg1"/>
                </a:solidFill>
                <a:latin typeface="Calibri" pitchFamily="34" charset="0"/>
              </a:rPr>
              <a:t>, and select the “Do Not Autofit” radio button.</a:t>
            </a:r>
          </a:p>
          <a:p>
            <a:pPr defTabSz="2048359"/>
            <a:endParaRPr lang="en-US" sz="2000" dirty="0">
              <a:solidFill>
                <a:schemeClr val="bg1"/>
              </a:solidFill>
              <a:latin typeface="Calibri" pitchFamily="34" charset="0"/>
            </a:endParaRPr>
          </a:p>
          <a:p>
            <a:pPr defTabSz="2048359"/>
            <a:r>
              <a:rPr lang="en-US" sz="20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 </a:t>
            </a:r>
          </a:p>
          <a:p>
            <a:pPr defTabSz="2048359"/>
            <a:endParaRPr lang="en-US" sz="2000" dirty="0">
              <a:solidFill>
                <a:schemeClr val="bg1"/>
              </a:solidFill>
              <a:latin typeface="Calibri" pitchFamily="34" charset="0"/>
            </a:endParaRPr>
          </a:p>
          <a:p>
            <a:pPr defTabSz="2048359"/>
            <a:r>
              <a:rPr lang="en-US" sz="2000" dirty="0">
                <a:solidFill>
                  <a:schemeClr val="bg1"/>
                </a:solidFill>
                <a:latin typeface="Calibri" pitchFamily="34" charset="0"/>
              </a:rPr>
              <a:t>Zoom out to 100% (for 24x48), 150% (for 36x72), or 200% (for 48x96) to preview what this will look like on your printed poster.</a:t>
            </a:r>
          </a:p>
        </p:txBody>
      </p:sp>
      <p:sp>
        <p:nvSpPr>
          <p:cNvPr id="94" name="Text Box 241"/>
          <p:cNvSpPr txBox="1">
            <a:spLocks noChangeArrowheads="1"/>
          </p:cNvSpPr>
          <p:nvPr/>
        </p:nvSpPr>
        <p:spPr bwMode="auto">
          <a:xfrm>
            <a:off x="18288000" y="9774260"/>
            <a:ext cx="2791207" cy="32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2669" tIns="21334" rIns="42669" bIns="2133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Table 1.</a:t>
            </a:r>
            <a:r>
              <a:rPr lang="en-US" sz="1800" dirty="0">
                <a:solidFill>
                  <a:schemeClr val="accent1">
                    <a:lumMod val="50000"/>
                  </a:schemeClr>
                </a:solidFill>
                <a:latin typeface="Calibri" pitchFamily="34" charset="0"/>
              </a:rPr>
              <a:t> Label in 18pt Calibri.</a:t>
            </a:r>
          </a:p>
        </p:txBody>
      </p:sp>
      <p:pic>
        <p:nvPicPr>
          <p:cNvPr id="95"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0" y="12923523"/>
            <a:ext cx="4096512" cy="2729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 name="Picture 243" descr="Picture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0" y="16647341"/>
            <a:ext cx="4096512" cy="2730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Text Box 244"/>
          <p:cNvSpPr txBox="1">
            <a:spLocks noChangeArrowheads="1"/>
          </p:cNvSpPr>
          <p:nvPr/>
        </p:nvSpPr>
        <p:spPr bwMode="auto">
          <a:xfrm>
            <a:off x="18288000" y="15836168"/>
            <a:ext cx="2875012" cy="32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2669" tIns="21334" rIns="42669" bIns="2133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1.</a:t>
            </a:r>
            <a:r>
              <a:rPr lang="en-US" sz="1800" dirty="0">
                <a:solidFill>
                  <a:schemeClr val="accent1">
                    <a:lumMod val="50000"/>
                  </a:schemeClr>
                </a:solidFill>
                <a:latin typeface="Calibri" pitchFamily="34" charset="0"/>
              </a:rPr>
              <a:t> Label in 18pt Calibri.</a:t>
            </a:r>
          </a:p>
        </p:txBody>
      </p:sp>
      <p:sp>
        <p:nvSpPr>
          <p:cNvPr id="98" name="Text Box 245"/>
          <p:cNvSpPr txBox="1">
            <a:spLocks noChangeArrowheads="1"/>
          </p:cNvSpPr>
          <p:nvPr/>
        </p:nvSpPr>
        <p:spPr bwMode="auto">
          <a:xfrm>
            <a:off x="18288000" y="19601149"/>
            <a:ext cx="2875012" cy="32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2669" tIns="21334" rIns="42669" bIns="2133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3.</a:t>
            </a:r>
            <a:r>
              <a:rPr lang="en-US" sz="1800" dirty="0">
                <a:solidFill>
                  <a:schemeClr val="accent1">
                    <a:lumMod val="50000"/>
                  </a:schemeClr>
                </a:solidFill>
                <a:latin typeface="Calibri" pitchFamily="34" charset="0"/>
              </a:rPr>
              <a:t> Label in 18pt Calibri.</a:t>
            </a:r>
          </a:p>
        </p:txBody>
      </p:sp>
      <p:graphicFrame>
        <p:nvGraphicFramePr>
          <p:cNvPr id="99" name="Content Placeholder 114" descr="Sample table with 4 columns, 7 rows." title="Sample Table"/>
          <p:cNvGraphicFramePr>
            <a:graphicFrameLocks/>
          </p:cNvGraphicFramePr>
          <p:nvPr>
            <p:extLst>
              <p:ext uri="{D42A27DB-BD31-4B8C-83A1-F6EECF244321}">
                <p14:modId xmlns:p14="http://schemas.microsoft.com/office/powerpoint/2010/main" val="768804740"/>
              </p:ext>
            </p:extLst>
          </p:nvPr>
        </p:nvGraphicFramePr>
        <p:xfrm>
          <a:off x="18288000" y="6149172"/>
          <a:ext cx="7315200" cy="3511298"/>
        </p:xfrm>
        <a:graphic>
          <a:graphicData uri="http://schemas.openxmlformats.org/drawingml/2006/table">
            <a:tbl>
              <a:tblPr firstRow="1" bandRow="1">
                <a:tableStyleId>{B301B821-A1FF-4177-AEE7-76D212191A09}</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501614">
                <a:tc>
                  <a:txBody>
                    <a:bodyPr/>
                    <a:lstStyle/>
                    <a:p>
                      <a:endParaRPr lang="en-US" sz="2400" dirty="0"/>
                    </a:p>
                  </a:txBody>
                  <a:tcPr marL="97536" marR="97536" marT="48768" marB="48768" anchor="ctr">
                    <a:solidFill>
                      <a:schemeClr val="tx2"/>
                    </a:solidFill>
                  </a:tcPr>
                </a:tc>
                <a:tc>
                  <a:txBody>
                    <a:bodyPr/>
                    <a:lstStyle/>
                    <a:p>
                      <a:pPr algn="ctr"/>
                      <a:r>
                        <a:rPr lang="en-US" sz="2400" dirty="0"/>
                        <a:t>Heading</a:t>
                      </a:r>
                    </a:p>
                  </a:txBody>
                  <a:tcPr marL="97536" marR="97536" marT="48768" marB="48768" anchor="ctr">
                    <a:solidFill>
                      <a:schemeClr val="tx2"/>
                    </a:solidFill>
                  </a:tcPr>
                </a:tc>
                <a:tc>
                  <a:txBody>
                    <a:bodyPr/>
                    <a:lstStyle/>
                    <a:p>
                      <a:pPr algn="ctr"/>
                      <a:r>
                        <a:rPr lang="en-US" sz="2400" dirty="0"/>
                        <a:t>Heading</a:t>
                      </a:r>
                    </a:p>
                  </a:txBody>
                  <a:tcPr marL="97536" marR="97536" marT="48768" marB="48768" anchor="ctr">
                    <a:solidFill>
                      <a:schemeClr val="tx2"/>
                    </a:solidFill>
                  </a:tcPr>
                </a:tc>
                <a:tc>
                  <a:txBody>
                    <a:bodyPr/>
                    <a:lstStyle/>
                    <a:p>
                      <a:pPr algn="ctr"/>
                      <a:r>
                        <a:rPr lang="en-US" sz="2400" dirty="0"/>
                        <a:t>Heading</a:t>
                      </a:r>
                    </a:p>
                  </a:txBody>
                  <a:tcPr marL="97536" marR="97536" marT="48768" marB="48768" anchor="ctr">
                    <a:solidFill>
                      <a:schemeClr val="tx2"/>
                    </a:solidFill>
                  </a:tcPr>
                </a:tc>
                <a:extLst>
                  <a:ext uri="{0D108BD9-81ED-4DB2-BD59-A6C34878D82A}">
                    <a16:rowId xmlns:a16="http://schemas.microsoft.com/office/drawing/2014/main" val="10000"/>
                  </a:ext>
                </a:extLst>
              </a:tr>
              <a:tr h="501614">
                <a:tc>
                  <a:txBody>
                    <a:bodyPr/>
                    <a:lstStyle/>
                    <a:p>
                      <a:r>
                        <a:rPr lang="en-US" sz="2400" dirty="0"/>
                        <a:t>Item</a:t>
                      </a:r>
                    </a:p>
                  </a:txBody>
                  <a:tcPr marL="97536" marR="97536" marT="48768" marB="48768" anchor="ctr"/>
                </a:tc>
                <a:tc>
                  <a:txBody>
                    <a:bodyPr/>
                    <a:lstStyle/>
                    <a:p>
                      <a:pPr algn="ctr"/>
                      <a:r>
                        <a:rPr lang="en-US" sz="2400" dirty="0"/>
                        <a:t>800</a:t>
                      </a:r>
                    </a:p>
                  </a:txBody>
                  <a:tcPr marL="97536" marR="97536" marT="48768" marB="48768" anchor="ctr"/>
                </a:tc>
                <a:tc>
                  <a:txBody>
                    <a:bodyPr/>
                    <a:lstStyle/>
                    <a:p>
                      <a:pPr algn="ctr"/>
                      <a:r>
                        <a:rPr lang="en-US" sz="2400" dirty="0"/>
                        <a:t>790</a:t>
                      </a:r>
                    </a:p>
                  </a:txBody>
                  <a:tcPr marL="97536" marR="97536" marT="48768" marB="48768" anchor="ctr"/>
                </a:tc>
                <a:tc>
                  <a:txBody>
                    <a:bodyPr/>
                    <a:lstStyle/>
                    <a:p>
                      <a:pPr algn="ctr"/>
                      <a:r>
                        <a:rPr lang="en-US" sz="2400" dirty="0"/>
                        <a:t>4001</a:t>
                      </a:r>
                    </a:p>
                  </a:txBody>
                  <a:tcPr marL="97536" marR="97536" marT="48768" marB="48768" anchor="ctr"/>
                </a:tc>
                <a:extLst>
                  <a:ext uri="{0D108BD9-81ED-4DB2-BD59-A6C34878D82A}">
                    <a16:rowId xmlns:a16="http://schemas.microsoft.com/office/drawing/2014/main" val="10001"/>
                  </a:ext>
                </a:extLst>
              </a:tr>
              <a:tr h="501614">
                <a:tc>
                  <a:txBody>
                    <a:bodyPr/>
                    <a:lstStyle/>
                    <a:p>
                      <a:r>
                        <a:rPr lang="en-US" sz="2400" dirty="0"/>
                        <a:t>Item</a:t>
                      </a:r>
                    </a:p>
                  </a:txBody>
                  <a:tcPr marL="97536" marR="97536" marT="48768" marB="48768" anchor="ctr"/>
                </a:tc>
                <a:tc>
                  <a:txBody>
                    <a:bodyPr/>
                    <a:lstStyle/>
                    <a:p>
                      <a:pPr algn="ctr"/>
                      <a:r>
                        <a:rPr lang="en-US" sz="2400" dirty="0"/>
                        <a:t>356</a:t>
                      </a:r>
                    </a:p>
                  </a:txBody>
                  <a:tcPr marL="97536" marR="97536" marT="48768" marB="48768" anchor="ctr"/>
                </a:tc>
                <a:tc>
                  <a:txBody>
                    <a:bodyPr/>
                    <a:lstStyle/>
                    <a:p>
                      <a:pPr algn="ctr"/>
                      <a:r>
                        <a:rPr lang="en-US" sz="2400" dirty="0"/>
                        <a:t>856</a:t>
                      </a:r>
                    </a:p>
                  </a:txBody>
                  <a:tcPr marL="97536" marR="97536" marT="48768" marB="48768" anchor="ctr"/>
                </a:tc>
                <a:tc>
                  <a:txBody>
                    <a:bodyPr/>
                    <a:lstStyle/>
                    <a:p>
                      <a:pPr algn="ctr"/>
                      <a:r>
                        <a:rPr lang="en-US" sz="2400" dirty="0"/>
                        <a:t>290</a:t>
                      </a:r>
                    </a:p>
                  </a:txBody>
                  <a:tcPr marL="97536" marR="97536" marT="48768" marB="48768" anchor="ctr"/>
                </a:tc>
                <a:extLst>
                  <a:ext uri="{0D108BD9-81ED-4DB2-BD59-A6C34878D82A}">
                    <a16:rowId xmlns:a16="http://schemas.microsoft.com/office/drawing/2014/main" val="10002"/>
                  </a:ext>
                </a:extLst>
              </a:tr>
              <a:tr h="501614">
                <a:tc>
                  <a:txBody>
                    <a:bodyPr/>
                    <a:lstStyle/>
                    <a:p>
                      <a:r>
                        <a:rPr lang="en-US" sz="2400" dirty="0"/>
                        <a:t>Item</a:t>
                      </a:r>
                    </a:p>
                  </a:txBody>
                  <a:tcPr marL="97536" marR="97536" marT="48768" marB="48768" anchor="ctr"/>
                </a:tc>
                <a:tc>
                  <a:txBody>
                    <a:bodyPr/>
                    <a:lstStyle/>
                    <a:p>
                      <a:pPr algn="ctr"/>
                      <a:r>
                        <a:rPr lang="en-US" sz="2400" dirty="0"/>
                        <a:t>228</a:t>
                      </a:r>
                    </a:p>
                  </a:txBody>
                  <a:tcPr marL="97536" marR="97536" marT="48768" marB="48768" anchor="ctr"/>
                </a:tc>
                <a:tc>
                  <a:txBody>
                    <a:bodyPr/>
                    <a:lstStyle/>
                    <a:p>
                      <a:pPr algn="ctr"/>
                      <a:r>
                        <a:rPr lang="en-US" sz="2400" dirty="0"/>
                        <a:t>134</a:t>
                      </a:r>
                    </a:p>
                  </a:txBody>
                  <a:tcPr marL="97536" marR="97536" marT="48768" marB="48768" anchor="ctr"/>
                </a:tc>
                <a:tc>
                  <a:txBody>
                    <a:bodyPr/>
                    <a:lstStyle/>
                    <a:p>
                      <a:pPr algn="ctr"/>
                      <a:r>
                        <a:rPr lang="en-US" sz="2400" dirty="0"/>
                        <a:t>238</a:t>
                      </a:r>
                    </a:p>
                  </a:txBody>
                  <a:tcPr marL="97536" marR="97536" marT="48768" marB="48768" anchor="ctr"/>
                </a:tc>
                <a:extLst>
                  <a:ext uri="{0D108BD9-81ED-4DB2-BD59-A6C34878D82A}">
                    <a16:rowId xmlns:a16="http://schemas.microsoft.com/office/drawing/2014/main" val="10003"/>
                  </a:ext>
                </a:extLst>
              </a:tr>
              <a:tr h="501614">
                <a:tc>
                  <a:txBody>
                    <a:bodyPr/>
                    <a:lstStyle/>
                    <a:p>
                      <a:r>
                        <a:rPr lang="en-US" sz="2400" dirty="0"/>
                        <a:t>Item</a:t>
                      </a:r>
                    </a:p>
                  </a:txBody>
                  <a:tcPr marL="97536" marR="97536" marT="48768" marB="48768" anchor="ctr"/>
                </a:tc>
                <a:tc>
                  <a:txBody>
                    <a:bodyPr/>
                    <a:lstStyle/>
                    <a:p>
                      <a:pPr algn="ctr"/>
                      <a:r>
                        <a:rPr lang="en-US" sz="2400" dirty="0"/>
                        <a:t>954</a:t>
                      </a:r>
                    </a:p>
                  </a:txBody>
                  <a:tcPr marL="97536" marR="97536" marT="48768" marB="48768" anchor="ctr"/>
                </a:tc>
                <a:tc>
                  <a:txBody>
                    <a:bodyPr/>
                    <a:lstStyle/>
                    <a:p>
                      <a:pPr algn="ctr"/>
                      <a:r>
                        <a:rPr lang="en-US" sz="2400" dirty="0"/>
                        <a:t>875</a:t>
                      </a:r>
                    </a:p>
                  </a:txBody>
                  <a:tcPr marL="97536" marR="97536" marT="48768" marB="48768" anchor="ctr"/>
                </a:tc>
                <a:tc>
                  <a:txBody>
                    <a:bodyPr/>
                    <a:lstStyle/>
                    <a:p>
                      <a:pPr algn="ctr"/>
                      <a:r>
                        <a:rPr lang="en-US" sz="2400" dirty="0"/>
                        <a:t>976</a:t>
                      </a:r>
                    </a:p>
                  </a:txBody>
                  <a:tcPr marL="97536" marR="97536" marT="48768" marB="48768" anchor="ctr"/>
                </a:tc>
                <a:extLst>
                  <a:ext uri="{0D108BD9-81ED-4DB2-BD59-A6C34878D82A}">
                    <a16:rowId xmlns:a16="http://schemas.microsoft.com/office/drawing/2014/main" val="10004"/>
                  </a:ext>
                </a:extLst>
              </a:tr>
              <a:tr h="501614">
                <a:tc>
                  <a:txBody>
                    <a:bodyPr/>
                    <a:lstStyle/>
                    <a:p>
                      <a:r>
                        <a:rPr lang="en-US" sz="2400" dirty="0"/>
                        <a:t>Item</a:t>
                      </a:r>
                    </a:p>
                  </a:txBody>
                  <a:tcPr marL="97536" marR="97536" marT="48768" marB="48768" anchor="ctr"/>
                </a:tc>
                <a:tc>
                  <a:txBody>
                    <a:bodyPr/>
                    <a:lstStyle/>
                    <a:p>
                      <a:pPr algn="ctr"/>
                      <a:r>
                        <a:rPr lang="en-US" sz="2400" dirty="0"/>
                        <a:t>324</a:t>
                      </a:r>
                    </a:p>
                  </a:txBody>
                  <a:tcPr marL="97536" marR="97536" marT="48768" marB="48768" anchor="ctr"/>
                </a:tc>
                <a:tc>
                  <a:txBody>
                    <a:bodyPr/>
                    <a:lstStyle/>
                    <a:p>
                      <a:pPr algn="ctr"/>
                      <a:r>
                        <a:rPr lang="en-US" sz="2400" dirty="0"/>
                        <a:t>325</a:t>
                      </a:r>
                    </a:p>
                  </a:txBody>
                  <a:tcPr marL="97536" marR="97536" marT="48768" marB="48768" anchor="ctr"/>
                </a:tc>
                <a:tc>
                  <a:txBody>
                    <a:bodyPr/>
                    <a:lstStyle/>
                    <a:p>
                      <a:pPr algn="ctr"/>
                      <a:r>
                        <a:rPr lang="en-US" sz="2400" dirty="0"/>
                        <a:t>301</a:t>
                      </a:r>
                    </a:p>
                  </a:txBody>
                  <a:tcPr marL="97536" marR="97536" marT="48768" marB="48768" anchor="ctr"/>
                </a:tc>
                <a:extLst>
                  <a:ext uri="{0D108BD9-81ED-4DB2-BD59-A6C34878D82A}">
                    <a16:rowId xmlns:a16="http://schemas.microsoft.com/office/drawing/2014/main" val="10005"/>
                  </a:ext>
                </a:extLst>
              </a:tr>
              <a:tr h="501614">
                <a:tc>
                  <a:txBody>
                    <a:bodyPr/>
                    <a:lstStyle/>
                    <a:p>
                      <a:r>
                        <a:rPr lang="en-US" sz="2400" dirty="0"/>
                        <a:t>Item</a:t>
                      </a:r>
                    </a:p>
                  </a:txBody>
                  <a:tcPr marL="97536" marR="97536" marT="48768" marB="48768" anchor="ctr"/>
                </a:tc>
                <a:tc>
                  <a:txBody>
                    <a:bodyPr/>
                    <a:lstStyle/>
                    <a:p>
                      <a:pPr algn="ctr"/>
                      <a:r>
                        <a:rPr lang="en-US" sz="2400" dirty="0"/>
                        <a:t>199</a:t>
                      </a:r>
                    </a:p>
                  </a:txBody>
                  <a:tcPr marL="97536" marR="97536" marT="48768" marB="48768" anchor="ctr"/>
                </a:tc>
                <a:tc>
                  <a:txBody>
                    <a:bodyPr/>
                    <a:lstStyle/>
                    <a:p>
                      <a:pPr algn="ctr"/>
                      <a:r>
                        <a:rPr lang="en-US" sz="2400" dirty="0"/>
                        <a:t>137</a:t>
                      </a:r>
                    </a:p>
                  </a:txBody>
                  <a:tcPr marL="97536" marR="97536" marT="48768" marB="48768" anchor="ctr"/>
                </a:tc>
                <a:tc>
                  <a:txBody>
                    <a:bodyPr/>
                    <a:lstStyle/>
                    <a:p>
                      <a:pPr algn="ctr"/>
                      <a:r>
                        <a:rPr lang="en-US" sz="2400" dirty="0"/>
                        <a:t>186</a:t>
                      </a:r>
                    </a:p>
                  </a:txBody>
                  <a:tcPr marL="97536" marR="97536" marT="48768" marB="48768" anchor="ctr"/>
                </a:tc>
                <a:extLst>
                  <a:ext uri="{0D108BD9-81ED-4DB2-BD59-A6C34878D82A}">
                    <a16:rowId xmlns:a16="http://schemas.microsoft.com/office/drawing/2014/main" val="10006"/>
                  </a:ext>
                </a:extLst>
              </a:tr>
            </a:tbl>
          </a:graphicData>
        </a:graphic>
      </p:graphicFrame>
      <p:pic>
        <p:nvPicPr>
          <p:cNvPr id="100"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72192" y="16648282"/>
            <a:ext cx="4096512" cy="2729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1" name="Picture 243" descr="Picture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72192" y="12923523"/>
            <a:ext cx="4096512" cy="2730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Text Box 244"/>
          <p:cNvSpPr txBox="1">
            <a:spLocks noChangeArrowheads="1"/>
          </p:cNvSpPr>
          <p:nvPr/>
        </p:nvSpPr>
        <p:spPr bwMode="auto">
          <a:xfrm>
            <a:off x="22872192" y="15836168"/>
            <a:ext cx="2875012" cy="32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2669" tIns="21334" rIns="42669" bIns="2133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2.</a:t>
            </a:r>
            <a:r>
              <a:rPr lang="en-US" sz="1800" dirty="0">
                <a:solidFill>
                  <a:schemeClr val="accent1">
                    <a:lumMod val="50000"/>
                  </a:schemeClr>
                </a:solidFill>
                <a:latin typeface="Calibri" pitchFamily="34" charset="0"/>
              </a:rPr>
              <a:t> Label in 18pt Calibri.</a:t>
            </a:r>
          </a:p>
        </p:txBody>
      </p:sp>
      <p:sp>
        <p:nvSpPr>
          <p:cNvPr id="103" name="Text Box 245"/>
          <p:cNvSpPr txBox="1">
            <a:spLocks noChangeArrowheads="1"/>
          </p:cNvSpPr>
          <p:nvPr/>
        </p:nvSpPr>
        <p:spPr bwMode="auto">
          <a:xfrm>
            <a:off x="22872192" y="19601149"/>
            <a:ext cx="2875012" cy="32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2669" tIns="21334" rIns="42669" bIns="2133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4.</a:t>
            </a:r>
            <a:r>
              <a:rPr lang="en-US" sz="1800" dirty="0">
                <a:solidFill>
                  <a:schemeClr val="accent1">
                    <a:lumMod val="50000"/>
                  </a:schemeClr>
                </a:solidFill>
                <a:latin typeface="Calibri" pitchFamily="34" charset="0"/>
              </a:rPr>
              <a:t> Label in 18pt Calibri.</a:t>
            </a:r>
          </a:p>
        </p:txBody>
      </p:sp>
      <p:sp>
        <p:nvSpPr>
          <p:cNvPr id="104" name="Text Box 152"/>
          <p:cNvSpPr txBox="1">
            <a:spLocks noChangeArrowheads="1"/>
          </p:cNvSpPr>
          <p:nvPr/>
        </p:nvSpPr>
        <p:spPr bwMode="auto">
          <a:xfrm>
            <a:off x="18288000" y="10670095"/>
            <a:ext cx="15087600" cy="1674305"/>
          </a:xfrm>
          <a:prstGeom prst="rect">
            <a:avLst/>
          </a:prstGeom>
          <a:noFill/>
          <a:ln>
            <a:noFill/>
          </a:ln>
          <a:effectLst/>
        </p:spPr>
        <p:txBody>
          <a:bodyPr lIns="97536" tIns="97536" rIns="97536" bIns="97536">
            <a:spAutoFit/>
          </a:bodyPr>
          <a:lstStyle/>
          <a:p>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t>
            </a:r>
            <a:r>
              <a:rPr lang="en-US" sz="2400" b="1" dirty="0" err="1">
                <a:latin typeface="Calibri" pitchFamily="34" charset="0"/>
              </a:rPr>
              <a:t>Autofit</a:t>
            </a:r>
            <a:r>
              <a:rPr lang="en-US" sz="2400" dirty="0">
                <a:latin typeface="Calibri" pitchFamily="34" charset="0"/>
              </a:rPr>
              <a:t>, and select the “Do Not </a:t>
            </a:r>
            <a:r>
              <a:rPr lang="en-US" sz="2400" dirty="0" err="1">
                <a:latin typeface="Calibri" pitchFamily="34" charset="0"/>
              </a:rPr>
              <a:t>Autofit</a:t>
            </a:r>
            <a:r>
              <a:rPr lang="en-US" sz="2400" dirty="0">
                <a:latin typeface="Calibri" pitchFamily="34" charset="0"/>
              </a:rPr>
              <a:t>” radio button. To change the font style of this text box: Click on the border once to highlight the entire text box, then select a different font or font size that suits you. This text is Calibri 24pt and is easily read up to 6 feet away on a 42x90 poster.</a:t>
            </a:r>
          </a:p>
        </p:txBody>
      </p:sp>
      <p:sp>
        <p:nvSpPr>
          <p:cNvPr id="105" name="Text Box 245"/>
          <p:cNvSpPr txBox="1">
            <a:spLocks noChangeArrowheads="1"/>
          </p:cNvSpPr>
          <p:nvPr/>
        </p:nvSpPr>
        <p:spPr bwMode="auto">
          <a:xfrm>
            <a:off x="27553920" y="19601149"/>
            <a:ext cx="5400960" cy="32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2669" tIns="21334" rIns="42669" bIns="2133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5.</a:t>
            </a:r>
            <a:r>
              <a:rPr lang="en-US" sz="1800" dirty="0">
                <a:solidFill>
                  <a:schemeClr val="accent1">
                    <a:lumMod val="50000"/>
                  </a:schemeClr>
                </a:solidFill>
                <a:latin typeface="Calibri" pitchFamily="34" charset="0"/>
              </a:rPr>
              <a:t> Use Shape Fill to change the color of a text box.</a:t>
            </a:r>
          </a:p>
        </p:txBody>
      </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11476</TotalTime>
  <Words>1254</Words>
  <Application>Microsoft Office PowerPoint</Application>
  <PresentationFormat>Custom</PresentationFormat>
  <Paragraphs>91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42x90</dc:title>
  <dc:creator>Genigraphics 800.790.4001</dc:creator>
  <cp:lastModifiedBy>Jay Larson</cp:lastModifiedBy>
  <cp:revision>40</cp:revision>
  <dcterms:created xsi:type="dcterms:W3CDTF">2015-03-16T19:12:58Z</dcterms:created>
  <dcterms:modified xsi:type="dcterms:W3CDTF">2018-07-11T19:49:34Z</dcterms:modified>
</cp:coreProperties>
</file>