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0233600" cy="40233600"/>
  <p:notesSz cx="6858000" cy="9144000"/>
  <p:defaultTextStyle>
    <a:defPPr>
      <a:defRPr lang="en-US"/>
    </a:defPPr>
    <a:lvl1pPr marL="0" algn="l" defTabSz="4598060" rtl="0" eaLnBrk="1" latinLnBrk="0" hangingPunct="1">
      <a:defRPr sz="9100" kern="1200">
        <a:solidFill>
          <a:schemeClr val="tx1"/>
        </a:solidFill>
        <a:latin typeface="+mn-lt"/>
        <a:ea typeface="+mn-ea"/>
        <a:cs typeface="+mn-cs"/>
      </a:defRPr>
    </a:lvl1pPr>
    <a:lvl2pPr marL="2299030" algn="l" defTabSz="4598060" rtl="0" eaLnBrk="1" latinLnBrk="0" hangingPunct="1">
      <a:defRPr sz="9100" kern="1200">
        <a:solidFill>
          <a:schemeClr val="tx1"/>
        </a:solidFill>
        <a:latin typeface="+mn-lt"/>
        <a:ea typeface="+mn-ea"/>
        <a:cs typeface="+mn-cs"/>
      </a:defRPr>
    </a:lvl2pPr>
    <a:lvl3pPr marL="4598060" algn="l" defTabSz="4598060" rtl="0" eaLnBrk="1" latinLnBrk="0" hangingPunct="1">
      <a:defRPr sz="9100" kern="1200">
        <a:solidFill>
          <a:schemeClr val="tx1"/>
        </a:solidFill>
        <a:latin typeface="+mn-lt"/>
        <a:ea typeface="+mn-ea"/>
        <a:cs typeface="+mn-cs"/>
      </a:defRPr>
    </a:lvl3pPr>
    <a:lvl4pPr marL="6897091" algn="l" defTabSz="4598060" rtl="0" eaLnBrk="1" latinLnBrk="0" hangingPunct="1">
      <a:defRPr sz="9100" kern="1200">
        <a:solidFill>
          <a:schemeClr val="tx1"/>
        </a:solidFill>
        <a:latin typeface="+mn-lt"/>
        <a:ea typeface="+mn-ea"/>
        <a:cs typeface="+mn-cs"/>
      </a:defRPr>
    </a:lvl4pPr>
    <a:lvl5pPr marL="9196121" algn="l" defTabSz="4598060" rtl="0" eaLnBrk="1" latinLnBrk="0" hangingPunct="1">
      <a:defRPr sz="9100" kern="1200">
        <a:solidFill>
          <a:schemeClr val="tx1"/>
        </a:solidFill>
        <a:latin typeface="+mn-lt"/>
        <a:ea typeface="+mn-ea"/>
        <a:cs typeface="+mn-cs"/>
      </a:defRPr>
    </a:lvl5pPr>
    <a:lvl6pPr marL="11495151" algn="l" defTabSz="4598060" rtl="0" eaLnBrk="1" latinLnBrk="0" hangingPunct="1">
      <a:defRPr sz="9100" kern="1200">
        <a:solidFill>
          <a:schemeClr val="tx1"/>
        </a:solidFill>
        <a:latin typeface="+mn-lt"/>
        <a:ea typeface="+mn-ea"/>
        <a:cs typeface="+mn-cs"/>
      </a:defRPr>
    </a:lvl6pPr>
    <a:lvl7pPr marL="13794181" algn="l" defTabSz="4598060" rtl="0" eaLnBrk="1" latinLnBrk="0" hangingPunct="1">
      <a:defRPr sz="9100" kern="1200">
        <a:solidFill>
          <a:schemeClr val="tx1"/>
        </a:solidFill>
        <a:latin typeface="+mn-lt"/>
        <a:ea typeface="+mn-ea"/>
        <a:cs typeface="+mn-cs"/>
      </a:defRPr>
    </a:lvl7pPr>
    <a:lvl8pPr marL="16093211" algn="l" defTabSz="4598060" rtl="0" eaLnBrk="1" latinLnBrk="0" hangingPunct="1">
      <a:defRPr sz="9100" kern="1200">
        <a:solidFill>
          <a:schemeClr val="tx1"/>
        </a:solidFill>
        <a:latin typeface="+mn-lt"/>
        <a:ea typeface="+mn-ea"/>
        <a:cs typeface="+mn-cs"/>
      </a:defRPr>
    </a:lvl8pPr>
    <a:lvl9pPr marL="18392242" algn="l" defTabSz="4598060" rtl="0" eaLnBrk="1" latinLnBrk="0" hangingPunct="1">
      <a:defRPr sz="9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7" autoAdjust="0"/>
    <p:restoredTop sz="94676" autoAdjust="0"/>
  </p:normalViewPr>
  <p:slideViewPr>
    <p:cSldViewPr>
      <p:cViewPr varScale="1">
        <p:scale>
          <a:sx n="15" d="100"/>
          <a:sy n="15" d="100"/>
        </p:scale>
        <p:origin x="-2922" y="-234"/>
      </p:cViewPr>
      <p:guideLst>
        <p:guide orient="horz" pos="12672"/>
        <p:guide pos="1267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89461504"/>
        <c:axId val="89463040"/>
      </c:barChart>
      <c:catAx>
        <c:axId val="89461504"/>
        <c:scaling>
          <c:orientation val="minMax"/>
        </c:scaling>
        <c:delete val="0"/>
        <c:axPos val="b"/>
        <c:majorTickMark val="out"/>
        <c:minorTickMark val="none"/>
        <c:tickLblPos val="nextTo"/>
        <c:crossAx val="89463040"/>
        <c:crosses val="autoZero"/>
        <c:auto val="1"/>
        <c:lblAlgn val="ctr"/>
        <c:lblOffset val="100"/>
        <c:noMultiLvlLbl val="0"/>
      </c:catAx>
      <c:valAx>
        <c:axId val="89463040"/>
        <c:scaling>
          <c:orientation val="minMax"/>
        </c:scaling>
        <c:delete val="0"/>
        <c:axPos val="l"/>
        <c:majorGridlines/>
        <c:numFmt formatCode="General" sourceLinked="1"/>
        <c:majorTickMark val="out"/>
        <c:minorTickMark val="none"/>
        <c:tickLblPos val="nextTo"/>
        <c:crossAx val="8946150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smtClean="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smtClean="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8800" dirty="0" smtClean="0">
                <a:solidFill>
                  <a:srgbClr val="7F7F7F"/>
                </a:solidFill>
                <a:latin typeface="Calibri" pitchFamily="34" charset="0"/>
                <a:cs typeface="Calibri" panose="020F0502020204030204" pitchFamily="34" charset="0"/>
              </a:rPr>
              <a:t>Placeholders</a:t>
            </a:r>
            <a:r>
              <a:rPr sz="8800" dirty="0" smtClean="0">
                <a:solidFill>
                  <a:srgbClr val="7F7F7F"/>
                </a:solidFill>
                <a:latin typeface="Calibri" pitchFamily="34" charset="0"/>
                <a:cs typeface="Calibri" panose="020F0502020204030204" pitchFamily="34" charset="0"/>
              </a:rPr>
              <a:t>:</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smtClean="0">
                <a:solidFill>
                  <a:srgbClr val="7F7F7F"/>
                </a:solidFill>
                <a:latin typeface="Calibri" pitchFamily="34" charset="0"/>
                <a:cs typeface="Calibri" panose="020F0502020204030204" pitchFamily="34" charset="0"/>
              </a:rPr>
              <a:t>various elements included</a:t>
            </a:r>
            <a:r>
              <a:rPr sz="6000" dirty="0" smtClean="0">
                <a:solidFill>
                  <a:srgbClr val="7F7F7F"/>
                </a:solidFill>
                <a:latin typeface="Calibri" pitchFamily="34" charset="0"/>
                <a:cs typeface="Calibri" panose="020F0502020204030204" pitchFamily="34" charset="0"/>
              </a:rPr>
              <a:t> </a:t>
            </a:r>
            <a:r>
              <a:rPr sz="6000" dirty="0">
                <a:solidFill>
                  <a:srgbClr val="7F7F7F"/>
                </a:solidFill>
                <a:latin typeface="Calibri" pitchFamily="34" charset="0"/>
                <a:cs typeface="Calibri" panose="020F0502020204030204" pitchFamily="34" charset="0"/>
              </a:rPr>
              <a:t>in this </a:t>
            </a:r>
            <a:r>
              <a:rPr lang="en-US" sz="6000" dirty="0" smtClean="0">
                <a:solidFill>
                  <a:srgbClr val="7F7F7F"/>
                </a:solidFill>
                <a:latin typeface="Calibri" pitchFamily="34" charset="0"/>
                <a:cs typeface="Calibri" panose="020F0502020204030204" pitchFamily="34" charset="0"/>
              </a:rPr>
              <a:t>poster are ones</a:t>
            </a:r>
            <a:r>
              <a:rPr lang="en-US" sz="6000" baseline="0" dirty="0" smtClean="0">
                <a:solidFill>
                  <a:srgbClr val="7F7F7F"/>
                </a:solidFill>
                <a:latin typeface="Calibri" pitchFamily="34" charset="0"/>
                <a:cs typeface="Calibri" panose="020F0502020204030204" pitchFamily="34" charset="0"/>
              </a:rPr>
              <a:t> we often see in medical, research, and scientific posters.</a:t>
            </a:r>
            <a:r>
              <a:rPr sz="6000" dirty="0" smtClean="0">
                <a:solidFill>
                  <a:srgbClr val="7F7F7F"/>
                </a:solidFill>
                <a:latin typeface="Calibri" pitchFamily="34" charset="0"/>
                <a:cs typeface="Calibri" panose="020F0502020204030204" pitchFamily="34" charset="0"/>
              </a:rPr>
              <a:t> </a:t>
            </a:r>
            <a:r>
              <a:rPr lang="en-US" sz="6000" dirty="0" smtClean="0">
                <a:solidFill>
                  <a:srgbClr val="7F7F7F"/>
                </a:solidFill>
                <a:latin typeface="Calibri" pitchFamily="34" charset="0"/>
                <a:cs typeface="Calibri" panose="020F0502020204030204" pitchFamily="34" charset="0"/>
              </a:rPr>
              <a:t>Feel</a:t>
            </a:r>
            <a:r>
              <a:rPr lang="en-US" sz="60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smtClean="0">
                <a:solidFill>
                  <a:srgbClr val="7F7F7F"/>
                </a:solidFill>
                <a:latin typeface="Calibri" pitchFamily="34" charset="0"/>
                <a:cs typeface="Calibri" panose="020F0502020204030204" pitchFamily="34" charset="0"/>
              </a:rPr>
              <a:t>Image</a:t>
            </a:r>
            <a:r>
              <a:rPr lang="en-US" sz="8800" baseline="0" dirty="0" smtClean="0">
                <a:solidFill>
                  <a:srgbClr val="7F7F7F"/>
                </a:solidFill>
                <a:latin typeface="Calibri" pitchFamily="34" charset="0"/>
                <a:cs typeface="Calibri" panose="020F0502020204030204" pitchFamily="34" charset="0"/>
              </a:rPr>
              <a:t> Quality</a:t>
            </a:r>
            <a:r>
              <a:rPr lang="en-US" sz="8800" dirty="0" smtClean="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smtClean="0">
                <a:solidFill>
                  <a:srgbClr val="7F7F7F"/>
                </a:solidFill>
                <a:latin typeface="Calibri" pitchFamily="34" charset="0"/>
                <a:cs typeface="Calibri" panose="020F0502020204030204" pitchFamily="34" charset="0"/>
              </a:rPr>
              <a:t>Insert, Picture</a:t>
            </a:r>
            <a:r>
              <a:rPr lang="en-US" sz="60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smtClean="0">
                <a:solidFill>
                  <a:srgbClr val="7F7F7F"/>
                </a:solidFill>
                <a:latin typeface="Calibri" pitchFamily="34" charset="0"/>
                <a:cs typeface="Calibri" panose="020F0502020204030204" pitchFamily="34" charset="0"/>
              </a:rPr>
              <a:t>150-200 pixels per inch in their final printed size</a:t>
            </a:r>
            <a:r>
              <a:rPr lang="en-US" sz="6000" dirty="0" smtClean="0">
                <a:solidFill>
                  <a:srgbClr val="7F7F7F"/>
                </a:solidFill>
                <a:latin typeface="Calibri" pitchFamily="34" charset="0"/>
                <a:cs typeface="Calibri" panose="020F0502020204030204" pitchFamily="34" charset="0"/>
              </a:rPr>
              <a:t>. For instance, a 1600 x 1200 pixel</a:t>
            </a:r>
            <a:r>
              <a:rPr lang="en-US" sz="6000" baseline="0" dirty="0" smtClean="0">
                <a:solidFill>
                  <a:srgbClr val="7F7F7F"/>
                </a:solidFill>
                <a:latin typeface="Calibri" pitchFamily="34" charset="0"/>
                <a:cs typeface="Calibri" panose="020F0502020204030204" pitchFamily="34" charset="0"/>
              </a:rPr>
              <a:t> photo will usually look fine up to </a:t>
            </a:r>
            <a:r>
              <a:rPr lang="en-US" sz="60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r>
              <a:rPr lang="en-US" sz="4400" dirty="0" smtClean="0">
                <a:solidFill>
                  <a:srgbClr val="7F7F7F"/>
                </a:solidFill>
                <a:latin typeface="Calibri" pitchFamily="34" charset="0"/>
                <a:cs typeface="Calibri" panose="020F0502020204030204" pitchFamily="34" charset="0"/>
              </a:rPr>
              <a:t/>
            </a:r>
            <a:br>
              <a:rPr lang="en-US" sz="4400" dirty="0" smtClean="0">
                <a:solidFill>
                  <a:srgbClr val="7F7F7F"/>
                </a:solidFill>
                <a:latin typeface="Calibri" pitchFamily="34" charset="0"/>
                <a:cs typeface="Calibri" panose="020F0502020204030204" pitchFamily="34" charset="0"/>
              </a:rPr>
            </a:br>
            <a:r>
              <a:rPr lang="en-US" sz="4400" dirty="0" smtClean="0">
                <a:solidFill>
                  <a:srgbClr val="7F7F7F"/>
                </a:solidFill>
                <a:latin typeface="Calibri" pitchFamily="34" charset="0"/>
                <a:cs typeface="Calibri" panose="020F0502020204030204" pitchFamily="34" charset="0"/>
              </a:rPr>
              <a:t>[This sidebar area does not print.]</a:t>
            </a:r>
          </a:p>
        </p:txBody>
      </p:sp>
      <p:grpSp>
        <p:nvGrpSpPr>
          <p:cNvPr id="8" name="Group 7"/>
          <p:cNvGrpSpPr/>
          <p:nvPr userDrawn="1"/>
        </p:nvGrpSpPr>
        <p:grpSpPr>
          <a:xfrm>
            <a:off x="41071800" y="0"/>
            <a:ext cx="11734800" cy="40233600"/>
            <a:chOff x="33832800" y="0"/>
            <a:chExt cx="12801600" cy="43891200"/>
          </a:xfrm>
        </p:grpSpPr>
        <p:sp>
          <p:nvSpPr>
            <p:cNvPr id="9"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smtClean="0">
                  <a:solidFill>
                    <a:schemeClr val="bg1">
                      <a:lumMod val="50000"/>
                    </a:schemeClr>
                  </a:solidFill>
                  <a:latin typeface="Calibri" pitchFamily="34" charset="0"/>
                  <a:cs typeface="Calibri" panose="020F0502020204030204" pitchFamily="34" charset="0"/>
                </a:rPr>
                <a:t>Change</a:t>
              </a:r>
              <a:r>
                <a:rPr lang="en-US" sz="8800" baseline="0" dirty="0" smtClean="0">
                  <a:solidFill>
                    <a:schemeClr val="bg1">
                      <a:lumMod val="50000"/>
                    </a:schemeClr>
                  </a:solidFill>
                  <a:latin typeface="Calibri" pitchFamily="34" charset="0"/>
                  <a:cs typeface="Calibri" panose="020F0502020204030204" pitchFamily="34" charset="0"/>
                </a:rPr>
                <a:t> Color Theme</a:t>
              </a:r>
              <a:r>
                <a:rPr lang="en-US" sz="8800" dirty="0" smtClean="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smtClean="0">
                  <a:solidFill>
                    <a:schemeClr val="bg1">
                      <a:lumMod val="50000"/>
                    </a:schemeClr>
                  </a:solidFill>
                  <a:latin typeface="Calibri" pitchFamily="34" charset="0"/>
                  <a:cs typeface="Calibri" panose="020F0502020204030204" pitchFamily="34" charset="0"/>
                </a:rPr>
                <a:t>Design</a:t>
              </a:r>
              <a:r>
                <a:rPr lang="en-US" sz="6000" baseline="0" dirty="0" smtClean="0">
                  <a:solidFill>
                    <a:schemeClr val="bg1">
                      <a:lumMod val="50000"/>
                    </a:schemeClr>
                  </a:solidFill>
                  <a:latin typeface="Calibri" pitchFamily="34" charset="0"/>
                  <a:cs typeface="Calibri" panose="020F0502020204030204" pitchFamily="34" charset="0"/>
                </a:rPr>
                <a:t> tab, then select the </a:t>
              </a:r>
              <a:r>
                <a:rPr lang="en-US" sz="6000" b="1" baseline="0" dirty="0" smtClean="0">
                  <a:solidFill>
                    <a:schemeClr val="bg1">
                      <a:lumMod val="50000"/>
                    </a:schemeClr>
                  </a:solidFill>
                  <a:latin typeface="Calibri" pitchFamily="34" charset="0"/>
                  <a:cs typeface="Calibri" panose="020F0502020204030204" pitchFamily="34" charset="0"/>
                </a:rPr>
                <a:t>Colors</a:t>
              </a:r>
              <a:r>
                <a:rPr lang="en-US" sz="60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smtClean="0">
                  <a:solidFill>
                    <a:schemeClr val="bg1">
                      <a:lumMod val="50000"/>
                    </a:schemeClr>
                  </a:solidFill>
                  <a:latin typeface="Calibri" pitchFamily="34" charset="0"/>
                  <a:cs typeface="Calibri" panose="020F0502020204030204" pitchFamily="34" charset="0"/>
                </a:rPr>
                <a:t>Once your poster file is ready, visit</a:t>
              </a:r>
              <a:r>
                <a:rPr lang="en-US" sz="6000" baseline="0" dirty="0" smtClean="0">
                  <a:solidFill>
                    <a:schemeClr val="bg1">
                      <a:lumMod val="50000"/>
                    </a:schemeClr>
                  </a:solidFill>
                  <a:latin typeface="Calibri" pitchFamily="34" charset="0"/>
                  <a:cs typeface="Calibri" panose="020F0502020204030204" pitchFamily="34" charset="0"/>
                </a:rPr>
                <a:t> </a:t>
              </a:r>
              <a:r>
                <a:rPr lang="en-US" sz="6000" b="1" baseline="0" dirty="0" smtClean="0">
                  <a:solidFill>
                    <a:schemeClr val="bg1">
                      <a:lumMod val="50000"/>
                    </a:schemeClr>
                  </a:solidFill>
                  <a:latin typeface="Calibri" pitchFamily="34" charset="0"/>
                  <a:cs typeface="Calibri" panose="020F0502020204030204" pitchFamily="34" charset="0"/>
                </a:rPr>
                <a:t>www.genigraphics.com</a:t>
              </a:r>
              <a:r>
                <a:rPr lang="en-US" sz="60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smtClean="0">
                  <a:solidFill>
                    <a:schemeClr val="bg1">
                      <a:lumMod val="50000"/>
                    </a:schemeClr>
                  </a:solidFill>
                  <a:latin typeface="Calibri" pitchFamily="34" charset="0"/>
                  <a:cs typeface="Calibri" panose="020F0502020204030204" pitchFamily="34" charset="0"/>
                </a:rPr>
                <a:t>US and Canada:  1-800-790-4001</a:t>
              </a:r>
              <a:br>
                <a:rPr lang="en-US" sz="6000" baseline="0" dirty="0" smtClean="0">
                  <a:solidFill>
                    <a:schemeClr val="bg1">
                      <a:lumMod val="50000"/>
                    </a:schemeClr>
                  </a:solidFill>
                  <a:latin typeface="Calibri" pitchFamily="34" charset="0"/>
                  <a:cs typeface="Calibri" panose="020F0502020204030204" pitchFamily="34" charset="0"/>
                </a:rPr>
              </a:br>
              <a:r>
                <a:rPr lang="en-US" sz="60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400" dirty="0" smtClean="0">
                  <a:solidFill>
                    <a:schemeClr val="bg1">
                      <a:lumMod val="50000"/>
                    </a:schemeClr>
                  </a:solidFill>
                  <a:latin typeface="Calibri" pitchFamily="34" charset="0"/>
                  <a:cs typeface="Calibri" panose="020F0502020204030204" pitchFamily="34" charset="0"/>
                </a:rPr>
                <a:t/>
              </a:r>
              <a:br>
                <a:rPr lang="en-US" sz="4400" dirty="0" smtClean="0">
                  <a:solidFill>
                    <a:schemeClr val="bg1">
                      <a:lumMod val="50000"/>
                    </a:schemeClr>
                  </a:solidFill>
                  <a:latin typeface="Calibri" pitchFamily="34" charset="0"/>
                  <a:cs typeface="Calibri" panose="020F0502020204030204" pitchFamily="34" charset="0"/>
                </a:rPr>
              </a:br>
              <a:r>
                <a:rPr lang="en-US" sz="44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3706837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0607040" y="731520"/>
            <a:ext cx="28895040" cy="387705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731520" y="731520"/>
            <a:ext cx="9144000" cy="387705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13800" y="39852600"/>
            <a:ext cx="5297435" cy="185928"/>
          </a:xfrm>
          <a:prstGeom prst="rect">
            <a:avLst/>
          </a:prstGeom>
        </p:spPr>
      </p:pic>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4598060" rtl="0" eaLnBrk="1" latinLnBrk="0" hangingPunct="1">
        <a:spcBef>
          <a:spcPct val="0"/>
        </a:spcBef>
        <a:buNone/>
        <a:defRPr sz="22100" kern="1200">
          <a:solidFill>
            <a:schemeClr val="tx1"/>
          </a:solidFill>
          <a:latin typeface="+mj-lt"/>
          <a:ea typeface="+mj-ea"/>
          <a:cs typeface="+mj-cs"/>
        </a:defRPr>
      </a:lvl1pPr>
    </p:titleStyle>
    <p:bodyStyle>
      <a:lvl1pPr marL="1724273" indent="-1724273" algn="l" defTabSz="4598060" rtl="0" eaLnBrk="1" latinLnBrk="0" hangingPunct="1">
        <a:spcBef>
          <a:spcPct val="20000"/>
        </a:spcBef>
        <a:buFont typeface="Arial" panose="020B0604020202020204" pitchFamily="34" charset="0"/>
        <a:buChar char="•"/>
        <a:defRPr sz="16100" kern="1200">
          <a:solidFill>
            <a:schemeClr val="tx1"/>
          </a:solidFill>
          <a:latin typeface="+mn-lt"/>
          <a:ea typeface="+mn-ea"/>
          <a:cs typeface="+mn-cs"/>
        </a:defRPr>
      </a:lvl1pPr>
      <a:lvl2pPr marL="3735924" indent="-1436894" algn="l" defTabSz="4598060" rtl="0" eaLnBrk="1" latinLnBrk="0" hangingPunct="1">
        <a:spcBef>
          <a:spcPct val="20000"/>
        </a:spcBef>
        <a:buFont typeface="Arial" panose="020B0604020202020204" pitchFamily="34" charset="0"/>
        <a:buChar char="–"/>
        <a:defRPr sz="14100" kern="1200">
          <a:solidFill>
            <a:schemeClr val="tx1"/>
          </a:solidFill>
          <a:latin typeface="+mn-lt"/>
          <a:ea typeface="+mn-ea"/>
          <a:cs typeface="+mn-cs"/>
        </a:defRPr>
      </a:lvl2pPr>
      <a:lvl3pPr marL="5747576" indent="-1149515" algn="l" defTabSz="4598060" rtl="0" eaLnBrk="1" latinLnBrk="0" hangingPunct="1">
        <a:spcBef>
          <a:spcPct val="20000"/>
        </a:spcBef>
        <a:buFont typeface="Arial" panose="020B0604020202020204" pitchFamily="34" charset="0"/>
        <a:buChar char="•"/>
        <a:defRPr sz="12100" kern="1200">
          <a:solidFill>
            <a:schemeClr val="tx1"/>
          </a:solidFill>
          <a:latin typeface="+mn-lt"/>
          <a:ea typeface="+mn-ea"/>
          <a:cs typeface="+mn-cs"/>
        </a:defRPr>
      </a:lvl3pPr>
      <a:lvl4pPr marL="804660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4pPr>
      <a:lvl5pPr marL="1034563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5pPr>
      <a:lvl6pPr marL="1264466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6pPr>
      <a:lvl7pPr marL="1494369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7pPr>
      <a:lvl8pPr marL="17242727"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8pPr>
      <a:lvl9pPr marL="19541757"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9pPr>
    </p:bodyStyle>
    <p:otherStyle>
      <a:defPPr>
        <a:defRPr lang="en-US"/>
      </a:defPPr>
      <a:lvl1pPr marL="0" algn="l" defTabSz="4598060" rtl="0" eaLnBrk="1" latinLnBrk="0" hangingPunct="1">
        <a:defRPr sz="9100" kern="1200">
          <a:solidFill>
            <a:schemeClr val="tx1"/>
          </a:solidFill>
          <a:latin typeface="+mn-lt"/>
          <a:ea typeface="+mn-ea"/>
          <a:cs typeface="+mn-cs"/>
        </a:defRPr>
      </a:lvl1pPr>
      <a:lvl2pPr marL="2299030" algn="l" defTabSz="4598060" rtl="0" eaLnBrk="1" latinLnBrk="0" hangingPunct="1">
        <a:defRPr sz="9100" kern="1200">
          <a:solidFill>
            <a:schemeClr val="tx1"/>
          </a:solidFill>
          <a:latin typeface="+mn-lt"/>
          <a:ea typeface="+mn-ea"/>
          <a:cs typeface="+mn-cs"/>
        </a:defRPr>
      </a:lvl2pPr>
      <a:lvl3pPr marL="4598060" algn="l" defTabSz="4598060" rtl="0" eaLnBrk="1" latinLnBrk="0" hangingPunct="1">
        <a:defRPr sz="9100" kern="1200">
          <a:solidFill>
            <a:schemeClr val="tx1"/>
          </a:solidFill>
          <a:latin typeface="+mn-lt"/>
          <a:ea typeface="+mn-ea"/>
          <a:cs typeface="+mn-cs"/>
        </a:defRPr>
      </a:lvl3pPr>
      <a:lvl4pPr marL="6897091" algn="l" defTabSz="4598060" rtl="0" eaLnBrk="1" latinLnBrk="0" hangingPunct="1">
        <a:defRPr sz="9100" kern="1200">
          <a:solidFill>
            <a:schemeClr val="tx1"/>
          </a:solidFill>
          <a:latin typeface="+mn-lt"/>
          <a:ea typeface="+mn-ea"/>
          <a:cs typeface="+mn-cs"/>
        </a:defRPr>
      </a:lvl4pPr>
      <a:lvl5pPr marL="9196121" algn="l" defTabSz="4598060" rtl="0" eaLnBrk="1" latinLnBrk="0" hangingPunct="1">
        <a:defRPr sz="9100" kern="1200">
          <a:solidFill>
            <a:schemeClr val="tx1"/>
          </a:solidFill>
          <a:latin typeface="+mn-lt"/>
          <a:ea typeface="+mn-ea"/>
          <a:cs typeface="+mn-cs"/>
        </a:defRPr>
      </a:lvl5pPr>
      <a:lvl6pPr marL="11495151" algn="l" defTabSz="4598060" rtl="0" eaLnBrk="1" latinLnBrk="0" hangingPunct="1">
        <a:defRPr sz="9100" kern="1200">
          <a:solidFill>
            <a:schemeClr val="tx1"/>
          </a:solidFill>
          <a:latin typeface="+mn-lt"/>
          <a:ea typeface="+mn-ea"/>
          <a:cs typeface="+mn-cs"/>
        </a:defRPr>
      </a:lvl6pPr>
      <a:lvl7pPr marL="13794181" algn="l" defTabSz="4598060" rtl="0" eaLnBrk="1" latinLnBrk="0" hangingPunct="1">
        <a:defRPr sz="9100" kern="1200">
          <a:solidFill>
            <a:schemeClr val="tx1"/>
          </a:solidFill>
          <a:latin typeface="+mn-lt"/>
          <a:ea typeface="+mn-ea"/>
          <a:cs typeface="+mn-cs"/>
        </a:defRPr>
      </a:lvl7pPr>
      <a:lvl8pPr marL="16093211" algn="l" defTabSz="4598060" rtl="0" eaLnBrk="1" latinLnBrk="0" hangingPunct="1">
        <a:defRPr sz="9100" kern="1200">
          <a:solidFill>
            <a:schemeClr val="tx1"/>
          </a:solidFill>
          <a:latin typeface="+mn-lt"/>
          <a:ea typeface="+mn-ea"/>
          <a:cs typeface="+mn-cs"/>
        </a:defRPr>
      </a:lvl8pPr>
      <a:lvl9pPr marL="18392242" algn="l" defTabSz="4598060" rtl="0" eaLnBrk="1" latinLnBrk="0" hangingPunct="1">
        <a:defRPr sz="9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31520" y="6400800"/>
            <a:ext cx="9144000" cy="8229600"/>
          </a:xfrm>
          <a:prstGeom prst="rect">
            <a:avLst/>
          </a:prstGeom>
          <a:noFill/>
        </p:spPr>
        <p:txBody>
          <a:bodyPr lIns="457200" rIns="457200" anchor="ctr" anchorCtr="0">
            <a:normAutofit/>
          </a:bodyPr>
          <a:lstStyle/>
          <a:p>
            <a:pPr algn="l"/>
            <a:r>
              <a:rPr lang="en-US" sz="8000" b="1" dirty="0" smtClean="0">
                <a:solidFill>
                  <a:schemeClr val="bg1"/>
                </a:solidFill>
                <a:latin typeface="Calibri" pitchFamily="34" charset="0"/>
              </a:rPr>
              <a:t>Template Provided By Genigraphics – 800.790.4001</a:t>
            </a:r>
            <a:br>
              <a:rPr lang="en-US" sz="8000" b="1" dirty="0" smtClean="0">
                <a:solidFill>
                  <a:schemeClr val="bg1"/>
                </a:solidFill>
                <a:latin typeface="Calibri" pitchFamily="34" charset="0"/>
              </a:rPr>
            </a:br>
            <a:r>
              <a:rPr lang="en-US" sz="8000" b="1" dirty="0" smtClean="0">
                <a:solidFill>
                  <a:schemeClr val="bg1"/>
                </a:solidFill>
                <a:latin typeface="Calibri" pitchFamily="34" charset="0"/>
              </a:rPr>
              <a:t>Replace This Text With Your Title</a:t>
            </a:r>
            <a:endParaRPr lang="en-US" sz="9600" dirty="0">
              <a:solidFill>
                <a:schemeClr val="bg1"/>
              </a:solidFill>
            </a:endParaRPr>
          </a:p>
        </p:txBody>
      </p:sp>
      <p:sp>
        <p:nvSpPr>
          <p:cNvPr id="3" name="Subtitle 2"/>
          <p:cNvSpPr>
            <a:spLocks noGrp="1"/>
          </p:cNvSpPr>
          <p:nvPr>
            <p:ph type="subTitle" idx="4294967295"/>
          </p:nvPr>
        </p:nvSpPr>
        <p:spPr>
          <a:xfrm>
            <a:off x="731520" y="14813280"/>
            <a:ext cx="9144000" cy="3657600"/>
          </a:xfrm>
          <a:prstGeom prst="rect">
            <a:avLst/>
          </a:prstGeom>
          <a:noFill/>
        </p:spPr>
        <p:txBody>
          <a:bodyPr lIns="457200" rIns="457200" anchor="t" anchorCtr="0">
            <a:normAutofit/>
          </a:bodyPr>
          <a:lstStyle/>
          <a:p>
            <a:pPr marL="0" indent="0" algn="l">
              <a:buNone/>
            </a:pPr>
            <a:r>
              <a:rPr lang="en-US" sz="4000" dirty="0" smtClean="0">
                <a:solidFill>
                  <a:schemeClr val="bg1"/>
                </a:solidFill>
                <a:latin typeface="Calibri" pitchFamily="34" charset="0"/>
              </a:rPr>
              <a:t>John Smith, MD</a:t>
            </a:r>
            <a:r>
              <a:rPr lang="en-US" sz="4000" baseline="30000" dirty="0" smtClean="0">
                <a:solidFill>
                  <a:schemeClr val="bg1"/>
                </a:solidFill>
                <a:latin typeface="Calibri" pitchFamily="34" charset="0"/>
              </a:rPr>
              <a:t>1</a:t>
            </a:r>
            <a:r>
              <a:rPr lang="en-US" sz="4000" dirty="0" smtClean="0">
                <a:solidFill>
                  <a:schemeClr val="bg1"/>
                </a:solidFill>
                <a:latin typeface="Calibri" pitchFamily="34" charset="0"/>
              </a:rPr>
              <a:t>; Jane Doe, PhD</a:t>
            </a:r>
            <a:r>
              <a:rPr lang="en-US" sz="4000" baseline="30000" dirty="0" smtClean="0">
                <a:solidFill>
                  <a:schemeClr val="bg1"/>
                </a:solidFill>
                <a:latin typeface="Calibri" pitchFamily="34" charset="0"/>
              </a:rPr>
              <a:t>2</a:t>
            </a:r>
            <a:r>
              <a:rPr lang="en-US" sz="4000" dirty="0" smtClean="0">
                <a:solidFill>
                  <a:schemeClr val="bg1"/>
                </a:solidFill>
                <a:latin typeface="Calibri" pitchFamily="34" charset="0"/>
              </a:rPr>
              <a:t>; Frederick Smith, MD, PhD</a:t>
            </a:r>
            <a:r>
              <a:rPr lang="en-US" sz="4000" baseline="30000" dirty="0" smtClean="0">
                <a:solidFill>
                  <a:schemeClr val="bg1"/>
                </a:solidFill>
                <a:latin typeface="Calibri" pitchFamily="34" charset="0"/>
              </a:rPr>
              <a:t>1,2</a:t>
            </a:r>
          </a:p>
          <a:p>
            <a:pPr marL="0" indent="0" algn="l">
              <a:buNone/>
            </a:pPr>
            <a:r>
              <a:rPr lang="en-US" sz="3600" baseline="30000" dirty="0" smtClean="0">
                <a:solidFill>
                  <a:schemeClr val="bg1"/>
                </a:solidFill>
                <a:latin typeface="Calibri" pitchFamily="34" charset="0"/>
              </a:rPr>
              <a:t>1</a:t>
            </a:r>
            <a:r>
              <a:rPr lang="en-US" sz="3600" dirty="0" smtClean="0">
                <a:solidFill>
                  <a:schemeClr val="bg1"/>
                </a:solidFill>
                <a:latin typeface="Calibri" pitchFamily="34" charset="0"/>
              </a:rPr>
              <a:t>University of Affiliation</a:t>
            </a:r>
          </a:p>
          <a:p>
            <a:pPr marL="0" indent="0" algn="l">
              <a:buNone/>
            </a:pPr>
            <a:r>
              <a:rPr lang="en-US" sz="3600" baseline="30000" dirty="0" smtClean="0">
                <a:solidFill>
                  <a:schemeClr val="bg1"/>
                </a:solidFill>
                <a:latin typeface="Calibri" pitchFamily="34" charset="0"/>
              </a:rPr>
              <a:t>2</a:t>
            </a:r>
            <a:r>
              <a:rPr lang="en-US" sz="3600" dirty="0" smtClean="0">
                <a:solidFill>
                  <a:schemeClr val="bg1"/>
                </a:solidFill>
                <a:latin typeface="Calibri" pitchFamily="34" charset="0"/>
              </a:rPr>
              <a:t>Medical Center of Affiliation</a:t>
            </a:r>
          </a:p>
        </p:txBody>
      </p:sp>
      <p:sp>
        <p:nvSpPr>
          <p:cNvPr id="6" name="Rectangle 265"/>
          <p:cNvSpPr>
            <a:spLocks noChangeAspect="1" noChangeArrowheads="1"/>
          </p:cNvSpPr>
          <p:nvPr/>
        </p:nvSpPr>
        <p:spPr bwMode="auto">
          <a:xfrm>
            <a:off x="2560320" y="1645920"/>
            <a:ext cx="5486400" cy="4114800"/>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3600" b="1" dirty="0">
                <a:latin typeface="Calibri" pitchFamily="34" charset="0"/>
              </a:rPr>
              <a:t>REPLACE THIS BOX WITH YOUR ORGANIZATION’S</a:t>
            </a:r>
          </a:p>
          <a:p>
            <a:pPr algn="ctr" defTabSz="4022725"/>
            <a:r>
              <a:rPr lang="en-US" sz="3600" b="1" dirty="0">
                <a:latin typeface="Calibri" pitchFamily="34" charset="0"/>
              </a:rPr>
              <a:t>HIGH RESOLUTION LOGO</a:t>
            </a:r>
          </a:p>
        </p:txBody>
      </p:sp>
      <p:sp>
        <p:nvSpPr>
          <p:cNvPr id="7" name="Text Box 264"/>
          <p:cNvSpPr txBox="1">
            <a:spLocks noChangeArrowheads="1"/>
          </p:cNvSpPr>
          <p:nvPr/>
        </p:nvSpPr>
        <p:spPr bwMode="auto">
          <a:xfrm>
            <a:off x="731520" y="34564320"/>
            <a:ext cx="91440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0" tIns="209535" rIns="457200"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CONTACT</a:t>
            </a:r>
          </a:p>
        </p:txBody>
      </p:sp>
      <p:sp>
        <p:nvSpPr>
          <p:cNvPr id="8" name="Text Box 274"/>
          <p:cNvSpPr txBox="1">
            <a:spLocks noChangeArrowheads="1"/>
          </p:cNvSpPr>
          <p:nvPr/>
        </p:nvSpPr>
        <p:spPr bwMode="auto">
          <a:xfrm>
            <a:off x="731520" y="35661600"/>
            <a:ext cx="9144000" cy="3108960"/>
          </a:xfrm>
          <a:prstGeom prst="rect">
            <a:avLst/>
          </a:prstGeom>
          <a:noFill/>
          <a:ln>
            <a:noFill/>
          </a:ln>
          <a:effectLst/>
        </p:spPr>
        <p:txBody>
          <a:bodyPr lIns="457200" tIns="182880" rIns="457200" bIns="182880" anchor="ctr" anchorCtr="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800" dirty="0">
                <a:solidFill>
                  <a:schemeClr val="bg1"/>
                </a:solidFill>
                <a:latin typeface="Calibri" pitchFamily="34" charset="0"/>
              </a:rPr>
              <a:t>&lt;your name&gt;</a:t>
            </a:r>
          </a:p>
          <a:p>
            <a:r>
              <a:rPr lang="en-US" sz="2800" dirty="0">
                <a:solidFill>
                  <a:schemeClr val="bg1"/>
                </a:solidFill>
                <a:latin typeface="Calibri" pitchFamily="34" charset="0"/>
              </a:rPr>
              <a:t>&lt;organization name</a:t>
            </a:r>
            <a:r>
              <a:rPr lang="en-US" sz="2800" dirty="0" smtClean="0">
                <a:solidFill>
                  <a:schemeClr val="bg1"/>
                </a:solidFill>
                <a:latin typeface="Calibri" pitchFamily="34" charset="0"/>
              </a:rPr>
              <a:t>&gt;</a:t>
            </a:r>
          </a:p>
          <a:p>
            <a:r>
              <a:rPr lang="en-US" sz="2800" dirty="0" smtClean="0">
                <a:solidFill>
                  <a:schemeClr val="bg1"/>
                </a:solidFill>
                <a:latin typeface="Calibri" pitchFamily="34" charset="0"/>
              </a:rPr>
              <a:t>&lt;address&gt;</a:t>
            </a:r>
            <a:endParaRPr lang="en-US" sz="2800" dirty="0">
              <a:solidFill>
                <a:schemeClr val="bg1"/>
              </a:solidFill>
              <a:latin typeface="Calibri" pitchFamily="34" charset="0"/>
            </a:endParaRPr>
          </a:p>
          <a:p>
            <a:r>
              <a:rPr lang="en-US" sz="2800" dirty="0">
                <a:solidFill>
                  <a:schemeClr val="bg1"/>
                </a:solidFill>
                <a:latin typeface="Calibri" pitchFamily="34" charset="0"/>
              </a:rPr>
              <a:t>Email: </a:t>
            </a:r>
          </a:p>
          <a:p>
            <a:r>
              <a:rPr lang="en-US" sz="2800" dirty="0">
                <a:solidFill>
                  <a:schemeClr val="bg1"/>
                </a:solidFill>
                <a:latin typeface="Calibri" pitchFamily="34" charset="0"/>
              </a:rPr>
              <a:t>Phone: </a:t>
            </a:r>
          </a:p>
          <a:p>
            <a:r>
              <a:rPr lang="en-US" sz="2800" dirty="0">
                <a:solidFill>
                  <a:schemeClr val="bg1"/>
                </a:solidFill>
                <a:latin typeface="Calibri" pitchFamily="34" charset="0"/>
              </a:rPr>
              <a:t>Website: </a:t>
            </a:r>
          </a:p>
        </p:txBody>
      </p:sp>
      <p:sp>
        <p:nvSpPr>
          <p:cNvPr id="12" name="Text Box 246"/>
          <p:cNvSpPr txBox="1">
            <a:spLocks noChangeArrowheads="1"/>
          </p:cNvSpPr>
          <p:nvPr/>
        </p:nvSpPr>
        <p:spPr bwMode="auto">
          <a:xfrm>
            <a:off x="731520" y="19613880"/>
            <a:ext cx="9144000" cy="1097280"/>
          </a:xfrm>
          <a:prstGeom prst="rect">
            <a:avLst/>
          </a:prstGeom>
          <a:noFill/>
          <a:ln>
            <a:noFill/>
          </a:ln>
          <a:effectLst/>
          <a:extLst/>
        </p:spPr>
        <p:txBody>
          <a:bodyPr wrap="none" lIns="457200" tIns="209535" rIns="457200"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ABSTRACT</a:t>
            </a:r>
          </a:p>
        </p:txBody>
      </p:sp>
      <p:sp>
        <p:nvSpPr>
          <p:cNvPr id="13" name="Text Box 267"/>
          <p:cNvSpPr txBox="1">
            <a:spLocks noChangeArrowheads="1"/>
          </p:cNvSpPr>
          <p:nvPr/>
        </p:nvSpPr>
        <p:spPr bwMode="auto">
          <a:xfrm>
            <a:off x="731520" y="20634960"/>
            <a:ext cx="9144000" cy="12984480"/>
          </a:xfrm>
          <a:prstGeom prst="rect">
            <a:avLst/>
          </a:prstGeom>
          <a:noFill/>
          <a:ln>
            <a:noFill/>
          </a:ln>
          <a:effectLst/>
        </p:spPr>
        <p:txBody>
          <a:bodyPr lIns="457200" tIns="182880" rIns="457200" bIns="18288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schemeClr val="bg1"/>
                </a:solidFill>
                <a:latin typeface="Calibri" pitchFamily="34" charset="0"/>
              </a:rPr>
              <a:t>Click here to insert your Abstract text. Type it in or copy and paste from your Word document or other source.</a:t>
            </a:r>
          </a:p>
          <a:p>
            <a:pPr lvl="0" defTabSz="4023067" fontAlgn="auto">
              <a:spcBef>
                <a:spcPts val="0"/>
              </a:spcBef>
              <a:spcAft>
                <a:spcPts val="0"/>
              </a:spcAft>
            </a:pPr>
            <a:endParaRPr lang="en-US" sz="3200" dirty="0">
              <a:solidFill>
                <a:schemeClr val="bg1"/>
              </a:solidFill>
              <a:latin typeface="Calibri" pitchFamily="34" charset="0"/>
            </a:endParaRPr>
          </a:p>
          <a:p>
            <a:pPr lvl="0" defTabSz="4023067" fontAlgn="auto">
              <a:spcBef>
                <a:spcPts val="0"/>
              </a:spcBef>
              <a:spcAft>
                <a:spcPts val="0"/>
              </a:spcAft>
            </a:pPr>
            <a:r>
              <a:rPr lang="en-US" sz="3200" dirty="0">
                <a:solidFill>
                  <a:schemeClr val="bg1"/>
                </a:solidFill>
                <a:latin typeface="Calibri" pitchFamily="34" charset="0"/>
              </a:rPr>
              <a:t>This text box will automatically re-size to your text. To turn off that feature, right click inside this box and go to </a:t>
            </a:r>
            <a:r>
              <a:rPr lang="en-US" sz="3200" b="1" dirty="0">
                <a:solidFill>
                  <a:schemeClr val="bg1"/>
                </a:solidFill>
                <a:latin typeface="Calibri" pitchFamily="34" charset="0"/>
              </a:rPr>
              <a:t>Format Shape, Text Box, Autofit</a:t>
            </a:r>
            <a:r>
              <a:rPr lang="en-US" sz="3200" dirty="0">
                <a:solidFill>
                  <a:schemeClr val="bg1"/>
                </a:solidFill>
                <a:latin typeface="Calibri" pitchFamily="34" charset="0"/>
              </a:rPr>
              <a:t>, and select the “Do Not Autofit” radio button.</a:t>
            </a:r>
          </a:p>
          <a:p>
            <a:pPr lvl="0" defTabSz="4023067" fontAlgn="auto">
              <a:spcBef>
                <a:spcPts val="0"/>
              </a:spcBef>
              <a:spcAft>
                <a:spcPts val="0"/>
              </a:spcAft>
            </a:pPr>
            <a:endParaRPr lang="en-US" sz="3200" dirty="0">
              <a:solidFill>
                <a:schemeClr val="bg1"/>
              </a:solidFill>
              <a:latin typeface="Calibri" pitchFamily="34" charset="0"/>
            </a:endParaRPr>
          </a:p>
          <a:p>
            <a:pPr lvl="0" defTabSz="4023067" fontAlgn="auto">
              <a:spcBef>
                <a:spcPts val="0"/>
              </a:spcBef>
              <a:spcAft>
                <a:spcPts val="0"/>
              </a:spcAft>
            </a:pPr>
            <a:r>
              <a:rPr lang="en-US" sz="32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schemeClr val="bg1"/>
              </a:solidFill>
              <a:latin typeface="Calibri" pitchFamily="34" charset="0"/>
            </a:endParaRPr>
          </a:p>
          <a:p>
            <a:pPr lvl="0" defTabSz="4023067" fontAlgn="auto">
              <a:spcBef>
                <a:spcPts val="0"/>
              </a:spcBef>
              <a:spcAft>
                <a:spcPts val="0"/>
              </a:spcAft>
            </a:pPr>
            <a:r>
              <a:rPr lang="en-US" sz="3200" dirty="0">
                <a:solidFill>
                  <a:schemeClr val="bg1"/>
                </a:solidFill>
                <a:latin typeface="Calibri" pitchFamily="34" charset="0"/>
              </a:rPr>
              <a:t>Zoom out to 100% to preview what this will look like on your printed poster.</a:t>
            </a:r>
          </a:p>
        </p:txBody>
      </p:sp>
      <p:sp>
        <p:nvSpPr>
          <p:cNvPr id="35" name="Text Box 194"/>
          <p:cNvSpPr txBox="1">
            <a:spLocks noChangeArrowheads="1"/>
          </p:cNvSpPr>
          <p:nvPr/>
        </p:nvSpPr>
        <p:spPr bwMode="auto">
          <a:xfrm>
            <a:off x="11338559" y="9144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INTRODUCTION</a:t>
            </a:r>
          </a:p>
        </p:txBody>
      </p:sp>
      <p:sp>
        <p:nvSpPr>
          <p:cNvPr id="36" name="Text Box 198"/>
          <p:cNvSpPr txBox="1">
            <a:spLocks noChangeArrowheads="1"/>
          </p:cNvSpPr>
          <p:nvPr/>
        </p:nvSpPr>
        <p:spPr bwMode="auto">
          <a:xfrm>
            <a:off x="25420320" y="201168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DISCUSSION</a:t>
            </a:r>
          </a:p>
        </p:txBody>
      </p:sp>
      <p:sp>
        <p:nvSpPr>
          <p:cNvPr id="37" name="Text Box 199"/>
          <p:cNvSpPr txBox="1">
            <a:spLocks noChangeArrowheads="1"/>
          </p:cNvSpPr>
          <p:nvPr/>
        </p:nvSpPr>
        <p:spPr bwMode="auto">
          <a:xfrm>
            <a:off x="25420320" y="9144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RESULTS</a:t>
            </a:r>
          </a:p>
        </p:txBody>
      </p:sp>
      <p:sp>
        <p:nvSpPr>
          <p:cNvPr id="38" name="Text Box 240"/>
          <p:cNvSpPr txBox="1">
            <a:spLocks noChangeArrowheads="1"/>
          </p:cNvSpPr>
          <p:nvPr/>
        </p:nvSpPr>
        <p:spPr bwMode="auto">
          <a:xfrm>
            <a:off x="25429370" y="19126200"/>
            <a:ext cx="356949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24pt Arial.</a:t>
            </a:r>
          </a:p>
        </p:txBody>
      </p:sp>
      <p:sp>
        <p:nvSpPr>
          <p:cNvPr id="39" name="Text Box 241"/>
          <p:cNvSpPr txBox="1">
            <a:spLocks noChangeArrowheads="1"/>
          </p:cNvSpPr>
          <p:nvPr/>
        </p:nvSpPr>
        <p:spPr bwMode="auto">
          <a:xfrm>
            <a:off x="11338559" y="38331836"/>
            <a:ext cx="354942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24pt Arial.</a:t>
            </a:r>
          </a:p>
        </p:txBody>
      </p:sp>
      <p:pic>
        <p:nvPicPr>
          <p:cNvPr id="40"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21440" y="21396960"/>
            <a:ext cx="5943600" cy="396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1440" y="26334720"/>
            <a:ext cx="5943600" cy="3961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Text Box 244"/>
          <p:cNvSpPr txBox="1">
            <a:spLocks noChangeArrowheads="1"/>
          </p:cNvSpPr>
          <p:nvPr/>
        </p:nvSpPr>
        <p:spPr bwMode="auto">
          <a:xfrm>
            <a:off x="11521440" y="2551176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Arial.</a:t>
            </a:r>
          </a:p>
        </p:txBody>
      </p:sp>
      <p:sp>
        <p:nvSpPr>
          <p:cNvPr id="43" name="Text Box 245"/>
          <p:cNvSpPr txBox="1">
            <a:spLocks noChangeArrowheads="1"/>
          </p:cNvSpPr>
          <p:nvPr/>
        </p:nvSpPr>
        <p:spPr bwMode="auto">
          <a:xfrm>
            <a:off x="11521440" y="3044952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a:t>
            </a:r>
            <a:r>
              <a:rPr lang="en-US" sz="2400" b="1" dirty="0" smtClean="0">
                <a:solidFill>
                  <a:schemeClr val="accent1">
                    <a:lumMod val="50000"/>
                  </a:schemeClr>
                </a:solidFill>
                <a:latin typeface="Calibri" pitchFamily="34" charset="0"/>
              </a:rPr>
              <a:t>3.</a:t>
            </a:r>
            <a:r>
              <a:rPr lang="en-US" sz="2400" dirty="0" smtClean="0">
                <a:solidFill>
                  <a:schemeClr val="accent1">
                    <a:lumMod val="50000"/>
                  </a:schemeClr>
                </a:solidFill>
                <a:latin typeface="Calibri" pitchFamily="34" charset="0"/>
              </a:rPr>
              <a:t> </a:t>
            </a:r>
            <a:r>
              <a:rPr lang="en-US" sz="2400" dirty="0">
                <a:solidFill>
                  <a:schemeClr val="accent1">
                    <a:lumMod val="50000"/>
                  </a:schemeClr>
                </a:solidFill>
                <a:latin typeface="Calibri" pitchFamily="34" charset="0"/>
              </a:rPr>
              <a:t>Label in 24pt Arial.</a:t>
            </a:r>
          </a:p>
        </p:txBody>
      </p:sp>
      <p:sp>
        <p:nvSpPr>
          <p:cNvPr id="44" name="Text Box 259"/>
          <p:cNvSpPr txBox="1">
            <a:spLocks noChangeArrowheads="1"/>
          </p:cNvSpPr>
          <p:nvPr/>
        </p:nvSpPr>
        <p:spPr bwMode="auto">
          <a:xfrm>
            <a:off x="11338559" y="137160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METHODS AND MATERIALS</a:t>
            </a:r>
          </a:p>
        </p:txBody>
      </p:sp>
      <p:sp>
        <p:nvSpPr>
          <p:cNvPr id="45" name="Text Box 261"/>
          <p:cNvSpPr txBox="1">
            <a:spLocks noChangeArrowheads="1"/>
          </p:cNvSpPr>
          <p:nvPr/>
        </p:nvSpPr>
        <p:spPr bwMode="auto">
          <a:xfrm>
            <a:off x="25420320" y="27830031"/>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CONCLUSIONS</a:t>
            </a:r>
          </a:p>
        </p:txBody>
      </p:sp>
      <p:sp>
        <p:nvSpPr>
          <p:cNvPr id="46" name="Text Box 262"/>
          <p:cNvSpPr txBox="1">
            <a:spLocks noChangeArrowheads="1"/>
          </p:cNvSpPr>
          <p:nvPr/>
        </p:nvSpPr>
        <p:spPr bwMode="auto">
          <a:xfrm>
            <a:off x="25420320" y="35562858"/>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REFERENCES</a:t>
            </a:r>
          </a:p>
        </p:txBody>
      </p:sp>
      <p:sp>
        <p:nvSpPr>
          <p:cNvPr id="47" name="Text Box 268"/>
          <p:cNvSpPr txBox="1">
            <a:spLocks noChangeArrowheads="1"/>
          </p:cNvSpPr>
          <p:nvPr/>
        </p:nvSpPr>
        <p:spPr bwMode="auto">
          <a:xfrm>
            <a:off x="25420320" y="2011680"/>
            <a:ext cx="13350240" cy="824841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Results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Speaking of Results, yours will look better if you remember to run a spell-check on your poster! After you’ve added your content click on </a:t>
            </a:r>
            <a:r>
              <a:rPr lang="en-US" sz="3200" b="1" dirty="0">
                <a:solidFill>
                  <a:prstClr val="black"/>
                </a:solidFill>
                <a:latin typeface="+mn-lt"/>
              </a:rPr>
              <a:t>Review</a:t>
            </a:r>
            <a:r>
              <a:rPr lang="en-US" sz="3200" dirty="0">
                <a:solidFill>
                  <a:prstClr val="black"/>
                </a:solidFill>
                <a:latin typeface="+mn-lt"/>
              </a:rPr>
              <a:t>, </a:t>
            </a:r>
            <a:r>
              <a:rPr lang="en-US" sz="3200" b="1" dirty="0">
                <a:solidFill>
                  <a:prstClr val="black"/>
                </a:solidFill>
                <a:latin typeface="+mn-lt"/>
              </a:rPr>
              <a:t>Spelling</a:t>
            </a:r>
            <a:r>
              <a:rPr lang="en-US" sz="3200" dirty="0">
                <a:solidFill>
                  <a:prstClr val="black"/>
                </a:solidFill>
                <a:latin typeface="+mn-lt"/>
              </a:rPr>
              <a:t>, or press F7.</a:t>
            </a:r>
          </a:p>
        </p:txBody>
      </p:sp>
      <p:sp>
        <p:nvSpPr>
          <p:cNvPr id="48" name="Text Box 269"/>
          <p:cNvSpPr txBox="1">
            <a:spLocks noChangeArrowheads="1"/>
          </p:cNvSpPr>
          <p:nvPr/>
        </p:nvSpPr>
        <p:spPr bwMode="auto">
          <a:xfrm>
            <a:off x="25420320" y="21214080"/>
            <a:ext cx="13350240" cy="627864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Discussion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r>
              <a:rPr lang="en-US" sz="3200" dirty="0" smtClean="0">
                <a:solidFill>
                  <a:prstClr val="black"/>
                </a:solidFill>
                <a:latin typeface="+mn-lt"/>
              </a:rPr>
              <a:t>.</a:t>
            </a:r>
          </a:p>
        </p:txBody>
      </p:sp>
      <p:sp>
        <p:nvSpPr>
          <p:cNvPr id="49" name="Text Box 270"/>
          <p:cNvSpPr txBox="1">
            <a:spLocks noChangeArrowheads="1"/>
          </p:cNvSpPr>
          <p:nvPr/>
        </p:nvSpPr>
        <p:spPr bwMode="auto">
          <a:xfrm>
            <a:off x="11338559" y="14813280"/>
            <a:ext cx="13350240" cy="627864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Calibri" pitchFamily="34" charset="0"/>
              </a:rPr>
              <a:t>Click here to insert your Methods and Materials text. Type it in or copy and paste from your Word document or other source.</a:t>
            </a:r>
          </a:p>
          <a:p>
            <a:pPr lvl="0" defTabSz="4023067" fontAlgn="auto">
              <a:spcBef>
                <a:spcPts val="0"/>
              </a:spcBef>
              <a:spcAft>
                <a:spcPts val="0"/>
              </a:spcAft>
            </a:pPr>
            <a:endParaRPr lang="en-US" sz="3200" dirty="0">
              <a:solidFill>
                <a:prstClr val="black"/>
              </a:solidFill>
              <a:latin typeface="Calibri" pitchFamily="34" charset="0"/>
            </a:endParaRPr>
          </a:p>
          <a:p>
            <a:pPr lvl="0" defTabSz="4023067" fontAlgn="auto">
              <a:spcBef>
                <a:spcPts val="0"/>
              </a:spcBef>
              <a:spcAft>
                <a:spcPts val="0"/>
              </a:spcAft>
            </a:pPr>
            <a:r>
              <a:rPr lang="en-US" sz="3200" dirty="0">
                <a:solidFill>
                  <a:prstClr val="black"/>
                </a:solidFill>
                <a:latin typeface="Calibri" pitchFamily="34" charset="0"/>
              </a:rPr>
              <a:t>This text box will automatically re-size to your text. To turn off that feature, right click inside this box and go to </a:t>
            </a:r>
            <a:r>
              <a:rPr lang="en-US" sz="3200" b="1" dirty="0">
                <a:solidFill>
                  <a:prstClr val="black"/>
                </a:solidFill>
                <a:latin typeface="Calibri" pitchFamily="34" charset="0"/>
              </a:rPr>
              <a:t>Format Shape, Text Box, Autofit</a:t>
            </a:r>
            <a:r>
              <a:rPr lang="en-US" sz="3200" dirty="0">
                <a:solidFill>
                  <a:prstClr val="black"/>
                </a:solidFill>
                <a:latin typeface="Calibri" pitchFamily="34" charset="0"/>
              </a:rPr>
              <a:t>, and select the “Do Not Autofit” radio button.</a:t>
            </a:r>
          </a:p>
          <a:p>
            <a:pPr lvl="0" defTabSz="4023067" fontAlgn="auto">
              <a:spcBef>
                <a:spcPts val="0"/>
              </a:spcBef>
              <a:spcAft>
                <a:spcPts val="0"/>
              </a:spcAft>
            </a:pPr>
            <a:endParaRPr lang="en-US" sz="3200" dirty="0">
              <a:solidFill>
                <a:prstClr val="black"/>
              </a:solidFill>
              <a:latin typeface="Calibri" pitchFamily="34" charset="0"/>
            </a:endParaRPr>
          </a:p>
          <a:p>
            <a:pPr lvl="0" defTabSz="4023067" fontAlgn="auto">
              <a:spcBef>
                <a:spcPts val="0"/>
              </a:spcBef>
              <a:spcAft>
                <a:spcPts val="0"/>
              </a:spcAft>
            </a:pPr>
            <a:r>
              <a:rPr lang="en-US" sz="32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Calibri" pitchFamily="34" charset="0"/>
            </a:endParaRPr>
          </a:p>
          <a:p>
            <a:pPr lvl="0" defTabSz="4023067" fontAlgn="auto">
              <a:spcBef>
                <a:spcPts val="0"/>
              </a:spcBef>
              <a:spcAft>
                <a:spcPts val="0"/>
              </a:spcAft>
            </a:pPr>
            <a:r>
              <a:rPr lang="en-US" sz="3200" dirty="0">
                <a:solidFill>
                  <a:prstClr val="black"/>
                </a:solidFill>
                <a:latin typeface="Calibri" pitchFamily="34" charset="0"/>
              </a:rPr>
              <a:t>Zoom out to 100% to preview what this will look like on your printed poster.</a:t>
            </a:r>
          </a:p>
        </p:txBody>
      </p:sp>
      <p:sp>
        <p:nvSpPr>
          <p:cNvPr id="50" name="Text Box 271"/>
          <p:cNvSpPr txBox="1">
            <a:spLocks noChangeArrowheads="1"/>
          </p:cNvSpPr>
          <p:nvPr/>
        </p:nvSpPr>
        <p:spPr bwMode="auto">
          <a:xfrm>
            <a:off x="25420320" y="29018751"/>
            <a:ext cx="13350240" cy="627864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Conclusions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mc:AlternateContent xmlns:mc="http://schemas.openxmlformats.org/markup-compatibility/2006" xmlns:a14="http://schemas.microsoft.com/office/drawing/2010/main">
        <mc:Choice Requires="a14">
          <p:sp>
            <p:nvSpPr>
              <p:cNvPr id="51" name="Text Box 272"/>
              <p:cNvSpPr txBox="1">
                <a:spLocks noChangeArrowheads="1"/>
              </p:cNvSpPr>
              <p:nvPr/>
            </p:nvSpPr>
            <p:spPr bwMode="auto">
              <a:xfrm>
                <a:off x="11338559" y="2011680"/>
                <a:ext cx="13350240" cy="11236538"/>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b="1" dirty="0">
                    <a:solidFill>
                      <a:prstClr val="black"/>
                    </a:solidFill>
                    <a:latin typeface="+mn-lt"/>
                  </a:rPr>
                  <a:t>Genigraphics®</a:t>
                </a:r>
                <a:r>
                  <a:rPr lang="en-US" sz="3200" dirty="0">
                    <a:solidFill>
                      <a:prstClr val="black"/>
                    </a:solidFill>
                    <a:latin typeface="+mn-lt"/>
                  </a:rPr>
                  <a:t> has provided this template to assist in preparation of a medical or scientific research poster. The dimensions are set to 44” high by 44” wide but prints can be scaled up or down in size to any dimension with a 1:1 aspect ratio. For example, if you order a 40” x 40” poster using this template, we will print the file at 90.9% of its original size. </a:t>
                </a:r>
                <a:r>
                  <a:rPr lang="en-US" sz="3200" b="1" dirty="0">
                    <a:solidFill>
                      <a:prstClr val="black"/>
                    </a:solidFill>
                    <a:latin typeface="+mn-lt"/>
                  </a:rPr>
                  <a:t>The most critical factor is that your template and poster dimensions must be proportional:</a:t>
                </a:r>
              </a:p>
              <a:p>
                <a:pPr lvl="0" defTabSz="4023067" fontAlgn="auto">
                  <a:spcBef>
                    <a:spcPts val="0"/>
                  </a:spcBef>
                  <a:spcAft>
                    <a:spcPts val="0"/>
                  </a:spcAft>
                </a:pPr>
                <a:endParaRPr lang="en-US" sz="3200" b="1" dirty="0">
                  <a:solidFill>
                    <a:prstClr val="black"/>
                  </a:solidFill>
                  <a:latin typeface="+mn-lt"/>
                </a:endParaRPr>
              </a:p>
              <a:p>
                <a:pPr lvl="0" defTabSz="4023067"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3200" b="1" i="1">
                              <a:solidFill>
                                <a:prstClr val="black"/>
                              </a:solidFill>
                              <a:latin typeface="Cambria Math"/>
                            </a:rPr>
                          </m:ctrlPr>
                        </m:boxPr>
                        <m:e>
                          <m:f>
                            <m:fPr>
                              <m:ctrlPr>
                                <a:rPr lang="en-US" sz="3200" b="1" i="1">
                                  <a:solidFill>
                                    <a:prstClr val="black"/>
                                  </a:solidFill>
                                  <a:latin typeface="Cambria Math"/>
                                </a:rPr>
                              </m:ctrlPr>
                            </m:fPr>
                            <m:num>
                              <m:r>
                                <a:rPr lang="en-US" sz="3200" b="1" i="1">
                                  <a:solidFill>
                                    <a:prstClr val="black"/>
                                  </a:solidFill>
                                  <a:latin typeface="Cambria Math"/>
                                </a:rPr>
                                <m:t>𝒕𝒆𝒎𝒑𝒍𝒂𝒕𝒆</m:t>
                              </m:r>
                              <m:r>
                                <a:rPr lang="en-US" sz="3200" b="1" i="1">
                                  <a:solidFill>
                                    <a:prstClr val="black"/>
                                  </a:solidFill>
                                  <a:latin typeface="Cambria Math"/>
                                </a:rPr>
                                <m:t> </m:t>
                              </m:r>
                              <m:r>
                                <a:rPr lang="en-US" sz="3200" b="1" i="1">
                                  <a:solidFill>
                                    <a:prstClr val="black"/>
                                  </a:solidFill>
                                  <a:latin typeface="Cambria Math"/>
                                </a:rPr>
                                <m:t>𝒉𝒆𝒊𝒈𝒉𝒕</m:t>
                              </m:r>
                            </m:num>
                            <m:den>
                              <m:r>
                                <a:rPr lang="en-US" sz="3200" b="1" i="1">
                                  <a:solidFill>
                                    <a:prstClr val="black"/>
                                  </a:solidFill>
                                  <a:latin typeface="Cambria Math"/>
                                </a:rPr>
                                <m:t>𝒕𝒆𝒎𝒑𝒍𝒂𝒕𝒆</m:t>
                              </m:r>
                              <m:r>
                                <a:rPr lang="en-US" sz="3200" b="1" i="1">
                                  <a:solidFill>
                                    <a:prstClr val="black"/>
                                  </a:solidFill>
                                  <a:latin typeface="Cambria Math"/>
                                </a:rPr>
                                <m:t> </m:t>
                              </m:r>
                              <m:r>
                                <a:rPr lang="en-US" sz="3200" b="1" i="1">
                                  <a:solidFill>
                                    <a:prstClr val="black"/>
                                  </a:solidFill>
                                  <a:latin typeface="Cambria Math"/>
                                </a:rPr>
                                <m:t>𝒘𝒊𝒅𝒕𝒉</m:t>
                              </m:r>
                            </m:den>
                          </m:f>
                        </m:e>
                      </m:box>
                      <m:r>
                        <a:rPr lang="en-US" sz="3200" b="1" i="1">
                          <a:solidFill>
                            <a:prstClr val="black"/>
                          </a:solidFill>
                          <a:latin typeface="Cambria Math"/>
                        </a:rPr>
                        <m:t> = </m:t>
                      </m:r>
                      <m:box>
                        <m:boxPr>
                          <m:ctrlPr>
                            <a:rPr lang="en-US" sz="3200" b="1" i="1">
                              <a:solidFill>
                                <a:prstClr val="black"/>
                              </a:solidFill>
                              <a:latin typeface="Cambria Math"/>
                            </a:rPr>
                          </m:ctrlPr>
                        </m:boxPr>
                        <m:e>
                          <m:f>
                            <m:fPr>
                              <m:ctrlPr>
                                <a:rPr lang="en-US" sz="3200" b="1" i="1">
                                  <a:solidFill>
                                    <a:prstClr val="black"/>
                                  </a:solidFill>
                                  <a:latin typeface="Cambria Math"/>
                                </a:rPr>
                              </m:ctrlPr>
                            </m:fPr>
                            <m:num>
                              <m:r>
                                <a:rPr lang="en-US" sz="3200" b="1" i="1">
                                  <a:solidFill>
                                    <a:prstClr val="black"/>
                                  </a:solidFill>
                                  <a:latin typeface="Cambria Math"/>
                                </a:rPr>
                                <m:t>𝒅𝒆𝒔𝒊𝒓𝒆𝒅</m:t>
                              </m:r>
                              <m:r>
                                <a:rPr lang="en-US" sz="3200" b="1" i="1">
                                  <a:solidFill>
                                    <a:prstClr val="black"/>
                                  </a:solidFill>
                                  <a:latin typeface="Cambria Math"/>
                                </a:rPr>
                                <m:t> </m:t>
                              </m:r>
                              <m:r>
                                <a:rPr lang="en-US" sz="3200" b="1" i="1">
                                  <a:solidFill>
                                    <a:prstClr val="black"/>
                                  </a:solidFill>
                                  <a:latin typeface="Cambria Math"/>
                                </a:rPr>
                                <m:t>𝒑𝒓𝒊𝒏𝒕</m:t>
                              </m:r>
                              <m:r>
                                <a:rPr lang="en-US" sz="3200" b="1" i="1">
                                  <a:solidFill>
                                    <a:prstClr val="black"/>
                                  </a:solidFill>
                                  <a:latin typeface="Cambria Math"/>
                                </a:rPr>
                                <m:t> </m:t>
                              </m:r>
                              <m:r>
                                <a:rPr lang="en-US" sz="3200" b="1" i="1">
                                  <a:solidFill>
                                    <a:prstClr val="black"/>
                                  </a:solidFill>
                                  <a:latin typeface="Cambria Math"/>
                                </a:rPr>
                                <m:t>𝒉𝒆𝒊𝒈𝒉𝒕</m:t>
                              </m:r>
                            </m:num>
                            <m:den>
                              <m:r>
                                <a:rPr lang="en-US" sz="3200" b="1" i="1">
                                  <a:solidFill>
                                    <a:prstClr val="black"/>
                                  </a:solidFill>
                                  <a:latin typeface="Cambria Math"/>
                                </a:rPr>
                                <m:t>𝒅𝒆𝒔𝒊𝒓𝒆𝒅</m:t>
                              </m:r>
                              <m:r>
                                <a:rPr lang="en-US" sz="3200" b="1" i="1">
                                  <a:solidFill>
                                    <a:prstClr val="black"/>
                                  </a:solidFill>
                                  <a:latin typeface="Cambria Math"/>
                                </a:rPr>
                                <m:t> </m:t>
                              </m:r>
                              <m:r>
                                <a:rPr lang="en-US" sz="3200" b="1" i="1">
                                  <a:solidFill>
                                    <a:prstClr val="black"/>
                                  </a:solidFill>
                                  <a:latin typeface="Cambria Math"/>
                                </a:rPr>
                                <m:t>𝒑𝒓𝒊𝒏𝒕</m:t>
                              </m:r>
                              <m:r>
                                <a:rPr lang="en-US" sz="3200" b="1" i="1">
                                  <a:solidFill>
                                    <a:prstClr val="black"/>
                                  </a:solidFill>
                                  <a:latin typeface="Cambria Math"/>
                                </a:rPr>
                                <m:t> </m:t>
                              </m:r>
                              <m:r>
                                <a:rPr lang="en-US" sz="3200" b="1" i="1">
                                  <a:solidFill>
                                    <a:prstClr val="black"/>
                                  </a:solidFill>
                                  <a:latin typeface="Cambria Math"/>
                                </a:rPr>
                                <m:t>𝒘𝒊𝒅𝒕𝒉</m:t>
                              </m:r>
                            </m:den>
                          </m:f>
                        </m:e>
                      </m:box>
                    </m:oMath>
                  </m:oMathPara>
                </a14:m>
                <a:endParaRPr lang="en-US" sz="3200" b="1" dirty="0">
                  <a:solidFill>
                    <a:prstClr val="black"/>
                  </a:solidFill>
                  <a:latin typeface="+mn-lt"/>
                </a:endParaRP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Order your poster from Genigraphics and we will perform a free design review and advise you if we see anything that may be a concern for printing. We’ll even help tidy things up.</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51" name="Text Box 272"/>
              <p:cNvSpPr txBox="1">
                <a:spLocks noRot="1" noChangeAspect="1" noMove="1" noResize="1" noEditPoints="1" noAdjustHandles="1" noChangeArrowheads="1" noChangeShapeType="1" noTextEdit="1"/>
              </p:cNvSpPr>
              <p:nvPr/>
            </p:nvSpPr>
            <p:spPr bwMode="auto">
              <a:xfrm>
                <a:off x="11338559" y="2011680"/>
                <a:ext cx="13350240" cy="11236538"/>
              </a:xfrm>
              <a:prstGeom prst="rect">
                <a:avLst/>
              </a:prstGeom>
              <a:blipFill rotWithShape="1">
                <a:blip r:embed="rId5"/>
                <a:stretch>
                  <a:fillRect l="-457" r="-411"/>
                </a:stretch>
              </a:blipFill>
              <a:ln>
                <a:noFill/>
              </a:ln>
              <a:effectLst/>
            </p:spPr>
            <p:txBody>
              <a:bodyPr/>
              <a:lstStyle/>
              <a:p>
                <a:r>
                  <a:rPr lang="en-US">
                    <a:noFill/>
                  </a:rPr>
                  <a:t> </a:t>
                </a:r>
              </a:p>
            </p:txBody>
          </p:sp>
        </mc:Fallback>
      </mc:AlternateContent>
      <p:sp>
        <p:nvSpPr>
          <p:cNvPr id="52" name="Text Box 273"/>
          <p:cNvSpPr txBox="1">
            <a:spLocks noChangeArrowheads="1"/>
          </p:cNvSpPr>
          <p:nvPr/>
        </p:nvSpPr>
        <p:spPr bwMode="auto">
          <a:xfrm>
            <a:off x="25420320" y="36754475"/>
            <a:ext cx="13350240" cy="2031325"/>
          </a:xfrm>
          <a:prstGeom prst="rect">
            <a:avLst/>
          </a:prstGeom>
          <a:noFill/>
          <a:ln>
            <a:noFill/>
          </a:ln>
          <a:effectLst/>
        </p:spPr>
        <p:txBody>
          <a:bodyPr lIns="182880" tIns="182880" rIns="182880" bIns="182880">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400" dirty="0">
                <a:latin typeface="Calibri" pitchFamily="34" charset="0"/>
              </a:rPr>
              <a:t>Click on the border once to highlight and select a different font or font size that suits you. This text is in </a:t>
            </a:r>
            <a:r>
              <a:rPr lang="en-US" sz="2400" dirty="0" smtClean="0">
                <a:latin typeface="Calibri" pitchFamily="34" charset="0"/>
              </a:rPr>
              <a:t>Calibri 24pt </a:t>
            </a:r>
            <a:r>
              <a:rPr lang="en-US" sz="2400" dirty="0">
                <a:latin typeface="Calibri" pitchFamily="34" charset="0"/>
              </a:rPr>
              <a:t>and is easily readable up to </a:t>
            </a:r>
            <a:r>
              <a:rPr lang="en-US" sz="2400" dirty="0" smtClean="0">
                <a:latin typeface="Calibri" pitchFamily="34" charset="0"/>
              </a:rPr>
              <a:t>3 </a:t>
            </a:r>
            <a:r>
              <a:rPr lang="en-US" sz="2400" dirty="0">
                <a:latin typeface="Calibri" pitchFamily="34" charset="0"/>
              </a:rPr>
              <a:t>feet away. </a:t>
            </a:r>
            <a:endParaRPr lang="en-US" sz="2400" dirty="0" smtClean="0">
              <a:latin typeface="Calibri" pitchFamily="34" charset="0"/>
            </a:endParaRPr>
          </a:p>
        </p:txBody>
      </p:sp>
      <p:graphicFrame>
        <p:nvGraphicFramePr>
          <p:cNvPr id="53" name="Content Placeholder 114" descr="Sample table with 4 columns, 7 rows." title="Sample Table"/>
          <p:cNvGraphicFramePr>
            <a:graphicFrameLocks/>
          </p:cNvGraphicFramePr>
          <p:nvPr>
            <p:extLst>
              <p:ext uri="{D42A27DB-BD31-4B8C-83A1-F6EECF244321}">
                <p14:modId xmlns:p14="http://schemas.microsoft.com/office/powerpoint/2010/main" val="4029188746"/>
              </p:ext>
            </p:extLst>
          </p:nvPr>
        </p:nvGraphicFramePr>
        <p:xfrm>
          <a:off x="11338559" y="31623002"/>
          <a:ext cx="13350240" cy="6476988"/>
        </p:xfrm>
        <a:graphic>
          <a:graphicData uri="http://schemas.openxmlformats.org/drawingml/2006/table">
            <a:tbl>
              <a:tblPr firstRow="1" bandRow="1">
                <a:tableStyleId>{B301B821-A1FF-4177-AEE7-76D212191A09}</a:tableStyleId>
              </a:tblPr>
              <a:tblGrid>
                <a:gridCol w="3337560"/>
                <a:gridCol w="3337560"/>
                <a:gridCol w="3337560"/>
                <a:gridCol w="3337560"/>
              </a:tblGrid>
              <a:tr h="925284">
                <a:tc>
                  <a:txBody>
                    <a:bodyPr/>
                    <a:lstStyle/>
                    <a:p>
                      <a:endParaRPr lang="en-US" sz="3200" dirty="0"/>
                    </a:p>
                  </a:txBody>
                  <a:tcPr marL="111760" marR="111760" marT="41910" marB="41910" anchor="ctr">
                    <a:solidFill>
                      <a:schemeClr val="tx2"/>
                    </a:solidFill>
                  </a:tcPr>
                </a:tc>
                <a:tc>
                  <a:txBody>
                    <a:bodyPr/>
                    <a:lstStyle/>
                    <a:p>
                      <a:pPr algn="ctr"/>
                      <a:r>
                        <a:rPr lang="en-US" sz="3200" dirty="0" smtClean="0"/>
                        <a:t>Heading</a:t>
                      </a:r>
                      <a:endParaRPr lang="en-US" sz="3200" dirty="0"/>
                    </a:p>
                  </a:txBody>
                  <a:tcPr marL="111760" marR="111760" marT="41910" marB="41910" anchor="ctr">
                    <a:solidFill>
                      <a:schemeClr val="tx2"/>
                    </a:solidFill>
                  </a:tcPr>
                </a:tc>
                <a:tc>
                  <a:txBody>
                    <a:bodyPr/>
                    <a:lstStyle/>
                    <a:p>
                      <a:pPr algn="ctr"/>
                      <a:r>
                        <a:rPr lang="en-US" sz="3200" dirty="0" smtClean="0"/>
                        <a:t>Heading</a:t>
                      </a:r>
                      <a:endParaRPr lang="en-US" sz="3200" dirty="0"/>
                    </a:p>
                  </a:txBody>
                  <a:tcPr marL="111760" marR="111760" marT="41910" marB="41910" anchor="ctr">
                    <a:solidFill>
                      <a:schemeClr val="tx2"/>
                    </a:solidFill>
                  </a:tcPr>
                </a:tc>
                <a:tc>
                  <a:txBody>
                    <a:bodyPr/>
                    <a:lstStyle/>
                    <a:p>
                      <a:pPr algn="ctr"/>
                      <a:r>
                        <a:rPr lang="en-US" sz="3200" dirty="0" smtClean="0"/>
                        <a:t>Heading</a:t>
                      </a:r>
                      <a:endParaRPr lang="en-US" sz="3200" dirty="0"/>
                    </a:p>
                  </a:txBody>
                  <a:tcPr marL="111760" marR="111760" marT="41910" marB="41910" anchor="ctr">
                    <a:solidFill>
                      <a:schemeClr val="tx2"/>
                    </a:solidFill>
                  </a:tcP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800</a:t>
                      </a:r>
                      <a:endParaRPr lang="en-US" sz="3200" dirty="0"/>
                    </a:p>
                  </a:txBody>
                  <a:tcPr marL="111760" marR="111760" marT="41910" marB="41910" anchor="ctr"/>
                </a:tc>
                <a:tc>
                  <a:txBody>
                    <a:bodyPr/>
                    <a:lstStyle/>
                    <a:p>
                      <a:pPr algn="ctr"/>
                      <a:r>
                        <a:rPr lang="en-US" sz="3200" dirty="0" smtClean="0"/>
                        <a:t>790</a:t>
                      </a:r>
                      <a:endParaRPr lang="en-US" sz="3200" dirty="0"/>
                    </a:p>
                  </a:txBody>
                  <a:tcPr marL="111760" marR="111760" marT="41910" marB="41910" anchor="ctr"/>
                </a:tc>
                <a:tc>
                  <a:txBody>
                    <a:bodyPr/>
                    <a:lstStyle/>
                    <a:p>
                      <a:pPr algn="ctr"/>
                      <a:r>
                        <a:rPr lang="en-US" sz="3200" dirty="0" smtClean="0"/>
                        <a:t>4001</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356</a:t>
                      </a:r>
                    </a:p>
                  </a:txBody>
                  <a:tcPr marL="111760" marR="111760" marT="41910" marB="41910" anchor="ctr"/>
                </a:tc>
                <a:tc>
                  <a:txBody>
                    <a:bodyPr/>
                    <a:lstStyle/>
                    <a:p>
                      <a:pPr algn="ctr"/>
                      <a:r>
                        <a:rPr lang="en-US" sz="3200" dirty="0" smtClean="0"/>
                        <a:t>856</a:t>
                      </a:r>
                      <a:endParaRPr lang="en-US" sz="3200" dirty="0"/>
                    </a:p>
                  </a:txBody>
                  <a:tcPr marL="111760" marR="111760" marT="41910" marB="41910" anchor="ctr"/>
                </a:tc>
                <a:tc>
                  <a:txBody>
                    <a:bodyPr/>
                    <a:lstStyle/>
                    <a:p>
                      <a:pPr algn="ctr"/>
                      <a:r>
                        <a:rPr lang="en-US" sz="3200" dirty="0" smtClean="0"/>
                        <a:t>290</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228</a:t>
                      </a:r>
                      <a:endParaRPr lang="en-US" sz="3200" dirty="0"/>
                    </a:p>
                  </a:txBody>
                  <a:tcPr marL="111760" marR="111760" marT="41910" marB="41910" anchor="ctr"/>
                </a:tc>
                <a:tc>
                  <a:txBody>
                    <a:bodyPr/>
                    <a:lstStyle/>
                    <a:p>
                      <a:pPr algn="ctr"/>
                      <a:r>
                        <a:rPr lang="en-US" sz="3200" dirty="0" smtClean="0"/>
                        <a:t>134</a:t>
                      </a:r>
                      <a:endParaRPr lang="en-US" sz="3200" dirty="0"/>
                    </a:p>
                  </a:txBody>
                  <a:tcPr marL="111760" marR="111760" marT="41910" marB="41910" anchor="ctr"/>
                </a:tc>
                <a:tc>
                  <a:txBody>
                    <a:bodyPr/>
                    <a:lstStyle/>
                    <a:p>
                      <a:pPr algn="ctr"/>
                      <a:r>
                        <a:rPr lang="en-US" sz="3200" dirty="0" smtClean="0"/>
                        <a:t>238</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954</a:t>
                      </a:r>
                      <a:endParaRPr lang="en-US" sz="3200" dirty="0"/>
                    </a:p>
                  </a:txBody>
                  <a:tcPr marL="111760" marR="111760" marT="41910" marB="41910" anchor="ctr"/>
                </a:tc>
                <a:tc>
                  <a:txBody>
                    <a:bodyPr/>
                    <a:lstStyle/>
                    <a:p>
                      <a:pPr algn="ctr"/>
                      <a:r>
                        <a:rPr lang="en-US" sz="3200" dirty="0" smtClean="0"/>
                        <a:t>875</a:t>
                      </a:r>
                      <a:endParaRPr lang="en-US" sz="3200" dirty="0"/>
                    </a:p>
                  </a:txBody>
                  <a:tcPr marL="111760" marR="111760" marT="41910" marB="41910" anchor="ctr"/>
                </a:tc>
                <a:tc>
                  <a:txBody>
                    <a:bodyPr/>
                    <a:lstStyle/>
                    <a:p>
                      <a:pPr algn="ctr"/>
                      <a:r>
                        <a:rPr lang="en-US" sz="3200" dirty="0" smtClean="0"/>
                        <a:t>976</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324</a:t>
                      </a:r>
                      <a:endParaRPr lang="en-US" sz="3200" dirty="0"/>
                    </a:p>
                  </a:txBody>
                  <a:tcPr marL="111760" marR="111760" marT="41910" marB="41910" anchor="ctr"/>
                </a:tc>
                <a:tc>
                  <a:txBody>
                    <a:bodyPr/>
                    <a:lstStyle/>
                    <a:p>
                      <a:pPr algn="ctr"/>
                      <a:r>
                        <a:rPr lang="en-US" sz="3200" dirty="0" smtClean="0"/>
                        <a:t>325</a:t>
                      </a:r>
                      <a:endParaRPr lang="en-US" sz="3200" dirty="0"/>
                    </a:p>
                  </a:txBody>
                  <a:tcPr marL="111760" marR="111760" marT="41910" marB="41910" anchor="ctr"/>
                </a:tc>
                <a:tc>
                  <a:txBody>
                    <a:bodyPr/>
                    <a:lstStyle/>
                    <a:p>
                      <a:pPr algn="ctr"/>
                      <a:r>
                        <a:rPr lang="en-US" sz="3200" dirty="0" smtClean="0"/>
                        <a:t>301</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199</a:t>
                      </a:r>
                      <a:endParaRPr lang="en-US" sz="3200" dirty="0"/>
                    </a:p>
                  </a:txBody>
                  <a:tcPr marL="111760" marR="111760" marT="41910" marB="41910" anchor="ctr"/>
                </a:tc>
                <a:tc>
                  <a:txBody>
                    <a:bodyPr/>
                    <a:lstStyle/>
                    <a:p>
                      <a:pPr algn="ctr"/>
                      <a:r>
                        <a:rPr lang="en-US" sz="3200" dirty="0" smtClean="0"/>
                        <a:t>137</a:t>
                      </a:r>
                      <a:endParaRPr lang="en-US" sz="3200" dirty="0"/>
                    </a:p>
                  </a:txBody>
                  <a:tcPr marL="111760" marR="111760" marT="41910" marB="41910" anchor="ctr"/>
                </a:tc>
                <a:tc>
                  <a:txBody>
                    <a:bodyPr/>
                    <a:lstStyle/>
                    <a:p>
                      <a:pPr algn="ctr"/>
                      <a:r>
                        <a:rPr lang="en-US" sz="3200" dirty="0" smtClean="0"/>
                        <a:t>186</a:t>
                      </a:r>
                      <a:endParaRPr lang="en-US" sz="3200" dirty="0"/>
                    </a:p>
                  </a:txBody>
                  <a:tcPr marL="111760" marR="111760" marT="41910" marB="41910" anchor="ctr"/>
                </a:tc>
              </a:tr>
            </a:tbl>
          </a:graphicData>
        </a:graphic>
      </p:graphicFrame>
      <p:graphicFrame>
        <p:nvGraphicFramePr>
          <p:cNvPr id="54" name="Chart 53"/>
          <p:cNvGraphicFramePr/>
          <p:nvPr>
            <p:extLst>
              <p:ext uri="{D42A27DB-BD31-4B8C-83A1-F6EECF244321}">
                <p14:modId xmlns:p14="http://schemas.microsoft.com/office/powerpoint/2010/main" val="241715051"/>
              </p:ext>
            </p:extLst>
          </p:nvPr>
        </p:nvGraphicFramePr>
        <p:xfrm>
          <a:off x="25420320" y="10515600"/>
          <a:ext cx="13350240" cy="8458200"/>
        </p:xfrm>
        <a:graphic>
          <a:graphicData uri="http://schemas.openxmlformats.org/drawingml/2006/chart">
            <c:chart xmlns:c="http://schemas.openxmlformats.org/drawingml/2006/chart" xmlns:r="http://schemas.openxmlformats.org/officeDocument/2006/relationships" r:id="rId6"/>
          </a:graphicData>
        </a:graphic>
      </p:graphicFrame>
      <p:pic>
        <p:nvPicPr>
          <p:cNvPr id="57"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62320" y="26336085"/>
            <a:ext cx="5943600" cy="396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62320" y="21396960"/>
            <a:ext cx="5943600" cy="3961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Text Box 244"/>
          <p:cNvSpPr txBox="1">
            <a:spLocks noChangeArrowheads="1"/>
          </p:cNvSpPr>
          <p:nvPr/>
        </p:nvSpPr>
        <p:spPr bwMode="auto">
          <a:xfrm>
            <a:off x="18562320" y="2551176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a:t>
            </a:r>
            <a:r>
              <a:rPr lang="en-US" sz="2400" b="1" dirty="0" smtClean="0">
                <a:solidFill>
                  <a:schemeClr val="accent1">
                    <a:lumMod val="50000"/>
                  </a:schemeClr>
                </a:solidFill>
                <a:latin typeface="Calibri" pitchFamily="34" charset="0"/>
              </a:rPr>
              <a:t>2.</a:t>
            </a:r>
            <a:r>
              <a:rPr lang="en-US" sz="2400" dirty="0" smtClean="0">
                <a:solidFill>
                  <a:schemeClr val="accent1">
                    <a:lumMod val="50000"/>
                  </a:schemeClr>
                </a:solidFill>
                <a:latin typeface="Calibri" pitchFamily="34" charset="0"/>
              </a:rPr>
              <a:t> </a:t>
            </a:r>
            <a:r>
              <a:rPr lang="en-US" sz="2400" dirty="0">
                <a:solidFill>
                  <a:schemeClr val="accent1">
                    <a:lumMod val="50000"/>
                  </a:schemeClr>
                </a:solidFill>
                <a:latin typeface="Calibri" pitchFamily="34" charset="0"/>
              </a:rPr>
              <a:t>Label in 24pt Arial.</a:t>
            </a:r>
          </a:p>
        </p:txBody>
      </p:sp>
      <p:sp>
        <p:nvSpPr>
          <p:cNvPr id="60" name="Text Box 245"/>
          <p:cNvSpPr txBox="1">
            <a:spLocks noChangeArrowheads="1"/>
          </p:cNvSpPr>
          <p:nvPr/>
        </p:nvSpPr>
        <p:spPr bwMode="auto">
          <a:xfrm>
            <a:off x="18562320" y="3044952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a:t>
            </a:r>
            <a:r>
              <a:rPr lang="en-US" sz="2400" b="1" dirty="0" smtClean="0">
                <a:solidFill>
                  <a:schemeClr val="accent1">
                    <a:lumMod val="50000"/>
                  </a:schemeClr>
                </a:solidFill>
                <a:latin typeface="Calibri" pitchFamily="34" charset="0"/>
              </a:rPr>
              <a:t>4.</a:t>
            </a:r>
            <a:r>
              <a:rPr lang="en-US" sz="2400" dirty="0" smtClean="0">
                <a:solidFill>
                  <a:schemeClr val="accent1">
                    <a:lumMod val="50000"/>
                  </a:schemeClr>
                </a:solidFill>
                <a:latin typeface="Calibri" pitchFamily="34" charset="0"/>
              </a:rPr>
              <a:t> </a:t>
            </a:r>
            <a:r>
              <a:rPr lang="en-US" sz="2400" dirty="0">
                <a:solidFill>
                  <a:schemeClr val="accent1">
                    <a:lumMod val="50000"/>
                  </a:schemeClr>
                </a:solidFill>
                <a:latin typeface="Calibri" pitchFamily="34" charset="0"/>
              </a:rPr>
              <a:t>Label in 24pt Arial.</a:t>
            </a:r>
          </a:p>
        </p:txBody>
      </p:sp>
    </p:spTree>
    <p:extLst>
      <p:ext uri="{BB962C8B-B14F-4D97-AF65-F5344CB8AC3E}">
        <p14:creationId xmlns:p14="http://schemas.microsoft.com/office/powerpoint/2010/main" val="3630445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11340</TotalTime>
  <Words>1166</Words>
  <Application>Microsoft Office PowerPoint</Application>
  <PresentationFormat>Custom</PresentationFormat>
  <Paragraphs>99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Template Provided By Genigraphics – 800.790.4001 Replace This Text With Your Title</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Genigraphics 800.790.4001</dc:creator>
  <cp:lastModifiedBy>Jay Larson</cp:lastModifiedBy>
  <cp:revision>25</cp:revision>
  <dcterms:created xsi:type="dcterms:W3CDTF">2015-03-16T19:12:58Z</dcterms:created>
  <dcterms:modified xsi:type="dcterms:W3CDTF">2015-09-10T22:18:36Z</dcterms:modified>
</cp:coreProperties>
</file>