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</p:sldIdLst>
  <p:sldSz cx="43891200" cy="329184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FFF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8" autoAdjust="0"/>
    <p:restoredTop sz="94676" autoAdjust="0"/>
  </p:normalViewPr>
  <p:slideViewPr>
    <p:cSldViewPr>
      <p:cViewPr varScale="1">
        <p:scale>
          <a:sx n="17" d="100"/>
          <a:sy n="17" d="100"/>
        </p:scale>
        <p:origin x="854" y="58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167767115048116E-2"/>
          <c:y val="0.14306555430571177"/>
          <c:w val="0.91789646899606303"/>
          <c:h val="0.650007186601674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2A-4024-9B8F-8CA5FE586B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2A-4024-9B8F-8CA5FE586B6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2A-4024-9B8F-8CA5FE586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1219048"/>
        <c:axId val="551223312"/>
      </c:barChart>
      <c:catAx>
        <c:axId val="551219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223312"/>
        <c:crosses val="autoZero"/>
        <c:auto val="1"/>
        <c:lblAlgn val="ctr"/>
        <c:lblOffset val="100"/>
        <c:noMultiLvlLbl val="0"/>
      </c:catAx>
      <c:valAx>
        <c:axId val="551223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219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>
          <a:lumMod val="75000"/>
        </a:schemeClr>
      </a:solidFill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3093178" y="0"/>
            <a:ext cx="798022" cy="32918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5" tIns="34288" rIns="68575" bIns="34288" rtlCol="0" anchor="ctr"/>
          <a:lstStyle/>
          <a:p>
            <a:pPr algn="ctr"/>
            <a:endParaRPr lang="en-US" sz="1473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798022" cy="32918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5" tIns="34288" rIns="68575" bIns="34288" rtlCol="0" anchor="ctr"/>
          <a:lstStyle/>
          <a:p>
            <a:pPr algn="ctr"/>
            <a:endParaRPr lang="en-US" sz="1473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43891200" cy="411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5" tIns="34288" rIns="68575" bIns="34288" rtlCol="0" anchor="ctr"/>
          <a:lstStyle/>
          <a:p>
            <a:pPr algn="ctr"/>
            <a:endParaRPr lang="en-US" sz="1473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28803600"/>
            <a:ext cx="43891200" cy="411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5" tIns="34288" rIns="68575" bIns="34288" rtlCol="0" anchor="ctr"/>
          <a:lstStyle/>
          <a:p>
            <a:pPr algn="ctr"/>
            <a:endParaRPr lang="en-US" sz="1473" dirty="0"/>
          </a:p>
        </p:txBody>
      </p:sp>
      <p:sp>
        <p:nvSpPr>
          <p:cNvPr id="19" name="Instructions"/>
          <p:cNvSpPr/>
          <p:nvPr userDrawn="1"/>
        </p:nvSpPr>
        <p:spPr>
          <a:xfrm>
            <a:off x="-13716000" y="0"/>
            <a:ext cx="1280160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1438" tIns="171438" rIns="171438" bIns="171438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7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49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36” high by 48” wide. It can be used to print any poster with </a:t>
            </a:r>
            <a:r>
              <a:rPr lang="en-US" sz="4909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 3:4 aspect ratio such as 45x60.</a:t>
            </a:r>
            <a:endParaRPr lang="en-US" sz="4909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endParaRPr lang="en-US" sz="4909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endParaRPr lang="en-US" sz="4909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sz="49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49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49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49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4909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49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49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4909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endParaRPr lang="en-US" sz="4909" baseline="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endParaRPr lang="en-US" sz="4909" baseline="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72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49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4909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49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4909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49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4909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49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49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49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endParaRPr lang="en-US" sz="4909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1800"/>
              </a:spcAft>
            </a:pP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44805600" y="0"/>
            <a:ext cx="12801600" cy="32918400"/>
            <a:chOff x="33832800" y="0"/>
            <a:chExt cx="12801600" cy="43891200"/>
          </a:xfrm>
        </p:grpSpPr>
        <p:sp>
          <p:nvSpPr>
            <p:cNvPr id="21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Printing Your Poster: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90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Once your poster file is ready, visit </a:t>
              </a:r>
              <a:r>
                <a:rPr kumimoji="0" lang="en-US" sz="4909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www.genigraphics.com</a:t>
              </a:r>
              <a:r>
                <a:rPr kumimoji="0" lang="en-US" sz="490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90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909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90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US and Canada:  1-800-790-4001</a:t>
              </a:r>
              <a:br>
                <a:rPr kumimoji="0" lang="en-US" sz="490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</a:br>
              <a:r>
                <a:rPr kumimoji="0" lang="en-US" sz="490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Calibri" panose="020F0502020204030204" pitchFamily="34" charset="0"/>
                </a:rPr>
                <a:t>Email: info@genigraphics.com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7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7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7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7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7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7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9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4909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9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4909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4909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4909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4909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9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9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9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9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9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9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9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9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9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9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endParaRPr lang="en-US" sz="3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36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6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26212800"/>
              <a:ext cx="11904515" cy="10246927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6037" y="32669018"/>
            <a:ext cx="5779020" cy="152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895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51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10972800" y="-215417"/>
            <a:ext cx="21945600" cy="3154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50" tIns="342875" rIns="137150" bIns="342875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8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Template Provided By Genigraphics – 800.790.4001</a:t>
            </a:r>
          </a:p>
          <a:p>
            <a:pPr algn="ctr" eaLnBrk="1" hangingPunct="1"/>
            <a:r>
              <a:rPr lang="en-US" sz="8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10972800" y="2400300"/>
            <a:ext cx="219456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50" tIns="137150" rIns="137150" bIns="137150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927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John Smith, MD</a:t>
            </a:r>
            <a:r>
              <a:rPr lang="en-US" sz="3927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3927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Jane Doe, PhD</a:t>
            </a:r>
            <a:r>
              <a:rPr lang="en-US" sz="3927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3927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Frederick Jones, MD, PhD</a:t>
            </a:r>
            <a:r>
              <a:rPr lang="en-US" sz="3927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3927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3927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University of Affiliation, </a:t>
            </a:r>
            <a:r>
              <a:rPr lang="en-US" sz="3927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3927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45920" y="30038038"/>
            <a:ext cx="2024903" cy="20835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lIns="68575" tIns="34288" rIns="68575" bIns="34288" rtlCol="0">
            <a:spAutoFit/>
          </a:bodyPr>
          <a:lstStyle/>
          <a:p>
            <a:r>
              <a:rPr lang="en-US" sz="2618" dirty="0"/>
              <a:t>[name]</a:t>
            </a:r>
          </a:p>
          <a:p>
            <a:r>
              <a:rPr lang="en-US" sz="2618" dirty="0"/>
              <a:t>[organization]</a:t>
            </a:r>
          </a:p>
          <a:p>
            <a:r>
              <a:rPr lang="en-US" sz="2618" dirty="0"/>
              <a:t>[address]</a:t>
            </a:r>
          </a:p>
          <a:p>
            <a:r>
              <a:rPr lang="en-US" sz="2618" dirty="0"/>
              <a:t>[email]</a:t>
            </a:r>
          </a:p>
          <a:p>
            <a:r>
              <a:rPr lang="en-US" sz="2618" dirty="0"/>
              <a:t>[phone]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45920" y="29146502"/>
            <a:ext cx="1947126" cy="749112"/>
          </a:xfrm>
          <a:prstGeom prst="rect">
            <a:avLst/>
          </a:prstGeom>
          <a:noFill/>
        </p:spPr>
        <p:txBody>
          <a:bodyPr wrap="none" lIns="68575" tIns="34288" rIns="68575" bIns="34288" rtlCol="0">
            <a:spAutoFit/>
          </a:bodyPr>
          <a:lstStyle/>
          <a:p>
            <a:r>
              <a:rPr lang="en-US" sz="4418" b="1" dirty="0"/>
              <a:t>Contact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945600" y="29867482"/>
            <a:ext cx="14630400" cy="2153143"/>
          </a:xfrm>
          <a:prstGeom prst="rect">
            <a:avLst/>
          </a:prstGeom>
          <a:noFill/>
        </p:spPr>
        <p:txBody>
          <a:bodyPr wrap="square" lIns="68575" tIns="68575" rIns="68575" bIns="68575" numCol="1" spcCol="419070" rtlCol="0">
            <a:spAutoFit/>
          </a:bodyPr>
          <a:lstStyle/>
          <a:p>
            <a:pPr marL="342883" indent="-342883">
              <a:buFont typeface="+mj-lt"/>
              <a:buAutoNum type="arabicPeriod"/>
            </a:pPr>
            <a:r>
              <a:rPr lang="en-US" sz="1309" dirty="0"/>
              <a:t> </a:t>
            </a:r>
          </a:p>
          <a:p>
            <a:pPr marL="342883" indent="-342883">
              <a:buFont typeface="+mj-lt"/>
              <a:buAutoNum type="arabicPeriod"/>
            </a:pPr>
            <a:r>
              <a:rPr lang="en-US" sz="1309" dirty="0"/>
              <a:t> </a:t>
            </a:r>
          </a:p>
          <a:p>
            <a:pPr marL="342883" indent="-342883">
              <a:buFont typeface="+mj-lt"/>
              <a:buAutoNum type="arabicPeriod"/>
            </a:pPr>
            <a:r>
              <a:rPr lang="en-US" sz="1309" dirty="0"/>
              <a:t> </a:t>
            </a:r>
          </a:p>
          <a:p>
            <a:pPr marL="342883" indent="-342883">
              <a:buFont typeface="+mj-lt"/>
              <a:buAutoNum type="arabicPeriod"/>
            </a:pPr>
            <a:r>
              <a:rPr lang="en-US" sz="1309" dirty="0"/>
              <a:t> </a:t>
            </a:r>
          </a:p>
          <a:p>
            <a:pPr marL="342883" indent="-342883">
              <a:buFont typeface="+mj-lt"/>
              <a:buAutoNum type="arabicPeriod"/>
            </a:pPr>
            <a:r>
              <a:rPr lang="en-US" sz="1309" dirty="0"/>
              <a:t> </a:t>
            </a:r>
          </a:p>
          <a:p>
            <a:pPr marL="342883" indent="-342883">
              <a:buFont typeface="+mj-lt"/>
              <a:buAutoNum type="arabicPeriod"/>
            </a:pPr>
            <a:r>
              <a:rPr lang="en-US" sz="1309" dirty="0"/>
              <a:t> </a:t>
            </a:r>
          </a:p>
          <a:p>
            <a:pPr marL="342883" indent="-342883">
              <a:buFont typeface="+mj-lt"/>
              <a:buAutoNum type="arabicPeriod"/>
            </a:pPr>
            <a:r>
              <a:rPr lang="en-US" sz="1309" dirty="0"/>
              <a:t> </a:t>
            </a:r>
          </a:p>
          <a:p>
            <a:pPr marL="342883" indent="-342883">
              <a:buFont typeface="+mj-lt"/>
              <a:buAutoNum type="arabicPeriod"/>
            </a:pPr>
            <a:r>
              <a:rPr lang="en-US" sz="1309" dirty="0"/>
              <a:t> </a:t>
            </a:r>
          </a:p>
          <a:p>
            <a:pPr marL="342883" indent="-342883">
              <a:buFont typeface="+mj-lt"/>
              <a:buAutoNum type="arabicPeriod"/>
            </a:pPr>
            <a:r>
              <a:rPr lang="en-US" sz="1309" dirty="0"/>
              <a:t> </a:t>
            </a:r>
          </a:p>
          <a:p>
            <a:pPr marL="342883" indent="-342883">
              <a:buFont typeface="+mj-lt"/>
              <a:buAutoNum type="arabicPeriod"/>
            </a:pPr>
            <a:r>
              <a:rPr lang="en-US" sz="1309" dirty="0"/>
              <a:t> 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945601" y="29146502"/>
            <a:ext cx="2719452" cy="749112"/>
          </a:xfrm>
          <a:prstGeom prst="rect">
            <a:avLst/>
          </a:prstGeom>
          <a:noFill/>
        </p:spPr>
        <p:txBody>
          <a:bodyPr wrap="none" lIns="68575" tIns="34288" rIns="68575" bIns="34288" rtlCol="0">
            <a:spAutoFit/>
          </a:bodyPr>
          <a:lstStyle/>
          <a:p>
            <a:r>
              <a:rPr lang="en-US" sz="4418" b="1" dirty="0"/>
              <a:t>References</a:t>
            </a: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27980638" y="14538960"/>
            <a:ext cx="14264640" cy="438580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lIns="91440" tIns="365760" rIns="137150" bIns="13715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>
                <a:latin typeface="Calibri" pitchFamily="34" charset="0"/>
              </a:rPr>
              <a:t>Click here to insert your Conclusions text. Type it in or copy and paste from your Word document or other source.</a:t>
            </a:r>
          </a:p>
          <a:p>
            <a:pPr eaLnBrk="1" hangingPunct="1"/>
            <a:endParaRPr lang="en-US" sz="3600" dirty="0">
              <a:latin typeface="Calibri" pitchFamily="34" charset="0"/>
            </a:endParaRPr>
          </a:p>
          <a:p>
            <a:pPr eaLnBrk="1" hangingPunct="1"/>
            <a:r>
              <a:rPr lang="en-US" sz="36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600" b="1" dirty="0">
                <a:latin typeface="Calibri" pitchFamily="34" charset="0"/>
              </a:rPr>
              <a:t>Format Shape, Text Box, Autofit</a:t>
            </a:r>
            <a:r>
              <a:rPr lang="en-US" sz="36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r>
              <a:rPr lang="en-US" sz="3600" dirty="0">
                <a:latin typeface="Calibri" pitchFamily="34" charset="0"/>
              </a:rPr>
              <a:t>poster.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7980638" y="13716000"/>
            <a:ext cx="14264640" cy="8229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68575" bIns="34288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</p:txBody>
      </p:sp>
      <p:graphicFrame>
        <p:nvGraphicFramePr>
          <p:cNvPr id="44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976696"/>
              </p:ext>
            </p:extLst>
          </p:nvPr>
        </p:nvGraphicFramePr>
        <p:xfrm>
          <a:off x="1615645" y="24420573"/>
          <a:ext cx="11887200" cy="36957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2714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Heading</a:t>
                      </a:r>
                    </a:p>
                  </a:txBody>
                  <a:tcPr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Heading</a:t>
                      </a:r>
                    </a:p>
                  </a:txBody>
                  <a:tcPr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Heading</a:t>
                      </a:r>
                    </a:p>
                  </a:txBody>
                  <a:tcPr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714">
                <a:tc>
                  <a:txBody>
                    <a:bodyPr/>
                    <a:lstStyle/>
                    <a:p>
                      <a:r>
                        <a:rPr lang="en-US" sz="4400" dirty="0"/>
                        <a:t>Item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800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790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4001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714">
                <a:tc>
                  <a:txBody>
                    <a:bodyPr/>
                    <a:lstStyle/>
                    <a:p>
                      <a:r>
                        <a:rPr lang="en-US" sz="4400" dirty="0"/>
                        <a:t>Item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356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856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290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714">
                <a:tc>
                  <a:txBody>
                    <a:bodyPr/>
                    <a:lstStyle/>
                    <a:p>
                      <a:r>
                        <a:rPr lang="en-US" sz="4400" dirty="0"/>
                        <a:t>Item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324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325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301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714">
                <a:tc>
                  <a:txBody>
                    <a:bodyPr/>
                    <a:lstStyle/>
                    <a:p>
                      <a:r>
                        <a:rPr lang="en-US" sz="4400" b="1" dirty="0"/>
                        <a:t>Total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/>
                        <a:t>199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/>
                        <a:t>137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/>
                        <a:t>186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27980640" y="5577840"/>
            <a:ext cx="14264640" cy="716348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lIns="91440" tIns="365760" rIns="137150" bIns="13715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2946"/>
              </a:spcAft>
            </a:pPr>
            <a:r>
              <a:rPr lang="en-US" sz="3600" dirty="0">
                <a:latin typeface="Calibri" pitchFamily="34" charset="0"/>
              </a:rPr>
              <a:t>Click here to insert your Discussion text. Type it in or copy and paste from your Word document or other source.</a:t>
            </a:r>
          </a:p>
          <a:p>
            <a:pPr eaLnBrk="1" hangingPunct="1">
              <a:spcAft>
                <a:spcPts val="2946"/>
              </a:spcAft>
            </a:pPr>
            <a:r>
              <a:rPr lang="en-US" sz="36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600" b="1" dirty="0">
                <a:latin typeface="Calibri" pitchFamily="34" charset="0"/>
              </a:rPr>
              <a:t>Format Shape, Text Box, Autofit</a:t>
            </a:r>
            <a:r>
              <a:rPr lang="en-US" sz="36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>
              <a:spcAft>
                <a:spcPts val="2946"/>
              </a:spcAft>
            </a:pPr>
            <a:r>
              <a:rPr lang="en-US" sz="36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36pt and is easily read up to 5 feet away on a 36x48 poster.</a:t>
            </a:r>
          </a:p>
          <a:p>
            <a:pPr eaLnBrk="1" hangingPunct="1">
              <a:spcAft>
                <a:spcPts val="2946"/>
              </a:spcAft>
            </a:pPr>
            <a:r>
              <a:rPr lang="en-US" sz="36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7980638" y="4754880"/>
            <a:ext cx="14264640" cy="8229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68575" bIns="34288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Discussion</a:t>
            </a: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4922184" y="18124097"/>
            <a:ext cx="11978640" cy="2477591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lIns="91440" tIns="365760" rIns="137150" bIns="13715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200" b="1" dirty="0">
                <a:latin typeface="Calibri" pitchFamily="34" charset="0"/>
              </a:rPr>
              <a:t>Format Shape, Text Box, Autofit</a:t>
            </a:r>
            <a:r>
              <a:rPr lang="en-US" sz="3200" dirty="0">
                <a:latin typeface="Calibri" pitchFamily="34" charset="0"/>
              </a:rPr>
              <a:t>, and select the “Do Not Autofit” radio button.</a:t>
            </a: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615645" y="18196559"/>
            <a:ext cx="11978640" cy="198514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lIns="91440" tIns="365760" rIns="137150" bIns="13715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32pt and is easily read up to 5 feet away on a 44x44 poster.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615645" y="17465039"/>
            <a:ext cx="11978640" cy="8229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5" tIns="0" rIns="68575" bIns="34288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Introduction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4922184" y="17392576"/>
            <a:ext cx="11978640" cy="8229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5" tIns="0" rIns="68575" bIns="34288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Results</a:t>
            </a:r>
          </a:p>
        </p:txBody>
      </p:sp>
      <p:sp>
        <p:nvSpPr>
          <p:cNvPr id="52" name="Text Box 181"/>
          <p:cNvSpPr txBox="1">
            <a:spLocks noChangeArrowheads="1"/>
          </p:cNvSpPr>
          <p:nvPr/>
        </p:nvSpPr>
        <p:spPr bwMode="auto">
          <a:xfrm>
            <a:off x="16339504" y="27616140"/>
            <a:ext cx="11978640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75" tIns="34288" rIns="68575" bIns="34288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Calibri" pitchFamily="34" charset="0"/>
              </a:rPr>
              <a:t>Figure 2.</a:t>
            </a:r>
            <a:r>
              <a:rPr lang="en-US" sz="2800" dirty="0">
                <a:latin typeface="Calibri" pitchFamily="34" charset="0"/>
              </a:rPr>
              <a:t> Label in 28pt Calibri.</a:t>
            </a:r>
          </a:p>
        </p:txBody>
      </p:sp>
      <p:sp>
        <p:nvSpPr>
          <p:cNvPr id="53" name="Text Box 180"/>
          <p:cNvSpPr txBox="1">
            <a:spLocks noChangeArrowheads="1"/>
          </p:cNvSpPr>
          <p:nvPr/>
        </p:nvSpPr>
        <p:spPr bwMode="auto">
          <a:xfrm>
            <a:off x="1615645" y="23861957"/>
            <a:ext cx="4344834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75" tIns="34288" rIns="68575" bIns="34288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Calibri" pitchFamily="34" charset="0"/>
              </a:rPr>
              <a:t>Table 1.</a:t>
            </a:r>
            <a:r>
              <a:rPr lang="en-US" sz="2800" dirty="0">
                <a:latin typeface="Calibri" pitchFamily="34" charset="0"/>
              </a:rPr>
              <a:t> Label in 28pt Calibri.</a:t>
            </a:r>
          </a:p>
        </p:txBody>
      </p:sp>
      <p:sp>
        <p:nvSpPr>
          <p:cNvPr id="30" name="Rectangle 265"/>
          <p:cNvSpPr>
            <a:spLocks noChangeAspect="1" noChangeArrowheads="1"/>
          </p:cNvSpPr>
          <p:nvPr/>
        </p:nvSpPr>
        <p:spPr bwMode="auto">
          <a:xfrm>
            <a:off x="1645920" y="805789"/>
            <a:ext cx="2990221" cy="2244436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75" tIns="34288" rIns="68575" bIns="34288" anchor="ctr"/>
          <a:lstStyle/>
          <a:p>
            <a:pPr algn="ctr" defTabSz="3291394"/>
            <a:r>
              <a:rPr lang="en-US" sz="2291" b="1" dirty="0">
                <a:latin typeface="Calibri" pitchFamily="34" charset="0"/>
              </a:rPr>
              <a:t>REPLACE THIS BOX WITH YOUR ORGANIZATION’S</a:t>
            </a:r>
          </a:p>
          <a:p>
            <a:pPr algn="ctr" defTabSz="3291394"/>
            <a:r>
              <a:rPr lang="en-US" sz="2291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31" name="Rectangle 265"/>
          <p:cNvSpPr>
            <a:spLocks noChangeAspect="1" noChangeArrowheads="1"/>
          </p:cNvSpPr>
          <p:nvPr/>
        </p:nvSpPr>
        <p:spPr bwMode="auto">
          <a:xfrm>
            <a:off x="39255059" y="805789"/>
            <a:ext cx="2990221" cy="2244436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75" tIns="34288" rIns="68575" bIns="34288" anchor="ctr"/>
          <a:lstStyle/>
          <a:p>
            <a:pPr algn="ctr" defTabSz="3291394"/>
            <a:r>
              <a:rPr lang="en-US" sz="2291" b="1" dirty="0">
                <a:latin typeface="Calibri" pitchFamily="34" charset="0"/>
              </a:rPr>
              <a:t>REPLACE THIS BOX WITH YOUR ORGANIZATION’S</a:t>
            </a:r>
          </a:p>
          <a:p>
            <a:pPr algn="ctr" defTabSz="3291394"/>
            <a:r>
              <a:rPr lang="en-US" sz="2291" b="1" dirty="0">
                <a:latin typeface="Calibri" pitchFamily="34" charset="0"/>
              </a:rPr>
              <a:t>HIGH RESOLUTION LOGO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8F32914-8091-4A89-AE49-6DB313826DDB}"/>
              </a:ext>
            </a:extLst>
          </p:cNvPr>
          <p:cNvGrpSpPr/>
          <p:nvPr/>
        </p:nvGrpSpPr>
        <p:grpSpPr>
          <a:xfrm>
            <a:off x="27980638" y="19617743"/>
            <a:ext cx="14264640" cy="8498530"/>
            <a:chOff x="27980638" y="20425054"/>
            <a:chExt cx="14264640" cy="8498530"/>
          </a:xfrm>
        </p:grpSpPr>
        <p:graphicFrame>
          <p:nvGraphicFramePr>
            <p:cNvPr id="7" name="Chart 6">
              <a:extLst>
                <a:ext uri="{FF2B5EF4-FFF2-40B4-BE49-F238E27FC236}">
                  <a16:creationId xmlns:a16="http://schemas.microsoft.com/office/drawing/2014/main" id="{BDE82497-42F6-495D-8190-57BD5FE8396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431139784"/>
                </p:ext>
              </p:extLst>
            </p:nvPr>
          </p:nvGraphicFramePr>
          <p:xfrm>
            <a:off x="27980638" y="20425054"/>
            <a:ext cx="14264640" cy="761924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8" name="Text Box 180">
              <a:extLst>
                <a:ext uri="{FF2B5EF4-FFF2-40B4-BE49-F238E27FC236}">
                  <a16:creationId xmlns:a16="http://schemas.microsoft.com/office/drawing/2014/main" id="{3E6F7697-C72E-4955-B736-A42649C206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95878" y="28423451"/>
              <a:ext cx="4475382" cy="500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575" tIns="34288" rIns="68575" bIns="34288">
              <a:spAutoFit/>
            </a:bodyPr>
            <a:lstStyle>
              <a:lvl1pPr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389438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2800" b="1" dirty="0">
                  <a:latin typeface="Calibri" pitchFamily="34" charset="0"/>
                </a:rPr>
                <a:t>Figure 3.</a:t>
              </a:r>
              <a:r>
                <a:rPr lang="en-US" sz="2800" dirty="0">
                  <a:latin typeface="Calibri" pitchFamily="34" charset="0"/>
                </a:rPr>
                <a:t> Label in 28pt Calibri.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F96B4714-E203-46ED-9EC6-0A786F85C313}"/>
              </a:ext>
            </a:extLst>
          </p:cNvPr>
          <p:cNvSpPr>
            <a:spLocks noChangeAspect="1"/>
          </p:cNvSpPr>
          <p:nvPr/>
        </p:nvSpPr>
        <p:spPr>
          <a:xfrm>
            <a:off x="1645920" y="4754880"/>
            <a:ext cx="25254904" cy="11844314"/>
          </a:xfrm>
          <a:prstGeom prst="rect">
            <a:avLst/>
          </a:prstGeom>
          <a:solidFill>
            <a:srgbClr val="FFFA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5891" dirty="0">
              <a:solidFill>
                <a:schemeClr val="tx1"/>
              </a:solidFill>
            </a:endParaRPr>
          </a:p>
          <a:p>
            <a:pPr algn="ctr"/>
            <a:r>
              <a:rPr lang="en-US" sz="5891" dirty="0">
                <a:solidFill>
                  <a:schemeClr val="tx1"/>
                </a:solidFill>
              </a:rPr>
              <a:t>Place your visual abstract here.</a:t>
            </a:r>
          </a:p>
          <a:p>
            <a:pPr algn="ctr"/>
            <a:endParaRPr lang="en-US" sz="5891" dirty="0">
              <a:solidFill>
                <a:schemeClr val="tx1"/>
              </a:solidFill>
            </a:endParaRPr>
          </a:p>
          <a:p>
            <a:pPr algn="ctr"/>
            <a:endParaRPr lang="en-US" sz="5891" dirty="0">
              <a:solidFill>
                <a:schemeClr val="tx1"/>
              </a:solidFill>
            </a:endParaRPr>
          </a:p>
          <a:p>
            <a:pPr algn="ctr"/>
            <a:endParaRPr lang="en-US" sz="5891" dirty="0">
              <a:solidFill>
                <a:schemeClr val="tx1"/>
              </a:solidFill>
            </a:endParaRPr>
          </a:p>
          <a:p>
            <a:pPr algn="ctr"/>
            <a:endParaRPr lang="en-US" sz="5891" dirty="0">
              <a:solidFill>
                <a:schemeClr val="tx1"/>
              </a:solidFill>
            </a:endParaRPr>
          </a:p>
          <a:p>
            <a:pPr algn="ctr"/>
            <a:endParaRPr lang="en-US" sz="5891" dirty="0">
              <a:solidFill>
                <a:schemeClr val="tx1"/>
              </a:solidFill>
            </a:endParaRPr>
          </a:p>
          <a:p>
            <a:pPr algn="ctr"/>
            <a:endParaRPr lang="en-US" sz="5891" dirty="0">
              <a:solidFill>
                <a:schemeClr val="tx1"/>
              </a:solidFill>
            </a:endParaRPr>
          </a:p>
          <a:p>
            <a:pPr algn="ctr"/>
            <a:endParaRPr lang="en-US" sz="5891" dirty="0">
              <a:solidFill>
                <a:schemeClr val="tx1"/>
              </a:solidFill>
            </a:endParaRPr>
          </a:p>
          <a:p>
            <a:pPr algn="ctr"/>
            <a:endParaRPr lang="en-US" sz="3600" dirty="0">
              <a:solidFill>
                <a:schemeClr val="tx1"/>
              </a:solidFill>
            </a:endParaRPr>
          </a:p>
          <a:p>
            <a:pPr algn="ctr"/>
            <a:endParaRPr lang="en-US" sz="3600" dirty="0">
              <a:solidFill>
                <a:schemeClr val="tx1"/>
              </a:solidFill>
            </a:endParaRPr>
          </a:p>
          <a:p>
            <a:pPr algn="ctr"/>
            <a:endParaRPr lang="en-US" sz="3600" dirty="0">
              <a:solidFill>
                <a:schemeClr val="tx1"/>
              </a:solidFill>
            </a:endParaRPr>
          </a:p>
          <a:p>
            <a:pPr algn="ctr"/>
            <a:endParaRPr lang="en-US" sz="3600" dirty="0">
              <a:solidFill>
                <a:schemeClr val="tx1"/>
              </a:solidFill>
            </a:endParaRPr>
          </a:p>
          <a:p>
            <a:pPr algn="ctr"/>
            <a:r>
              <a:rPr lang="en-US" sz="3600" dirty="0">
                <a:solidFill>
                  <a:schemeClr val="tx1"/>
                </a:solidFill>
              </a:rPr>
              <a:t>Source: https://www.surgeryredesign.com/resources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078523A-694E-4FA6-BD61-2770A72591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3834" y="7222145"/>
            <a:ext cx="15999073" cy="7455569"/>
          </a:xfrm>
          <a:prstGeom prst="rect">
            <a:avLst/>
          </a:prstGeom>
          <a:ln>
            <a:solidFill>
              <a:srgbClr val="7F7F7F"/>
            </a:solidFill>
          </a:ln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5528D8E-5F92-4635-8923-CC6F17D361F7}"/>
              </a:ext>
            </a:extLst>
          </p:cNvPr>
          <p:cNvCxnSpPr>
            <a:cxnSpLocks/>
          </p:cNvCxnSpPr>
          <p:nvPr/>
        </p:nvCxnSpPr>
        <p:spPr>
          <a:xfrm>
            <a:off x="19349643" y="6172200"/>
            <a:ext cx="7384088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EA69B56-214E-4450-B369-B9D139B0CAED}"/>
              </a:ext>
            </a:extLst>
          </p:cNvPr>
          <p:cNvCxnSpPr>
            <a:cxnSpLocks/>
          </p:cNvCxnSpPr>
          <p:nvPr/>
        </p:nvCxnSpPr>
        <p:spPr>
          <a:xfrm flipH="1">
            <a:off x="1645921" y="6172200"/>
            <a:ext cx="7728475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51ECBD6-946E-4A83-9B0E-E6C9322F05C8}"/>
              </a:ext>
            </a:extLst>
          </p:cNvPr>
          <p:cNvCxnSpPr>
            <a:cxnSpLocks/>
          </p:cNvCxnSpPr>
          <p:nvPr/>
        </p:nvCxnSpPr>
        <p:spPr>
          <a:xfrm flipV="1">
            <a:off x="2895600" y="5018350"/>
            <a:ext cx="0" cy="11440850"/>
          </a:xfrm>
          <a:prstGeom prst="straightConnector1">
            <a:avLst/>
          </a:prstGeom>
          <a:ln w="635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92">
            <a:extLst>
              <a:ext uri="{FF2B5EF4-FFF2-40B4-BE49-F238E27FC236}">
                <a16:creationId xmlns:a16="http://schemas.microsoft.com/office/drawing/2014/main" id="{148C90E4-1FA8-4C96-AAAC-74175413A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5645" y="21501393"/>
            <a:ext cx="11978640" cy="1985149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txBody>
          <a:bodyPr wrap="square" lIns="91440" tIns="365760" rIns="137150" bIns="13715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Zoom out to 100% to preview how your layout, images, charts, and graphs will look on your printed poster..  When pasting graphs, charts, </a:t>
            </a:r>
            <a:r>
              <a:rPr lang="en-US" sz="3200" dirty="0" err="1">
                <a:latin typeface="Calibri" pitchFamily="34" charset="0"/>
              </a:rPr>
              <a:t>etc</a:t>
            </a:r>
            <a:r>
              <a:rPr lang="en-US" sz="3200" dirty="0">
                <a:latin typeface="Calibri" pitchFamily="34" charset="0"/>
              </a:rPr>
              <a:t>, the resolution is better if you do not paste as a picture.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26A63B2-49DF-403F-AEC0-A9E51D763C8A}"/>
              </a:ext>
            </a:extLst>
          </p:cNvPr>
          <p:cNvSpPr/>
          <p:nvPr/>
        </p:nvSpPr>
        <p:spPr>
          <a:xfrm>
            <a:off x="1615645" y="20769872"/>
            <a:ext cx="11978640" cy="8229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68575" bIns="34288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Methods and Materials</a:t>
            </a:r>
          </a:p>
        </p:txBody>
      </p:sp>
      <p:pic>
        <p:nvPicPr>
          <p:cNvPr id="29" name="Picture 28" descr="A picture containing indoor, table, sitting, pair&#10;&#10;Description automatically generated">
            <a:extLst>
              <a:ext uri="{FF2B5EF4-FFF2-40B4-BE49-F238E27FC236}">
                <a16:creationId xmlns:a16="http://schemas.microsoft.com/office/drawing/2014/main" id="{D389B42B-9CCD-40FB-A2D3-7A3BAB46D2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9504" y="20846029"/>
            <a:ext cx="9144000" cy="609600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DADE43D3-E78F-4C31-A2CA-69D51D16A6BE}"/>
              </a:ext>
            </a:extLst>
          </p:cNvPr>
          <p:cNvSpPr txBox="1"/>
          <p:nvPr/>
        </p:nvSpPr>
        <p:spPr>
          <a:xfrm>
            <a:off x="4816985" y="15827507"/>
            <a:ext cx="18912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TIP: If you are creating your visual abstract in PowerPoint, the default widescreen slide size fits perfectly in this space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7263</TotalTime>
  <Words>517</Words>
  <Application>Microsoft Office PowerPoint</Application>
  <PresentationFormat>Custom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36x48</dc:title>
  <dc:creator>Jay Larson</dc:creator>
  <dc:description>Quality poster printing
www.genigraphics.com
1-800-790-4001</dc:description>
  <cp:lastModifiedBy>Christa Stiles</cp:lastModifiedBy>
  <cp:revision>93</cp:revision>
  <cp:lastPrinted>2013-02-12T02:21:55Z</cp:lastPrinted>
  <dcterms:created xsi:type="dcterms:W3CDTF">2013-02-10T21:14:48Z</dcterms:created>
  <dcterms:modified xsi:type="dcterms:W3CDTF">2022-02-04T21:18:50Z</dcterms:modified>
</cp:coreProperties>
</file>