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Lst>
  <p:sldSz cx="51206400" cy="288036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FFFA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4676" autoAdjust="0"/>
  </p:normalViewPr>
  <p:slideViewPr>
    <p:cSldViewPr>
      <p:cViewPr varScale="1">
        <p:scale>
          <a:sx n="19" d="100"/>
          <a:sy n="19" d="100"/>
        </p:scale>
        <p:origin x="1142" y="120"/>
      </p:cViewPr>
      <p:guideLst>
        <p:guide orient="horz" pos="9072"/>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167767115048116E-2"/>
          <c:y val="0.14306555430571177"/>
          <c:w val="0.91789646899606303"/>
          <c:h val="0.6500071866016747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C2A-4024-9B8F-8CA5FE586B63}"/>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C2A-4024-9B8F-8CA5FE586B63}"/>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C2A-4024-9B8F-8CA5FE586B63}"/>
            </c:ext>
          </c:extLst>
        </c:ser>
        <c:dLbls>
          <c:showLegendKey val="0"/>
          <c:showVal val="0"/>
          <c:showCatName val="0"/>
          <c:showSerName val="0"/>
          <c:showPercent val="0"/>
          <c:showBubbleSize val="0"/>
        </c:dLbls>
        <c:gapWidth val="219"/>
        <c:overlap val="-27"/>
        <c:axId val="551219048"/>
        <c:axId val="551223312"/>
      </c:barChart>
      <c:catAx>
        <c:axId val="551219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223312"/>
        <c:crosses val="autoZero"/>
        <c:auto val="1"/>
        <c:lblAlgn val="ctr"/>
        <c:lblOffset val="100"/>
        <c:noMultiLvlLbl val="0"/>
      </c:catAx>
      <c:valAx>
        <c:axId val="551223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551219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7F7F7F"/>
      </a:solidFill>
    </a:ln>
    <a:effectLst/>
  </c:spPr>
  <c:txPr>
    <a:bodyPr/>
    <a:lstStyle/>
    <a:p>
      <a:pPr>
        <a:defRPr sz="2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50275374" y="0"/>
            <a:ext cx="931026" cy="2880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0003" tIns="30002" rIns="60003" bIns="30002" rtlCol="0" anchor="ctr"/>
          <a:lstStyle/>
          <a:p>
            <a:pPr algn="ctr"/>
            <a:endParaRPr lang="en-US" sz="1289" dirty="0"/>
          </a:p>
        </p:txBody>
      </p:sp>
      <p:sp>
        <p:nvSpPr>
          <p:cNvPr id="16" name="Rectangle 15"/>
          <p:cNvSpPr/>
          <p:nvPr userDrawn="1"/>
        </p:nvSpPr>
        <p:spPr>
          <a:xfrm>
            <a:off x="0" y="0"/>
            <a:ext cx="931026" cy="2880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0003" tIns="30002" rIns="60003" bIns="30002" rtlCol="0" anchor="ctr"/>
          <a:lstStyle/>
          <a:p>
            <a:pPr algn="ctr"/>
            <a:endParaRPr lang="en-US" sz="1289" dirty="0"/>
          </a:p>
        </p:txBody>
      </p:sp>
      <p:sp>
        <p:nvSpPr>
          <p:cNvPr id="17" name="Rectangle 16"/>
          <p:cNvSpPr/>
          <p:nvPr userDrawn="1"/>
        </p:nvSpPr>
        <p:spPr>
          <a:xfrm>
            <a:off x="0" y="0"/>
            <a:ext cx="51206400" cy="360045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0003" tIns="30002" rIns="60003" bIns="30002" rtlCol="0" anchor="ctr"/>
          <a:lstStyle/>
          <a:p>
            <a:pPr algn="ctr"/>
            <a:endParaRPr lang="en-US" sz="1289" dirty="0"/>
          </a:p>
        </p:txBody>
      </p:sp>
      <p:sp>
        <p:nvSpPr>
          <p:cNvPr id="18" name="Rectangle 17"/>
          <p:cNvSpPr/>
          <p:nvPr userDrawn="1"/>
        </p:nvSpPr>
        <p:spPr>
          <a:xfrm>
            <a:off x="0" y="25203150"/>
            <a:ext cx="51206400" cy="360045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0003" tIns="30002" rIns="60003" bIns="30002" rtlCol="0" anchor="ctr"/>
          <a:lstStyle/>
          <a:p>
            <a:pPr algn="ctr"/>
            <a:endParaRPr lang="en-US" sz="1289" dirty="0"/>
          </a:p>
        </p:txBody>
      </p:sp>
      <p:sp>
        <p:nvSpPr>
          <p:cNvPr id="19" name="Instructions"/>
          <p:cNvSpPr/>
          <p:nvPr userDrawn="1"/>
        </p:nvSpPr>
        <p:spPr>
          <a:xfrm>
            <a:off x="-160020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50008" tIns="150008" rIns="150008" bIns="15000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75"/>
              </a:spcAft>
            </a:pPr>
            <a:r>
              <a:rPr lang="en-US" sz="6300" dirty="0">
                <a:solidFill>
                  <a:srgbClr val="7F7F7F"/>
                </a:solidFill>
                <a:latin typeface="Calibri" pitchFamily="34" charset="0"/>
                <a:cs typeface="Calibri" panose="020F0502020204030204" pitchFamily="34" charset="0"/>
              </a:rPr>
              <a:t>Poster Print Size:</a:t>
            </a:r>
            <a:endParaRPr sz="6300" dirty="0">
              <a:solidFill>
                <a:srgbClr val="7F7F7F"/>
              </a:solidFill>
              <a:latin typeface="Calibri" pitchFamily="34" charset="0"/>
              <a:cs typeface="Calibri" panose="020F0502020204030204" pitchFamily="34" charset="0"/>
            </a:endParaRPr>
          </a:p>
          <a:p>
            <a:pPr lvl="0">
              <a:spcBef>
                <a:spcPts val="0"/>
              </a:spcBef>
              <a:spcAft>
                <a:spcPts val="1575"/>
              </a:spcAft>
            </a:pPr>
            <a:r>
              <a:rPr lang="en-US" sz="4295"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575"/>
              </a:spcAft>
            </a:pPr>
            <a:endParaRPr lang="en-US" sz="4295" dirty="0">
              <a:solidFill>
                <a:srgbClr val="7F7F7F"/>
              </a:solidFill>
              <a:latin typeface="Calibri" pitchFamily="34" charset="0"/>
              <a:cs typeface="Calibri" panose="020F0502020204030204" pitchFamily="34" charset="0"/>
            </a:endParaRPr>
          </a:p>
          <a:p>
            <a:pPr lvl="0">
              <a:spcBef>
                <a:spcPts val="0"/>
              </a:spcBef>
              <a:spcAft>
                <a:spcPts val="1575"/>
              </a:spcAft>
            </a:pPr>
            <a:endParaRPr lang="en-US" sz="4295" dirty="0">
              <a:solidFill>
                <a:srgbClr val="7F7F7F"/>
              </a:solidFill>
              <a:latin typeface="Calibri" pitchFamily="34" charset="0"/>
              <a:cs typeface="Calibri" panose="020F0502020204030204" pitchFamily="34" charset="0"/>
            </a:endParaRPr>
          </a:p>
          <a:p>
            <a:pPr lvl="0">
              <a:spcBef>
                <a:spcPts val="0"/>
              </a:spcBef>
              <a:spcAft>
                <a:spcPts val="1575"/>
              </a:spcAft>
            </a:pPr>
            <a:r>
              <a:rPr lang="en-US" sz="6300" dirty="0">
                <a:solidFill>
                  <a:srgbClr val="7F7F7F"/>
                </a:solidFill>
                <a:latin typeface="Calibri" pitchFamily="34" charset="0"/>
                <a:cs typeface="Calibri" panose="020F0502020204030204" pitchFamily="34" charset="0"/>
              </a:rPr>
              <a:t>Placeholders</a:t>
            </a:r>
            <a:r>
              <a:rPr sz="6300" dirty="0">
                <a:solidFill>
                  <a:srgbClr val="7F7F7F"/>
                </a:solidFill>
                <a:latin typeface="Calibri" pitchFamily="34" charset="0"/>
                <a:cs typeface="Calibri" panose="020F0502020204030204" pitchFamily="34" charset="0"/>
              </a:rPr>
              <a:t>:</a:t>
            </a:r>
          </a:p>
          <a:p>
            <a:pPr lvl="0">
              <a:spcBef>
                <a:spcPts val="0"/>
              </a:spcBef>
              <a:spcAft>
                <a:spcPts val="1575"/>
              </a:spcAft>
            </a:pPr>
            <a:r>
              <a:rPr sz="4295" dirty="0">
                <a:solidFill>
                  <a:srgbClr val="7F7F7F"/>
                </a:solidFill>
                <a:latin typeface="Calibri" pitchFamily="34" charset="0"/>
                <a:cs typeface="Calibri" panose="020F0502020204030204" pitchFamily="34" charset="0"/>
              </a:rPr>
              <a:t>The </a:t>
            </a:r>
            <a:r>
              <a:rPr lang="en-US" sz="4295" dirty="0">
                <a:solidFill>
                  <a:srgbClr val="7F7F7F"/>
                </a:solidFill>
                <a:latin typeface="Calibri" pitchFamily="34" charset="0"/>
                <a:cs typeface="Calibri" panose="020F0502020204030204" pitchFamily="34" charset="0"/>
              </a:rPr>
              <a:t>various elements included</a:t>
            </a:r>
            <a:r>
              <a:rPr sz="4295" dirty="0">
                <a:solidFill>
                  <a:srgbClr val="7F7F7F"/>
                </a:solidFill>
                <a:latin typeface="Calibri" pitchFamily="34" charset="0"/>
                <a:cs typeface="Calibri" panose="020F0502020204030204" pitchFamily="34" charset="0"/>
              </a:rPr>
              <a:t> in this </a:t>
            </a:r>
            <a:r>
              <a:rPr lang="en-US" sz="4295" dirty="0">
                <a:solidFill>
                  <a:srgbClr val="7F7F7F"/>
                </a:solidFill>
                <a:latin typeface="Calibri" pitchFamily="34" charset="0"/>
                <a:cs typeface="Calibri" panose="020F0502020204030204" pitchFamily="34" charset="0"/>
              </a:rPr>
              <a:t>poster are ones</a:t>
            </a:r>
            <a:r>
              <a:rPr lang="en-US" sz="4295" baseline="0" dirty="0">
                <a:solidFill>
                  <a:srgbClr val="7F7F7F"/>
                </a:solidFill>
                <a:latin typeface="Calibri" pitchFamily="34" charset="0"/>
                <a:cs typeface="Calibri" panose="020F0502020204030204" pitchFamily="34" charset="0"/>
              </a:rPr>
              <a:t> we often see in medical, research, and scientific posters.</a:t>
            </a:r>
            <a:r>
              <a:rPr sz="4295" dirty="0">
                <a:solidFill>
                  <a:srgbClr val="7F7F7F"/>
                </a:solidFill>
                <a:latin typeface="Calibri" pitchFamily="34" charset="0"/>
                <a:cs typeface="Calibri" panose="020F0502020204030204" pitchFamily="34" charset="0"/>
              </a:rPr>
              <a:t> </a:t>
            </a:r>
            <a:r>
              <a:rPr lang="en-US" sz="4295" dirty="0">
                <a:solidFill>
                  <a:srgbClr val="7F7F7F"/>
                </a:solidFill>
                <a:latin typeface="Calibri" pitchFamily="34" charset="0"/>
                <a:cs typeface="Calibri" panose="020F0502020204030204" pitchFamily="34" charset="0"/>
              </a:rPr>
              <a:t>Feel</a:t>
            </a:r>
            <a:r>
              <a:rPr lang="en-US" sz="4295"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75"/>
              </a:spcAft>
            </a:pPr>
            <a:endParaRPr lang="en-US" sz="4295" baseline="0" dirty="0">
              <a:solidFill>
                <a:srgbClr val="7F7F7F"/>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rgbClr val="7F7F7F"/>
              </a:solidFill>
              <a:latin typeface="Calibri" pitchFamily="34" charset="0"/>
              <a:cs typeface="Calibri" panose="020F0502020204030204" pitchFamily="34" charset="0"/>
            </a:endParaRPr>
          </a:p>
          <a:p>
            <a:pPr lvl="0">
              <a:spcBef>
                <a:spcPts val="0"/>
              </a:spcBef>
              <a:spcAft>
                <a:spcPts val="1575"/>
              </a:spcAft>
            </a:pPr>
            <a:r>
              <a:rPr lang="en-US" sz="6300" dirty="0">
                <a:solidFill>
                  <a:srgbClr val="7F7F7F"/>
                </a:solidFill>
                <a:latin typeface="Calibri" pitchFamily="34" charset="0"/>
                <a:cs typeface="Calibri" panose="020F0502020204030204" pitchFamily="34" charset="0"/>
              </a:rPr>
              <a:t>Image</a:t>
            </a:r>
            <a:r>
              <a:rPr lang="en-US" sz="6300" baseline="0" dirty="0">
                <a:solidFill>
                  <a:srgbClr val="7F7F7F"/>
                </a:solidFill>
                <a:latin typeface="Calibri" pitchFamily="34" charset="0"/>
                <a:cs typeface="Calibri" panose="020F0502020204030204" pitchFamily="34" charset="0"/>
              </a:rPr>
              <a:t> Quality</a:t>
            </a:r>
            <a:r>
              <a:rPr lang="en-US" sz="6300" dirty="0">
                <a:solidFill>
                  <a:srgbClr val="7F7F7F"/>
                </a:solidFill>
                <a:latin typeface="Calibri" pitchFamily="34" charset="0"/>
                <a:cs typeface="Calibri" panose="020F0502020204030204" pitchFamily="34" charset="0"/>
              </a:rPr>
              <a:t>:</a:t>
            </a:r>
          </a:p>
          <a:p>
            <a:pPr lvl="0">
              <a:spcBef>
                <a:spcPts val="0"/>
              </a:spcBef>
              <a:spcAft>
                <a:spcPts val="1575"/>
              </a:spcAft>
            </a:pPr>
            <a:r>
              <a:rPr lang="en-US" sz="4295" dirty="0">
                <a:solidFill>
                  <a:srgbClr val="7F7F7F"/>
                </a:solidFill>
                <a:latin typeface="Calibri" pitchFamily="34" charset="0"/>
                <a:cs typeface="Calibri" panose="020F0502020204030204" pitchFamily="34" charset="0"/>
              </a:rPr>
              <a:t>You can place digital photos or logo art in your poster file by selecting the </a:t>
            </a:r>
            <a:r>
              <a:rPr lang="en-US" sz="4295" b="1" dirty="0">
                <a:solidFill>
                  <a:srgbClr val="7F7F7F"/>
                </a:solidFill>
                <a:latin typeface="Calibri" pitchFamily="34" charset="0"/>
                <a:cs typeface="Calibri" panose="020F0502020204030204" pitchFamily="34" charset="0"/>
              </a:rPr>
              <a:t>Insert, Picture</a:t>
            </a:r>
            <a:r>
              <a:rPr lang="en-US" sz="4295"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295" b="1" dirty="0">
                <a:solidFill>
                  <a:srgbClr val="7F7F7F"/>
                </a:solidFill>
                <a:latin typeface="Calibri" pitchFamily="34" charset="0"/>
                <a:cs typeface="Calibri" panose="020F0502020204030204" pitchFamily="34" charset="0"/>
              </a:rPr>
              <a:t>150-200 pixels per inch in their final printed size</a:t>
            </a:r>
            <a:r>
              <a:rPr lang="en-US" sz="4295" dirty="0">
                <a:solidFill>
                  <a:srgbClr val="7F7F7F"/>
                </a:solidFill>
                <a:latin typeface="Calibri" pitchFamily="34" charset="0"/>
                <a:cs typeface="Calibri" panose="020F0502020204030204" pitchFamily="34" charset="0"/>
              </a:rPr>
              <a:t>. For instance, a 1600 x 1200 pixel</a:t>
            </a:r>
            <a:r>
              <a:rPr lang="en-US" sz="4295" baseline="0" dirty="0">
                <a:solidFill>
                  <a:srgbClr val="7F7F7F"/>
                </a:solidFill>
                <a:latin typeface="Calibri" pitchFamily="34" charset="0"/>
                <a:cs typeface="Calibri" panose="020F0502020204030204" pitchFamily="34" charset="0"/>
              </a:rPr>
              <a:t> photo will usually look fine up to </a:t>
            </a:r>
            <a:r>
              <a:rPr lang="en-US" sz="4295" dirty="0">
                <a:solidFill>
                  <a:srgbClr val="7F7F7F"/>
                </a:solidFill>
                <a:latin typeface="Calibri" pitchFamily="34" charset="0"/>
                <a:cs typeface="Calibri" panose="020F0502020204030204" pitchFamily="34" charset="0"/>
              </a:rPr>
              <a:t>8“-10” wide on your printed poster.</a:t>
            </a:r>
          </a:p>
          <a:p>
            <a:pPr lvl="0">
              <a:spcBef>
                <a:spcPts val="0"/>
              </a:spcBef>
              <a:spcAft>
                <a:spcPts val="1575"/>
              </a:spcAft>
            </a:pPr>
            <a:r>
              <a:rPr lang="en-US" sz="4295"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75"/>
              </a:spcAft>
            </a:pPr>
            <a:r>
              <a:rPr lang="en-US" sz="4295"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spcBef>
                <a:spcPts val="0"/>
              </a:spcBef>
              <a:spcAft>
                <a:spcPts val="1575"/>
              </a:spcAft>
            </a:pPr>
            <a:endParaRPr lang="en-US" sz="4295" dirty="0">
              <a:solidFill>
                <a:srgbClr val="7F7F7F"/>
              </a:solidFill>
              <a:latin typeface="Calibri" pitchFamily="34" charset="0"/>
              <a:cs typeface="Calibri" panose="020F0502020204030204" pitchFamily="34" charset="0"/>
            </a:endParaRPr>
          </a:p>
          <a:p>
            <a:pPr lvl="0" algn="ctr">
              <a:spcBef>
                <a:spcPts val="0"/>
              </a:spcBef>
              <a:spcAft>
                <a:spcPts val="1575"/>
              </a:spcAft>
            </a:pPr>
            <a:r>
              <a:rPr lang="en-US" sz="315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52273200" y="0"/>
            <a:ext cx="14935200" cy="2880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l" defTabSz="400050" rtl="0" eaLnBrk="1" fontAlgn="auto" latinLnBrk="0" hangingPunct="1">
                <a:lnSpc>
                  <a:spcPct val="100000"/>
                </a:lnSpc>
                <a:spcBef>
                  <a:spcPts val="0"/>
                </a:spcBef>
                <a:spcAft>
                  <a:spcPts val="1575"/>
                </a:spcAft>
                <a:buClrTx/>
                <a:buSzTx/>
                <a:buFontTx/>
                <a:buNone/>
                <a:tabLst/>
                <a:defRPr/>
              </a:pPr>
              <a:r>
                <a:rPr kumimoji="0" lang="en-US" sz="63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Printing Your Poster:</a:t>
              </a:r>
            </a:p>
            <a:p>
              <a:pPr marL="0" marR="0" lvl="0" indent="0" algn="l" defTabSz="400050" rtl="0" eaLnBrk="1" fontAlgn="auto" latinLnBrk="0" hangingPunct="1">
                <a:lnSpc>
                  <a:spcPct val="100000"/>
                </a:lnSpc>
                <a:spcBef>
                  <a:spcPts val="0"/>
                </a:spcBef>
                <a:spcAft>
                  <a:spcPts val="1575"/>
                </a:spcAft>
                <a:buClrTx/>
                <a:buSzTx/>
                <a:buFontTx/>
                <a:buNone/>
                <a:tabLst/>
                <a:defRPr/>
              </a:pPr>
              <a: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Once your poster file is ready, visit </a:t>
              </a:r>
              <a:r>
                <a:rPr kumimoji="0" lang="en-US" sz="4295" b="1"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www.genigraphics.com</a:t>
              </a:r>
              <a: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 to order a high-quality, affordable poster print. Every order receives a free design review and we can deliver as fast as next business day within the US and Canada. </a:t>
              </a:r>
            </a:p>
            <a:p>
              <a:pPr marL="0" marR="0" lvl="0" indent="0" algn="l" defTabSz="400050" rtl="0" eaLnBrk="1" fontAlgn="auto" latinLnBrk="0" hangingPunct="1">
                <a:lnSpc>
                  <a:spcPct val="100000"/>
                </a:lnSpc>
                <a:spcBef>
                  <a:spcPts val="0"/>
                </a:spcBef>
                <a:spcAft>
                  <a:spcPts val="1575"/>
                </a:spcAft>
                <a:buClrTx/>
                <a:buSzTx/>
                <a:buFontTx/>
                <a:buNone/>
                <a:tabLst/>
                <a:defRPr/>
              </a:pPr>
              <a: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Genigraphics® has been producing output from PowerPoint® longer than anyone in the industry; dating back to when we helped Microsoft® design the PowerPoint® software. </a:t>
              </a:r>
            </a:p>
            <a:p>
              <a:pPr marL="0" marR="0" lvl="0" indent="0" algn="l" defTabSz="400050" rtl="0" eaLnBrk="1" fontAlgn="auto" latinLnBrk="0" hangingPunct="1">
                <a:lnSpc>
                  <a:spcPct val="100000"/>
                </a:lnSpc>
                <a:spcBef>
                  <a:spcPts val="0"/>
                </a:spcBef>
                <a:spcAft>
                  <a:spcPts val="0"/>
                </a:spcAft>
                <a:buClrTx/>
                <a:buSzTx/>
                <a:buFontTx/>
                <a:buNone/>
                <a:tabLst/>
                <a:defRPr/>
              </a:pPr>
              <a:endPar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ctr" defTabSz="400050" rtl="0" eaLnBrk="1" fontAlgn="auto" latinLnBrk="0" hangingPunct="1">
                <a:lnSpc>
                  <a:spcPct val="100000"/>
                </a:lnSpc>
                <a:spcBef>
                  <a:spcPts val="0"/>
                </a:spcBef>
                <a:spcAft>
                  <a:spcPts val="0"/>
                </a:spcAft>
                <a:buClrTx/>
                <a:buSzTx/>
                <a:buFontTx/>
                <a:buNone/>
                <a:tabLst/>
                <a:defRPr/>
              </a:pPr>
              <a: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US and Canada:  1-800-790-4001</a:t>
              </a:r>
              <a:b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br>
              <a:r>
                <a:rPr kumimoji="0" lang="en-US" sz="4295"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Email: info@genigraphics.com</a:t>
              </a:r>
            </a:p>
            <a:p>
              <a:pPr lvl="0">
                <a:spcBef>
                  <a:spcPts val="0"/>
                </a:spcBef>
                <a:spcAft>
                  <a:spcPts val="1575"/>
                </a:spcAft>
              </a:pPr>
              <a:endParaRPr lang="en-US" sz="630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630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r>
                <a:rPr lang="en-US" sz="6300" dirty="0">
                  <a:solidFill>
                    <a:schemeClr val="bg1">
                      <a:lumMod val="50000"/>
                    </a:schemeClr>
                  </a:solidFill>
                  <a:latin typeface="Calibri" pitchFamily="34" charset="0"/>
                  <a:cs typeface="Calibri" panose="020F0502020204030204" pitchFamily="34" charset="0"/>
                </a:rPr>
                <a:t>Change</a:t>
              </a:r>
              <a:r>
                <a:rPr lang="en-US" sz="6300" baseline="0" dirty="0">
                  <a:solidFill>
                    <a:schemeClr val="bg1">
                      <a:lumMod val="50000"/>
                    </a:schemeClr>
                  </a:solidFill>
                  <a:latin typeface="Calibri" pitchFamily="34" charset="0"/>
                  <a:cs typeface="Calibri" panose="020F0502020204030204" pitchFamily="34" charset="0"/>
                </a:rPr>
                <a:t> Color Theme</a:t>
              </a:r>
              <a:r>
                <a:rPr lang="en-US" sz="6300" dirty="0">
                  <a:solidFill>
                    <a:schemeClr val="bg1">
                      <a:lumMod val="50000"/>
                    </a:schemeClr>
                  </a:solidFill>
                  <a:latin typeface="Calibri" pitchFamily="34" charset="0"/>
                  <a:cs typeface="Calibri" panose="020F0502020204030204" pitchFamily="34" charset="0"/>
                </a:rPr>
                <a:t>:</a:t>
              </a:r>
              <a:endParaRPr sz="630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r>
                <a:rPr lang="en-US" sz="4295"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295"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75"/>
                </a:spcAft>
              </a:pPr>
              <a:r>
                <a:rPr lang="en-US" sz="4295" baseline="0" dirty="0">
                  <a:solidFill>
                    <a:schemeClr val="bg1">
                      <a:lumMod val="50000"/>
                    </a:schemeClr>
                  </a:solidFill>
                  <a:latin typeface="Calibri" pitchFamily="34" charset="0"/>
                  <a:cs typeface="Calibri" panose="020F0502020204030204" pitchFamily="34" charset="0"/>
                </a:rPr>
                <a:t>To change the color theme, select the </a:t>
              </a:r>
              <a:r>
                <a:rPr lang="en-US" sz="4295" b="1" baseline="0" dirty="0">
                  <a:solidFill>
                    <a:schemeClr val="bg1">
                      <a:lumMod val="50000"/>
                    </a:schemeClr>
                  </a:solidFill>
                  <a:latin typeface="Calibri" pitchFamily="34" charset="0"/>
                  <a:cs typeface="Calibri" panose="020F0502020204030204" pitchFamily="34" charset="0"/>
                </a:rPr>
                <a:t>Design</a:t>
              </a:r>
              <a:r>
                <a:rPr lang="en-US" sz="4295" baseline="0" dirty="0">
                  <a:solidFill>
                    <a:schemeClr val="bg1">
                      <a:lumMod val="50000"/>
                    </a:schemeClr>
                  </a:solidFill>
                  <a:latin typeface="Calibri" pitchFamily="34" charset="0"/>
                  <a:cs typeface="Calibri" panose="020F0502020204030204" pitchFamily="34" charset="0"/>
                </a:rPr>
                <a:t> tab, then select the </a:t>
              </a:r>
              <a:r>
                <a:rPr lang="en-US" sz="4295" b="1" baseline="0" dirty="0">
                  <a:solidFill>
                    <a:schemeClr val="bg1">
                      <a:lumMod val="50000"/>
                    </a:schemeClr>
                  </a:solidFill>
                  <a:latin typeface="Calibri" pitchFamily="34" charset="0"/>
                  <a:cs typeface="Calibri" panose="020F0502020204030204" pitchFamily="34" charset="0"/>
                </a:rPr>
                <a:t>Colors</a:t>
              </a:r>
              <a:r>
                <a:rPr lang="en-US" sz="4295"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endParaRPr lang="en-US" sz="4295"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75"/>
                </a:spcAft>
              </a:pPr>
              <a:r>
                <a:rPr lang="en-US" sz="4295"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lgn="ctr">
                <a:spcBef>
                  <a:spcPts val="0"/>
                </a:spcBef>
                <a:spcAft>
                  <a:spcPts val="0"/>
                </a:spcAft>
              </a:pPr>
              <a:endParaRPr lang="en-US" sz="315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br>
                <a:rPr lang="en-US" sz="3150" dirty="0">
                  <a:solidFill>
                    <a:schemeClr val="bg1">
                      <a:lumMod val="50000"/>
                    </a:schemeClr>
                  </a:solidFill>
                  <a:latin typeface="Calibri" pitchFamily="34" charset="0"/>
                  <a:cs typeface="Calibri" panose="020F0502020204030204" pitchFamily="34" charset="0"/>
                </a:rPr>
              </a:br>
              <a:r>
                <a:rPr lang="en-US" sz="315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26212800"/>
              <a:ext cx="11904515" cy="10246927"/>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223710" y="28585393"/>
            <a:ext cx="6742190" cy="133108"/>
          </a:xfrm>
          <a:prstGeom prst="rect">
            <a:avLst/>
          </a:prstGeom>
        </p:spPr>
      </p:pic>
    </p:spTree>
    <p:extLst>
      <p:ext uri="{BB962C8B-B14F-4D97-AF65-F5344CB8AC3E}">
        <p14:creationId xmlns:p14="http://schemas.microsoft.com/office/powerpoint/2010/main" val="27765283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985D6BDF-9D0E-4E2B-85B8-D8F4790360C9}" type="datetimeFigureOut">
              <a:rPr lang="en-US" smtClean="0"/>
              <a:t>4/17/2020</a:t>
            </a:fld>
            <a:endParaRPr lang="en-US" dirty="0"/>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614779358"/>
      </p:ext>
    </p:extLst>
  </p:cSld>
  <p:clrMap bg1="lt1" tx1="dk1" bg2="lt2" tx2="dk2" accent1="accent1" accent2="accent2" accent3="accent3" accent4="accent4" accent5="accent5" accent6="accent6" hlink="hlink" folHlink="folHlink"/>
  <p:sldLayoutIdLst>
    <p:sldLayoutId id="2147483702" r:id="rId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92"/>
          <p:cNvSpPr txBox="1">
            <a:spLocks noChangeArrowheads="1"/>
          </p:cNvSpPr>
          <p:nvPr/>
        </p:nvSpPr>
        <p:spPr bwMode="auto">
          <a:xfrm>
            <a:off x="2057400" y="19424104"/>
            <a:ext cx="23564088" cy="4891715"/>
          </a:xfrm>
          <a:prstGeom prst="rect">
            <a:avLst/>
          </a:prstGeom>
          <a:solidFill>
            <a:schemeClr val="bg1"/>
          </a:solidFill>
          <a:ln w="12700">
            <a:noFill/>
          </a:ln>
          <a:effectLst/>
        </p:spPr>
        <p:txBody>
          <a:bodyPr wrap="square" lIns="80010" tIns="320040" rIns="120006" bIns="12000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Aft>
                <a:spcPts val="2578"/>
              </a:spcAft>
            </a:pPr>
            <a:r>
              <a:rPr lang="en-US" sz="3200" dirty="0">
                <a:latin typeface="Calibri" pitchFamily="34" charset="0"/>
              </a:rPr>
              <a:t>Click here to insert your Discussion text. Type it in or copy and paste from your Word document or other source.</a:t>
            </a:r>
          </a:p>
          <a:p>
            <a:pPr eaLnBrk="1" hangingPunct="1">
              <a:spcAft>
                <a:spcPts val="2578"/>
              </a:spcAft>
            </a:pPr>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spcAft>
                <a:spcPts val="2578"/>
              </a:spcAft>
            </a:pPr>
            <a:r>
              <a:rPr lang="en-US" sz="3200" dirty="0">
                <a:latin typeface="Calibri" pitchFamily="34" charset="0"/>
              </a:rPr>
              <a:t>To change the font style of this text box: Click on the border once to highlight the entire text box, then select a different font or font size that suits you. </a:t>
            </a:r>
          </a:p>
          <a:p>
            <a:pPr eaLnBrk="1" hangingPunct="1">
              <a:spcAft>
                <a:spcPts val="2578"/>
              </a:spcAft>
            </a:pPr>
            <a:r>
              <a:rPr lang="en-US" sz="3200" dirty="0">
                <a:latin typeface="Calibri" pitchFamily="34" charset="0"/>
              </a:rPr>
              <a:t>Zoom out to 100% to preview how your layout, images, charts, and graphs will look on your printed poster or on a large screen.  When pasting graphs, charts, </a:t>
            </a:r>
            <a:r>
              <a:rPr lang="en-US" sz="3200" dirty="0" err="1">
                <a:latin typeface="Calibri" pitchFamily="34" charset="0"/>
              </a:rPr>
              <a:t>etc</a:t>
            </a:r>
            <a:r>
              <a:rPr lang="en-US" sz="3200" dirty="0">
                <a:latin typeface="Calibri" pitchFamily="34" charset="0"/>
              </a:rPr>
              <a:t>, the resolution is better if you do not paste as a picture.</a:t>
            </a:r>
          </a:p>
        </p:txBody>
      </p:sp>
      <p:sp>
        <p:nvSpPr>
          <p:cNvPr id="37" name="Text Box 192">
            <a:extLst>
              <a:ext uri="{FF2B5EF4-FFF2-40B4-BE49-F238E27FC236}">
                <a16:creationId xmlns:a16="http://schemas.microsoft.com/office/drawing/2014/main" id="{148C90E4-1FA8-4C96-AAAC-74175413A4F3}"/>
              </a:ext>
            </a:extLst>
          </p:cNvPr>
          <p:cNvSpPr txBox="1">
            <a:spLocks noChangeArrowheads="1"/>
          </p:cNvSpPr>
          <p:nvPr/>
        </p:nvSpPr>
        <p:spPr bwMode="auto">
          <a:xfrm>
            <a:off x="26413053" y="5559859"/>
            <a:ext cx="10972800" cy="5050733"/>
          </a:xfrm>
          <a:prstGeom prst="rect">
            <a:avLst/>
          </a:prstGeom>
          <a:solidFill>
            <a:schemeClr val="bg1"/>
          </a:solidFill>
          <a:ln w="12700">
            <a:noFill/>
          </a:ln>
          <a:effectLst/>
        </p:spPr>
        <p:txBody>
          <a:bodyPr wrap="square" lIns="80010" tIns="320040" rIns="120006" bIns="12000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Aft>
                <a:spcPts val="2578"/>
              </a:spcAft>
            </a:pPr>
            <a:r>
              <a:rPr lang="en-US" sz="3200" dirty="0">
                <a:latin typeface="Calibri" pitchFamily="34" charset="0"/>
              </a:rPr>
              <a:t>Click here to insert your Discussion text. Type it in or copy and paste from your Word document or other source.</a:t>
            </a:r>
          </a:p>
          <a:p>
            <a:pPr eaLnBrk="1" hangingPunct="1">
              <a:spcAft>
                <a:spcPts val="2578"/>
              </a:spcAft>
            </a:pPr>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spcAft>
                <a:spcPts val="2578"/>
              </a:spcAft>
            </a:pPr>
            <a:r>
              <a:rPr lang="en-US" sz="3200" dirty="0">
                <a:latin typeface="Calibri" pitchFamily="34" charset="0"/>
              </a:rPr>
              <a:t>To change the font style of this text box: Click on the border once to highlight the entire text box, then select a different font or font size that suits you. </a:t>
            </a:r>
          </a:p>
        </p:txBody>
      </p:sp>
      <p:sp>
        <p:nvSpPr>
          <p:cNvPr id="39" name="Rectangle 38">
            <a:extLst>
              <a:ext uri="{FF2B5EF4-FFF2-40B4-BE49-F238E27FC236}">
                <a16:creationId xmlns:a16="http://schemas.microsoft.com/office/drawing/2014/main" id="{026A63B2-49DF-403F-AEC0-A9E51D763C8A}"/>
              </a:ext>
            </a:extLst>
          </p:cNvPr>
          <p:cNvSpPr/>
          <p:nvPr/>
        </p:nvSpPr>
        <p:spPr>
          <a:xfrm>
            <a:off x="26413053" y="4571999"/>
            <a:ext cx="10972800" cy="731520"/>
          </a:xfrm>
          <a:prstGeom prst="rect">
            <a:avLst/>
          </a:prstGeom>
          <a:solidFill>
            <a:schemeClr val="accent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0010" tIns="0" rIns="60003" bIns="30002" rtlCol="0" anchor="ctr"/>
          <a:lstStyle/>
          <a:p>
            <a:pPr algn="ctr"/>
            <a:r>
              <a:rPr lang="en-US" sz="4725" b="1" dirty="0">
                <a:solidFill>
                  <a:schemeClr val="accent3">
                    <a:lumMod val="20000"/>
                    <a:lumOff val="80000"/>
                  </a:schemeClr>
                </a:solidFill>
              </a:rPr>
              <a:t>Methods and Materials</a:t>
            </a:r>
          </a:p>
        </p:txBody>
      </p:sp>
      <p:sp>
        <p:nvSpPr>
          <p:cNvPr id="2" name="Rectangle 1">
            <a:extLst>
              <a:ext uri="{FF2B5EF4-FFF2-40B4-BE49-F238E27FC236}">
                <a16:creationId xmlns:a16="http://schemas.microsoft.com/office/drawing/2014/main" id="{F96B4714-E203-46ED-9EC6-0A786F85C313}"/>
              </a:ext>
            </a:extLst>
          </p:cNvPr>
          <p:cNvSpPr>
            <a:spLocks noChangeAspect="1"/>
          </p:cNvSpPr>
          <p:nvPr/>
        </p:nvSpPr>
        <p:spPr>
          <a:xfrm>
            <a:off x="1828800" y="4571999"/>
            <a:ext cx="23565306" cy="13258799"/>
          </a:xfrm>
          <a:prstGeom prst="rect">
            <a:avLst/>
          </a:prstGeom>
          <a:solidFill>
            <a:srgbClr val="FFFAEB"/>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5155" dirty="0">
              <a:solidFill>
                <a:schemeClr val="tx1"/>
              </a:solidFill>
            </a:endParaRPr>
          </a:p>
          <a:p>
            <a:pPr algn="ctr"/>
            <a:r>
              <a:rPr lang="en-US" sz="5155" dirty="0">
                <a:solidFill>
                  <a:schemeClr val="tx1"/>
                </a:solidFill>
              </a:rPr>
              <a:t>Place your visual abstract here.</a:t>
            </a:r>
          </a:p>
          <a:p>
            <a:pPr algn="ctr"/>
            <a:endParaRPr lang="en-US" sz="5155" dirty="0">
              <a:solidFill>
                <a:schemeClr val="tx1"/>
              </a:solidFill>
            </a:endParaRPr>
          </a:p>
          <a:p>
            <a:pPr algn="ctr"/>
            <a:endParaRPr lang="en-US" sz="5155" dirty="0">
              <a:solidFill>
                <a:schemeClr val="tx1"/>
              </a:solidFill>
            </a:endParaRPr>
          </a:p>
          <a:p>
            <a:pPr algn="ctr"/>
            <a:endParaRPr lang="en-US" sz="5155" dirty="0">
              <a:solidFill>
                <a:schemeClr val="tx1"/>
              </a:solidFill>
            </a:endParaRPr>
          </a:p>
          <a:p>
            <a:pPr algn="ctr"/>
            <a:endParaRPr lang="en-US" sz="5155" dirty="0">
              <a:solidFill>
                <a:schemeClr val="tx1"/>
              </a:solidFill>
            </a:endParaRPr>
          </a:p>
          <a:p>
            <a:pPr algn="ctr"/>
            <a:endParaRPr lang="en-US" sz="5155" dirty="0">
              <a:solidFill>
                <a:schemeClr val="tx1"/>
              </a:solidFill>
            </a:endParaRPr>
          </a:p>
          <a:p>
            <a:pPr algn="ctr"/>
            <a:endParaRPr lang="en-US" sz="5155" dirty="0">
              <a:solidFill>
                <a:schemeClr val="tx1"/>
              </a:solidFill>
            </a:endParaRPr>
          </a:p>
          <a:p>
            <a:pPr algn="ctr"/>
            <a:endParaRPr lang="en-US" sz="5155" dirty="0">
              <a:solidFill>
                <a:schemeClr val="tx1"/>
              </a:solidFill>
            </a:endParaRPr>
          </a:p>
          <a:p>
            <a:pPr algn="ctr"/>
            <a:endParaRPr lang="en-US" sz="3150" dirty="0">
              <a:solidFill>
                <a:schemeClr val="tx1"/>
              </a:solidFill>
            </a:endParaRPr>
          </a:p>
          <a:p>
            <a:pPr algn="ctr"/>
            <a:endParaRPr lang="en-US" sz="3150" dirty="0">
              <a:solidFill>
                <a:schemeClr val="tx1"/>
              </a:solidFill>
            </a:endParaRPr>
          </a:p>
          <a:p>
            <a:pPr algn="ctr"/>
            <a:endParaRPr lang="en-US" sz="3150" dirty="0">
              <a:solidFill>
                <a:schemeClr val="tx1"/>
              </a:solidFill>
            </a:endParaRPr>
          </a:p>
          <a:p>
            <a:pPr algn="ctr"/>
            <a:endParaRPr lang="en-US" sz="3150" dirty="0">
              <a:solidFill>
                <a:schemeClr val="tx1"/>
              </a:solidFill>
            </a:endParaRPr>
          </a:p>
          <a:p>
            <a:pPr algn="ctr"/>
            <a:r>
              <a:rPr lang="en-US" sz="3150" dirty="0">
                <a:solidFill>
                  <a:schemeClr val="tx1"/>
                </a:solidFill>
              </a:rPr>
              <a:t>Source: https://www.surgeryredesign.com/resources</a:t>
            </a:r>
          </a:p>
        </p:txBody>
      </p:sp>
      <p:sp>
        <p:nvSpPr>
          <p:cNvPr id="4" name="Text Box 122"/>
          <p:cNvSpPr txBox="1">
            <a:spLocks noChangeArrowheads="1"/>
          </p:cNvSpPr>
          <p:nvPr/>
        </p:nvSpPr>
        <p:spPr bwMode="auto">
          <a:xfrm>
            <a:off x="7768590" y="350119"/>
            <a:ext cx="35669220" cy="1683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0006" tIns="300016" rIns="120006" bIns="300016"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000" b="1" dirty="0">
                <a:solidFill>
                  <a:schemeClr val="accent3">
                    <a:lumMod val="20000"/>
                    <a:lumOff val="80000"/>
                  </a:schemeClr>
                </a:solidFill>
                <a:latin typeface="+mn-lt"/>
              </a:rPr>
              <a:t>Template Provided By Genigraphics – 800.790.4001 </a:t>
            </a:r>
            <a:r>
              <a:rPr lang="en-US" sz="7000" b="1" dirty="0">
                <a:solidFill>
                  <a:schemeClr val="accent3">
                    <a:lumMod val="20000"/>
                    <a:lumOff val="80000"/>
                  </a:schemeClr>
                </a:solidFill>
              </a:rPr>
              <a:t>– </a:t>
            </a:r>
            <a:r>
              <a:rPr lang="en-US" sz="7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16002000" y="1988657"/>
            <a:ext cx="19202400" cy="150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06" tIns="120006" rIns="120006" bIns="12000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436" dirty="0">
                <a:solidFill>
                  <a:schemeClr val="accent3">
                    <a:lumMod val="20000"/>
                    <a:lumOff val="80000"/>
                  </a:schemeClr>
                </a:solidFill>
                <a:latin typeface="+mn-lt"/>
              </a:rPr>
              <a:t>John Smith, MD</a:t>
            </a:r>
            <a:r>
              <a:rPr lang="en-US" sz="3436" baseline="30000" dirty="0">
                <a:solidFill>
                  <a:schemeClr val="accent3">
                    <a:lumMod val="20000"/>
                    <a:lumOff val="80000"/>
                  </a:schemeClr>
                </a:solidFill>
                <a:latin typeface="+mn-lt"/>
              </a:rPr>
              <a:t>1</a:t>
            </a:r>
            <a:r>
              <a:rPr lang="en-US" sz="3436" dirty="0">
                <a:solidFill>
                  <a:schemeClr val="accent3">
                    <a:lumMod val="20000"/>
                    <a:lumOff val="80000"/>
                  </a:schemeClr>
                </a:solidFill>
                <a:latin typeface="+mn-lt"/>
              </a:rPr>
              <a:t>; Jane Doe, PhD</a:t>
            </a:r>
            <a:r>
              <a:rPr lang="en-US" sz="3436" baseline="30000" dirty="0">
                <a:solidFill>
                  <a:schemeClr val="accent3">
                    <a:lumMod val="20000"/>
                    <a:lumOff val="80000"/>
                  </a:schemeClr>
                </a:solidFill>
                <a:latin typeface="+mn-lt"/>
              </a:rPr>
              <a:t>2</a:t>
            </a:r>
            <a:r>
              <a:rPr lang="en-US" sz="3436" dirty="0">
                <a:solidFill>
                  <a:schemeClr val="accent3">
                    <a:lumMod val="20000"/>
                    <a:lumOff val="80000"/>
                  </a:schemeClr>
                </a:solidFill>
                <a:latin typeface="+mn-lt"/>
              </a:rPr>
              <a:t>; Frederick Jones, MD, PhD</a:t>
            </a:r>
            <a:r>
              <a:rPr lang="en-US" sz="3436" baseline="30000" dirty="0">
                <a:solidFill>
                  <a:schemeClr val="accent3">
                    <a:lumMod val="20000"/>
                    <a:lumOff val="80000"/>
                  </a:schemeClr>
                </a:solidFill>
                <a:latin typeface="+mn-lt"/>
              </a:rPr>
              <a:t>1,2</a:t>
            </a:r>
          </a:p>
          <a:p>
            <a:pPr algn="ctr" eaLnBrk="1" hangingPunct="1"/>
            <a:r>
              <a:rPr lang="en-US" sz="3436" baseline="30000" dirty="0">
                <a:solidFill>
                  <a:schemeClr val="accent3">
                    <a:lumMod val="20000"/>
                    <a:lumOff val="80000"/>
                  </a:schemeClr>
                </a:solidFill>
                <a:latin typeface="+mn-lt"/>
              </a:rPr>
              <a:t>1</a:t>
            </a:r>
            <a:r>
              <a:rPr lang="en-US" sz="3436" dirty="0">
                <a:solidFill>
                  <a:schemeClr val="accent3">
                    <a:lumMod val="20000"/>
                    <a:lumOff val="80000"/>
                  </a:schemeClr>
                </a:solidFill>
                <a:latin typeface="+mn-lt"/>
              </a:rPr>
              <a:t>University of Affiliation, </a:t>
            </a:r>
            <a:r>
              <a:rPr lang="en-US" sz="3436" baseline="30000" dirty="0">
                <a:solidFill>
                  <a:schemeClr val="accent3">
                    <a:lumMod val="20000"/>
                    <a:lumOff val="80000"/>
                  </a:schemeClr>
                </a:solidFill>
                <a:latin typeface="+mn-lt"/>
              </a:rPr>
              <a:t>2</a:t>
            </a:r>
            <a:r>
              <a:rPr lang="en-US" sz="3436" dirty="0">
                <a:solidFill>
                  <a:schemeClr val="accent3">
                    <a:lumMod val="20000"/>
                    <a:lumOff val="80000"/>
                  </a:schemeClr>
                </a:solidFill>
                <a:latin typeface="+mn-lt"/>
              </a:rPr>
              <a:t>Medical Center of Affiliation</a:t>
            </a:r>
          </a:p>
        </p:txBody>
      </p:sp>
      <p:sp>
        <p:nvSpPr>
          <p:cNvPr id="24" name="TextBox 23"/>
          <p:cNvSpPr txBox="1"/>
          <p:nvPr/>
        </p:nvSpPr>
        <p:spPr>
          <a:xfrm>
            <a:off x="7840983" y="26283283"/>
            <a:ext cx="2139295" cy="2215026"/>
          </a:xfrm>
          <a:prstGeom prst="rect">
            <a:avLst/>
          </a:prstGeom>
          <a:solidFill>
            <a:schemeClr val="accent1">
              <a:lumMod val="40000"/>
              <a:lumOff val="60000"/>
            </a:schemeClr>
          </a:solidFill>
        </p:spPr>
        <p:txBody>
          <a:bodyPr wrap="none" lIns="60003" tIns="30002" rIns="60003" bIns="30002" rtlCol="0">
            <a:spAutoFit/>
          </a:bodyPr>
          <a:lstStyle/>
          <a:p>
            <a:r>
              <a:rPr lang="en-US" sz="2800" dirty="0"/>
              <a:t>[name]</a:t>
            </a:r>
          </a:p>
          <a:p>
            <a:r>
              <a:rPr lang="en-US" sz="2800" dirty="0"/>
              <a:t>[organization]</a:t>
            </a:r>
          </a:p>
          <a:p>
            <a:r>
              <a:rPr lang="en-US" sz="2800" dirty="0"/>
              <a:t>[address]</a:t>
            </a:r>
          </a:p>
          <a:p>
            <a:r>
              <a:rPr lang="en-US" sz="2800" dirty="0"/>
              <a:t>[email]</a:t>
            </a:r>
          </a:p>
          <a:p>
            <a:r>
              <a:rPr lang="en-US" sz="2800" dirty="0"/>
              <a:t>[phone]</a:t>
            </a:r>
          </a:p>
        </p:txBody>
      </p:sp>
      <p:sp>
        <p:nvSpPr>
          <p:cNvPr id="25" name="TextBox 24"/>
          <p:cNvSpPr txBox="1"/>
          <p:nvPr/>
        </p:nvSpPr>
        <p:spPr>
          <a:xfrm>
            <a:off x="7840980" y="25503189"/>
            <a:ext cx="1757716" cy="676143"/>
          </a:xfrm>
          <a:prstGeom prst="rect">
            <a:avLst/>
          </a:prstGeom>
          <a:noFill/>
        </p:spPr>
        <p:txBody>
          <a:bodyPr wrap="none" lIns="60003" tIns="30002" rIns="60003" bIns="30002" rtlCol="0">
            <a:spAutoFit/>
          </a:bodyPr>
          <a:lstStyle/>
          <a:p>
            <a:r>
              <a:rPr lang="en-US" sz="4000" b="1" dirty="0"/>
              <a:t>Contact</a:t>
            </a:r>
          </a:p>
        </p:txBody>
      </p:sp>
      <p:sp>
        <p:nvSpPr>
          <p:cNvPr id="26" name="TextBox 25"/>
          <p:cNvSpPr txBox="1"/>
          <p:nvPr/>
        </p:nvSpPr>
        <p:spPr>
          <a:xfrm>
            <a:off x="27432000" y="26134050"/>
            <a:ext cx="12801600" cy="2275614"/>
          </a:xfrm>
          <a:prstGeom prst="rect">
            <a:avLst/>
          </a:prstGeom>
          <a:noFill/>
        </p:spPr>
        <p:txBody>
          <a:bodyPr wrap="square" lIns="60003" tIns="60003" rIns="60003" bIns="60003" numCol="1" spcCol="419070" rtlCol="0">
            <a:spAutoFit/>
          </a:bodyPr>
          <a:lstStyle/>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a:p>
            <a:pPr marL="300023" indent="-300023">
              <a:buFont typeface="+mj-lt"/>
              <a:buAutoNum type="arabicPeriod"/>
            </a:pPr>
            <a:r>
              <a:rPr lang="en-US" sz="1400" dirty="0"/>
              <a:t>  </a:t>
            </a:r>
          </a:p>
        </p:txBody>
      </p:sp>
      <p:sp>
        <p:nvSpPr>
          <p:cNvPr id="27" name="TextBox 26"/>
          <p:cNvSpPr txBox="1"/>
          <p:nvPr/>
        </p:nvSpPr>
        <p:spPr>
          <a:xfrm>
            <a:off x="27432000" y="25503189"/>
            <a:ext cx="2456304" cy="676143"/>
          </a:xfrm>
          <a:prstGeom prst="rect">
            <a:avLst/>
          </a:prstGeom>
          <a:noFill/>
        </p:spPr>
        <p:txBody>
          <a:bodyPr wrap="none" lIns="60003" tIns="30002" rIns="60003" bIns="30002" rtlCol="0">
            <a:spAutoFit/>
          </a:bodyPr>
          <a:lstStyle/>
          <a:p>
            <a:r>
              <a:rPr lang="en-US" sz="4000" b="1" dirty="0"/>
              <a:t>References</a:t>
            </a:r>
          </a:p>
        </p:txBody>
      </p:sp>
      <p:grpSp>
        <p:nvGrpSpPr>
          <p:cNvPr id="28" name="Group 27">
            <a:extLst>
              <a:ext uri="{FF2B5EF4-FFF2-40B4-BE49-F238E27FC236}">
                <a16:creationId xmlns:a16="http://schemas.microsoft.com/office/drawing/2014/main" id="{B10A2052-B941-40B2-87F4-3863E6C0BD94}"/>
              </a:ext>
            </a:extLst>
          </p:cNvPr>
          <p:cNvGrpSpPr/>
          <p:nvPr/>
        </p:nvGrpSpPr>
        <p:grpSpPr>
          <a:xfrm>
            <a:off x="38404800" y="11064240"/>
            <a:ext cx="10972800" cy="6344724"/>
            <a:chOff x="38404800" y="11887200"/>
            <a:chExt cx="10972800" cy="6344724"/>
          </a:xfrm>
        </p:grpSpPr>
        <p:sp>
          <p:nvSpPr>
            <p:cNvPr id="14" name="Text Box 193"/>
            <p:cNvSpPr txBox="1">
              <a:spLocks noChangeArrowheads="1"/>
            </p:cNvSpPr>
            <p:nvPr/>
          </p:nvSpPr>
          <p:spPr bwMode="auto">
            <a:xfrm>
              <a:off x="38404800" y="12801600"/>
              <a:ext cx="10972800" cy="5430324"/>
            </a:xfrm>
            <a:prstGeom prst="rect">
              <a:avLst/>
            </a:prstGeom>
            <a:solidFill>
              <a:schemeClr val="bg1"/>
            </a:solidFill>
            <a:ln w="12700">
              <a:noFill/>
            </a:ln>
            <a:effectLst/>
          </p:spPr>
          <p:txBody>
            <a:bodyPr wrap="square" lIns="80010" tIns="320040" rIns="120006" bIns="12000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Conclusions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r>
                <a:rPr lang="en-US" sz="3600" dirty="0">
                  <a:latin typeface="Calibri" pitchFamily="34" charset="0"/>
                </a:rPr>
                <a:t>poster.</a:t>
              </a:r>
            </a:p>
          </p:txBody>
        </p:sp>
        <p:sp>
          <p:nvSpPr>
            <p:cNvPr id="36" name="Rectangle 35"/>
            <p:cNvSpPr/>
            <p:nvPr/>
          </p:nvSpPr>
          <p:spPr>
            <a:xfrm>
              <a:off x="38404800" y="11887200"/>
              <a:ext cx="10972800" cy="731520"/>
            </a:xfrm>
            <a:prstGeom prst="rect">
              <a:avLst/>
            </a:prstGeom>
            <a:solidFill>
              <a:schemeClr val="accent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0010" tIns="0" rIns="60003" bIns="30002" rtlCol="0" anchor="ctr"/>
            <a:lstStyle/>
            <a:p>
              <a:pPr algn="ctr"/>
              <a:r>
                <a:rPr lang="en-US" sz="4725" b="1" dirty="0">
                  <a:solidFill>
                    <a:schemeClr val="accent3">
                      <a:lumMod val="20000"/>
                      <a:lumOff val="80000"/>
                    </a:schemeClr>
                  </a:solidFill>
                </a:rPr>
                <a:t>Conclusions</a:t>
              </a:r>
            </a:p>
          </p:txBody>
        </p:sp>
      </p:grpSp>
      <p:sp>
        <p:nvSpPr>
          <p:cNvPr id="12" name="Text Box 191"/>
          <p:cNvSpPr txBox="1">
            <a:spLocks noChangeArrowheads="1"/>
          </p:cNvSpPr>
          <p:nvPr/>
        </p:nvSpPr>
        <p:spPr bwMode="auto">
          <a:xfrm>
            <a:off x="38404800" y="5486400"/>
            <a:ext cx="10972800" cy="5050733"/>
          </a:xfrm>
          <a:prstGeom prst="rect">
            <a:avLst/>
          </a:prstGeom>
          <a:solidFill>
            <a:schemeClr val="bg1"/>
          </a:solidFill>
          <a:ln w="12700">
            <a:noFill/>
          </a:ln>
          <a:effectLst/>
        </p:spPr>
        <p:txBody>
          <a:bodyPr wrap="square" lIns="80010" tIns="320040" rIns="120006" bIns="12000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Aft>
                <a:spcPts val="2578"/>
              </a:spcAft>
            </a:pPr>
            <a:r>
              <a:rPr lang="en-US" sz="3200" dirty="0">
                <a:latin typeface="Calibri" pitchFamily="34" charset="0"/>
              </a:rPr>
              <a:t>Click here to insert your Discussion text. Type it in or copy and paste from your Word document or other source.</a:t>
            </a:r>
          </a:p>
          <a:p>
            <a:pPr eaLnBrk="1" hangingPunct="1">
              <a:spcAft>
                <a:spcPts val="2578"/>
              </a:spcAft>
            </a:pPr>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spcAft>
                <a:spcPts val="2578"/>
              </a:spcAft>
            </a:pPr>
            <a:r>
              <a:rPr lang="en-US" sz="3200" dirty="0">
                <a:latin typeface="Calibri" pitchFamily="34" charset="0"/>
              </a:rPr>
              <a:t>To change the font style of this text box: Click on the border once to highlight the entire text box, then select a different font or font size that suits you. </a:t>
            </a:r>
          </a:p>
        </p:txBody>
      </p:sp>
      <p:sp>
        <p:nvSpPr>
          <p:cNvPr id="35" name="Rectangle 34"/>
          <p:cNvSpPr/>
          <p:nvPr/>
        </p:nvSpPr>
        <p:spPr>
          <a:xfrm>
            <a:off x="38404800" y="4571999"/>
            <a:ext cx="10972800" cy="731520"/>
          </a:xfrm>
          <a:prstGeom prst="rect">
            <a:avLst/>
          </a:prstGeom>
          <a:solidFill>
            <a:schemeClr val="accent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80010" tIns="0" rIns="60003" bIns="30002" rtlCol="0" anchor="ctr"/>
          <a:lstStyle/>
          <a:p>
            <a:pPr algn="ctr"/>
            <a:r>
              <a:rPr lang="en-US" sz="4725" b="1" dirty="0">
                <a:solidFill>
                  <a:schemeClr val="accent3">
                    <a:lumMod val="20000"/>
                    <a:lumOff val="80000"/>
                  </a:schemeClr>
                </a:solidFill>
              </a:rPr>
              <a:t>Discussion</a:t>
            </a:r>
          </a:p>
        </p:txBody>
      </p:sp>
      <p:grpSp>
        <p:nvGrpSpPr>
          <p:cNvPr id="29" name="Group 28">
            <a:extLst>
              <a:ext uri="{FF2B5EF4-FFF2-40B4-BE49-F238E27FC236}">
                <a16:creationId xmlns:a16="http://schemas.microsoft.com/office/drawing/2014/main" id="{A24C3B84-C483-40E6-9B08-3F234242AD4B}"/>
              </a:ext>
            </a:extLst>
          </p:cNvPr>
          <p:cNvGrpSpPr/>
          <p:nvPr/>
        </p:nvGrpSpPr>
        <p:grpSpPr>
          <a:xfrm>
            <a:off x="26413053" y="11064240"/>
            <a:ext cx="10986863" cy="7283443"/>
            <a:chOff x="26413053" y="4571999"/>
            <a:chExt cx="10986863" cy="7283443"/>
          </a:xfrm>
        </p:grpSpPr>
        <p:sp>
          <p:nvSpPr>
            <p:cNvPr id="15" name="Text Box 194"/>
            <p:cNvSpPr txBox="1">
              <a:spLocks noChangeArrowheads="1"/>
            </p:cNvSpPr>
            <p:nvPr/>
          </p:nvSpPr>
          <p:spPr bwMode="auto">
            <a:xfrm>
              <a:off x="26427116" y="5486400"/>
              <a:ext cx="10972800" cy="6369042"/>
            </a:xfrm>
            <a:prstGeom prst="rect">
              <a:avLst/>
            </a:prstGeom>
            <a:solidFill>
              <a:schemeClr val="bg1"/>
            </a:solidFill>
            <a:ln w="12700">
              <a:noFill/>
            </a:ln>
            <a:effectLst/>
          </p:spPr>
          <p:txBody>
            <a:bodyPr wrap="square" lIns="80010" tIns="320040" rIns="120006" bIns="12000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Aft>
                  <a:spcPts val="2578"/>
                </a:spcAft>
              </a:pPr>
              <a:r>
                <a:rPr lang="en-US" sz="3200" dirty="0">
                  <a:latin typeface="Calibri" pitchFamily="34" charset="0"/>
                </a:rPr>
                <a:t>Click here to insert your Discussion text. Type it in or copy and paste from your Word document or other source.</a:t>
              </a:r>
            </a:p>
            <a:p>
              <a:pPr eaLnBrk="1" hangingPunct="1">
                <a:spcAft>
                  <a:spcPts val="2578"/>
                </a:spcAft>
              </a:pPr>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spcAft>
                  <a:spcPts val="2578"/>
                </a:spcAft>
              </a:pPr>
              <a:r>
                <a:rPr lang="en-US" sz="3200" dirty="0">
                  <a:latin typeface="Calibri" pitchFamily="34" charset="0"/>
                </a:rPr>
                <a:t>Zoom out to 100% to preview how your layout, images, charts, and graphs will look on your printed poster or on a large screen.  When pasting graphs, charts, </a:t>
              </a:r>
              <a:r>
                <a:rPr lang="en-US" sz="3200" dirty="0" err="1">
                  <a:latin typeface="Calibri" pitchFamily="34" charset="0"/>
                </a:rPr>
                <a:t>etc</a:t>
              </a:r>
              <a:r>
                <a:rPr lang="en-US" sz="3200" dirty="0">
                  <a:latin typeface="Calibri" pitchFamily="34" charset="0"/>
                </a:rPr>
                <a:t>, the resolution is better if you do not paste as a picture.</a:t>
              </a:r>
            </a:p>
            <a:p>
              <a:pPr eaLnBrk="1" hangingPunct="1">
                <a:spcAft>
                  <a:spcPts val="2578"/>
                </a:spcAft>
              </a:pPr>
              <a:endParaRPr lang="en-US" sz="3200" dirty="0">
                <a:latin typeface="Calibri" pitchFamily="34" charset="0"/>
              </a:endParaRPr>
            </a:p>
          </p:txBody>
        </p:sp>
        <p:sp>
          <p:nvSpPr>
            <p:cNvPr id="45" name="Rectangle 44"/>
            <p:cNvSpPr/>
            <p:nvPr/>
          </p:nvSpPr>
          <p:spPr>
            <a:xfrm>
              <a:off x="26413053" y="4571999"/>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0003" tIns="0" rIns="60003" bIns="30002" rtlCol="0" anchor="ctr"/>
            <a:lstStyle/>
            <a:p>
              <a:pPr algn="ctr"/>
              <a:r>
                <a:rPr lang="en-US" sz="4725" b="1" dirty="0">
                  <a:solidFill>
                    <a:schemeClr val="accent3">
                      <a:lumMod val="20000"/>
                      <a:lumOff val="80000"/>
                    </a:schemeClr>
                  </a:solidFill>
                </a:rPr>
                <a:t>Results</a:t>
              </a:r>
            </a:p>
          </p:txBody>
        </p:sp>
      </p:grpSp>
      <p:grpSp>
        <p:nvGrpSpPr>
          <p:cNvPr id="41" name="Group 40">
            <a:extLst>
              <a:ext uri="{FF2B5EF4-FFF2-40B4-BE49-F238E27FC236}">
                <a16:creationId xmlns:a16="http://schemas.microsoft.com/office/drawing/2014/main" id="{7BED224A-B496-4E05-BB6E-A47B248DD3C0}"/>
              </a:ext>
            </a:extLst>
          </p:cNvPr>
          <p:cNvGrpSpPr/>
          <p:nvPr/>
        </p:nvGrpSpPr>
        <p:grpSpPr>
          <a:xfrm>
            <a:off x="26447898" y="17830803"/>
            <a:ext cx="11026567" cy="6559254"/>
            <a:chOff x="26458914" y="20432466"/>
            <a:chExt cx="11026567" cy="3026143"/>
          </a:xfrm>
        </p:grpSpPr>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099862623"/>
                </p:ext>
              </p:extLst>
            </p:nvPr>
          </p:nvGraphicFramePr>
          <p:xfrm>
            <a:off x="26512681" y="20727769"/>
            <a:ext cx="10972800" cy="2730840"/>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809337">
                  <a:tc>
                    <a:txBody>
                      <a:bodyPr/>
                      <a:lstStyle/>
                      <a:p>
                        <a:endParaRPr lang="en-US" sz="4400" dirty="0"/>
                      </a:p>
                    </a:txBody>
                    <a:tcPr marT="34290" marB="34290" anchor="ctr">
                      <a:solidFill>
                        <a:schemeClr val="accent1">
                          <a:lumMod val="75000"/>
                        </a:schemeClr>
                      </a:solidFill>
                    </a:tcPr>
                  </a:tc>
                  <a:tc>
                    <a:txBody>
                      <a:bodyPr/>
                      <a:lstStyle/>
                      <a:p>
                        <a:pPr algn="ctr"/>
                        <a:r>
                          <a:rPr lang="en-US" sz="4400" dirty="0"/>
                          <a:t>Heading</a:t>
                        </a:r>
                      </a:p>
                    </a:txBody>
                    <a:tcPr marT="34290" marB="34290" anchor="ctr">
                      <a:solidFill>
                        <a:schemeClr val="accent1">
                          <a:lumMod val="75000"/>
                        </a:schemeClr>
                      </a:solidFill>
                    </a:tcPr>
                  </a:tc>
                  <a:tc>
                    <a:txBody>
                      <a:bodyPr/>
                      <a:lstStyle/>
                      <a:p>
                        <a:pPr algn="ctr"/>
                        <a:r>
                          <a:rPr lang="en-US" sz="4400" dirty="0"/>
                          <a:t>Heading</a:t>
                        </a:r>
                      </a:p>
                    </a:txBody>
                    <a:tcPr marT="34290" marB="34290" anchor="ctr">
                      <a:solidFill>
                        <a:schemeClr val="accent1">
                          <a:lumMod val="75000"/>
                        </a:schemeClr>
                      </a:solidFill>
                    </a:tcPr>
                  </a:tc>
                  <a:tc>
                    <a:txBody>
                      <a:bodyPr/>
                      <a:lstStyle/>
                      <a:p>
                        <a:pPr algn="ctr"/>
                        <a:r>
                          <a:rPr lang="en-US" sz="4400" dirty="0"/>
                          <a:t>Heading</a:t>
                        </a:r>
                      </a:p>
                    </a:txBody>
                    <a:tcPr marT="34290" marB="34290" anchor="ctr">
                      <a:solidFill>
                        <a:schemeClr val="accent1">
                          <a:lumMod val="75000"/>
                        </a:schemeClr>
                      </a:solidFill>
                    </a:tcPr>
                  </a:tc>
                  <a:extLst>
                    <a:ext uri="{0D108BD9-81ED-4DB2-BD59-A6C34878D82A}">
                      <a16:rowId xmlns:a16="http://schemas.microsoft.com/office/drawing/2014/main" val="10000"/>
                    </a:ext>
                  </a:extLst>
                </a:tr>
                <a:tr h="851640">
                  <a:tc>
                    <a:txBody>
                      <a:bodyPr/>
                      <a:lstStyle/>
                      <a:p>
                        <a:r>
                          <a:rPr lang="en-US" sz="4400" dirty="0"/>
                          <a:t>Item</a:t>
                        </a:r>
                      </a:p>
                    </a:txBody>
                    <a:tcPr marT="34290" marB="34290" anchor="ctr"/>
                  </a:tc>
                  <a:tc>
                    <a:txBody>
                      <a:bodyPr/>
                      <a:lstStyle/>
                      <a:p>
                        <a:pPr algn="ctr"/>
                        <a:r>
                          <a:rPr lang="en-US" sz="4400" dirty="0"/>
                          <a:t>800</a:t>
                        </a:r>
                      </a:p>
                    </a:txBody>
                    <a:tcPr marT="34290" marB="34290" anchor="ctr"/>
                  </a:tc>
                  <a:tc>
                    <a:txBody>
                      <a:bodyPr/>
                      <a:lstStyle/>
                      <a:p>
                        <a:pPr algn="ctr"/>
                        <a:r>
                          <a:rPr lang="en-US" sz="4400" dirty="0"/>
                          <a:t>790</a:t>
                        </a:r>
                      </a:p>
                    </a:txBody>
                    <a:tcPr marT="34290" marB="34290" anchor="ctr"/>
                  </a:tc>
                  <a:tc>
                    <a:txBody>
                      <a:bodyPr/>
                      <a:lstStyle/>
                      <a:p>
                        <a:pPr algn="ctr"/>
                        <a:r>
                          <a:rPr lang="en-US" sz="4400" dirty="0"/>
                          <a:t>4001</a:t>
                        </a:r>
                      </a:p>
                    </a:txBody>
                    <a:tcPr marT="34290" marB="34290" anchor="ctr"/>
                  </a:tc>
                  <a:extLst>
                    <a:ext uri="{0D108BD9-81ED-4DB2-BD59-A6C34878D82A}">
                      <a16:rowId xmlns:a16="http://schemas.microsoft.com/office/drawing/2014/main" val="10001"/>
                    </a:ext>
                  </a:extLst>
                </a:tr>
                <a:tr h="851640">
                  <a:tc>
                    <a:txBody>
                      <a:bodyPr/>
                      <a:lstStyle/>
                      <a:p>
                        <a:r>
                          <a:rPr lang="en-US" sz="4400" dirty="0"/>
                          <a:t>Item</a:t>
                        </a:r>
                      </a:p>
                    </a:txBody>
                    <a:tcPr marT="34290" marB="34290" anchor="ctr"/>
                  </a:tc>
                  <a:tc>
                    <a:txBody>
                      <a:bodyPr/>
                      <a:lstStyle/>
                      <a:p>
                        <a:pPr algn="ctr"/>
                        <a:r>
                          <a:rPr lang="en-US" sz="4400" dirty="0"/>
                          <a:t>356</a:t>
                        </a:r>
                      </a:p>
                    </a:txBody>
                    <a:tcPr marT="34290" marB="34290" anchor="ctr"/>
                  </a:tc>
                  <a:tc>
                    <a:txBody>
                      <a:bodyPr/>
                      <a:lstStyle/>
                      <a:p>
                        <a:pPr algn="ctr"/>
                        <a:r>
                          <a:rPr lang="en-US" sz="4400" dirty="0"/>
                          <a:t>856</a:t>
                        </a:r>
                      </a:p>
                    </a:txBody>
                    <a:tcPr marT="34290" marB="34290" anchor="ctr"/>
                  </a:tc>
                  <a:tc>
                    <a:txBody>
                      <a:bodyPr/>
                      <a:lstStyle/>
                      <a:p>
                        <a:pPr algn="ctr"/>
                        <a:r>
                          <a:rPr lang="en-US" sz="4400" dirty="0"/>
                          <a:t>290</a:t>
                        </a:r>
                      </a:p>
                    </a:txBody>
                    <a:tcPr marT="34290" marB="34290" anchor="ctr"/>
                  </a:tc>
                  <a:extLst>
                    <a:ext uri="{0D108BD9-81ED-4DB2-BD59-A6C34878D82A}">
                      <a16:rowId xmlns:a16="http://schemas.microsoft.com/office/drawing/2014/main" val="10002"/>
                    </a:ext>
                  </a:extLst>
                </a:tr>
                <a:tr h="851640">
                  <a:tc>
                    <a:txBody>
                      <a:bodyPr/>
                      <a:lstStyle/>
                      <a:p>
                        <a:r>
                          <a:rPr lang="en-US" sz="4400" dirty="0"/>
                          <a:t>Item</a:t>
                        </a:r>
                      </a:p>
                    </a:txBody>
                    <a:tcPr marT="34290" marB="34290" anchor="ctr"/>
                  </a:tc>
                  <a:tc>
                    <a:txBody>
                      <a:bodyPr/>
                      <a:lstStyle/>
                      <a:p>
                        <a:pPr algn="ctr"/>
                        <a:r>
                          <a:rPr lang="en-US" sz="4400" dirty="0"/>
                          <a:t>342</a:t>
                        </a:r>
                      </a:p>
                    </a:txBody>
                    <a:tcPr marT="34290" marB="34290" anchor="ctr"/>
                  </a:tc>
                  <a:tc>
                    <a:txBody>
                      <a:bodyPr/>
                      <a:lstStyle/>
                      <a:p>
                        <a:pPr algn="ctr"/>
                        <a:r>
                          <a:rPr lang="en-US" sz="4400" dirty="0"/>
                          <a:t>596</a:t>
                        </a:r>
                      </a:p>
                    </a:txBody>
                    <a:tcPr marT="34290" marB="34290" anchor="ctr"/>
                  </a:tc>
                  <a:tc>
                    <a:txBody>
                      <a:bodyPr/>
                      <a:lstStyle/>
                      <a:p>
                        <a:pPr algn="ctr"/>
                        <a:r>
                          <a:rPr lang="en-US" sz="4400" dirty="0"/>
                          <a:t>109</a:t>
                        </a:r>
                      </a:p>
                    </a:txBody>
                    <a:tcPr marT="34290" marB="34290" anchor="ctr"/>
                  </a:tc>
                  <a:extLst>
                    <a:ext uri="{0D108BD9-81ED-4DB2-BD59-A6C34878D82A}">
                      <a16:rowId xmlns:a16="http://schemas.microsoft.com/office/drawing/2014/main" val="105843695"/>
                    </a:ext>
                  </a:extLst>
                </a:tr>
                <a:tr h="851640">
                  <a:tc>
                    <a:txBody>
                      <a:bodyPr/>
                      <a:lstStyle/>
                      <a:p>
                        <a:r>
                          <a:rPr lang="en-US" sz="4400" dirty="0"/>
                          <a:t>Item</a:t>
                        </a:r>
                      </a:p>
                    </a:txBody>
                    <a:tcPr marT="34290" marB="34290" anchor="ctr"/>
                  </a:tc>
                  <a:tc>
                    <a:txBody>
                      <a:bodyPr/>
                      <a:lstStyle/>
                      <a:p>
                        <a:pPr algn="ctr"/>
                        <a:r>
                          <a:rPr lang="en-US" sz="4400" dirty="0"/>
                          <a:t>356</a:t>
                        </a:r>
                      </a:p>
                    </a:txBody>
                    <a:tcPr marT="34290" marB="34290" anchor="ctr"/>
                  </a:tc>
                  <a:tc>
                    <a:txBody>
                      <a:bodyPr/>
                      <a:lstStyle/>
                      <a:p>
                        <a:pPr algn="ctr"/>
                        <a:r>
                          <a:rPr lang="en-US" sz="4400" dirty="0"/>
                          <a:t>617</a:t>
                        </a:r>
                      </a:p>
                    </a:txBody>
                    <a:tcPr marT="34290" marB="34290" anchor="ctr"/>
                  </a:tc>
                  <a:tc>
                    <a:txBody>
                      <a:bodyPr/>
                      <a:lstStyle/>
                      <a:p>
                        <a:pPr algn="ctr"/>
                        <a:r>
                          <a:rPr lang="en-US" sz="4400" dirty="0"/>
                          <a:t>294</a:t>
                        </a:r>
                      </a:p>
                    </a:txBody>
                    <a:tcPr marT="34290" marB="34290" anchor="ctr"/>
                  </a:tc>
                  <a:extLst>
                    <a:ext uri="{0D108BD9-81ED-4DB2-BD59-A6C34878D82A}">
                      <a16:rowId xmlns:a16="http://schemas.microsoft.com/office/drawing/2014/main" val="2630244495"/>
                    </a:ext>
                  </a:extLst>
                </a:tr>
                <a:tr h="851640">
                  <a:tc>
                    <a:txBody>
                      <a:bodyPr/>
                      <a:lstStyle/>
                      <a:p>
                        <a:r>
                          <a:rPr lang="en-US" sz="4400" dirty="0"/>
                          <a:t>Item</a:t>
                        </a:r>
                      </a:p>
                    </a:txBody>
                    <a:tcPr marT="34290" marB="34290" anchor="ctr"/>
                  </a:tc>
                  <a:tc>
                    <a:txBody>
                      <a:bodyPr/>
                      <a:lstStyle/>
                      <a:p>
                        <a:pPr algn="ctr"/>
                        <a:r>
                          <a:rPr lang="en-US" sz="4400" dirty="0"/>
                          <a:t>324</a:t>
                        </a:r>
                      </a:p>
                    </a:txBody>
                    <a:tcPr marT="34290" marB="34290" anchor="ctr"/>
                  </a:tc>
                  <a:tc>
                    <a:txBody>
                      <a:bodyPr/>
                      <a:lstStyle/>
                      <a:p>
                        <a:pPr algn="ctr"/>
                        <a:r>
                          <a:rPr lang="en-US" sz="4400" dirty="0"/>
                          <a:t>325</a:t>
                        </a:r>
                      </a:p>
                    </a:txBody>
                    <a:tcPr marT="34290" marB="34290" anchor="ctr"/>
                  </a:tc>
                  <a:tc>
                    <a:txBody>
                      <a:bodyPr/>
                      <a:lstStyle/>
                      <a:p>
                        <a:pPr algn="ctr"/>
                        <a:r>
                          <a:rPr lang="en-US" sz="4400" dirty="0"/>
                          <a:t>301</a:t>
                        </a:r>
                      </a:p>
                    </a:txBody>
                    <a:tcPr marT="34290" marB="34290" anchor="ctr"/>
                  </a:tc>
                  <a:extLst>
                    <a:ext uri="{0D108BD9-81ED-4DB2-BD59-A6C34878D82A}">
                      <a16:rowId xmlns:a16="http://schemas.microsoft.com/office/drawing/2014/main" val="10005"/>
                    </a:ext>
                  </a:extLst>
                </a:tr>
                <a:tr h="851640">
                  <a:tc>
                    <a:txBody>
                      <a:bodyPr/>
                      <a:lstStyle/>
                      <a:p>
                        <a:r>
                          <a:rPr lang="en-US" sz="4400" b="1" dirty="0"/>
                          <a:t>Total</a:t>
                        </a:r>
                      </a:p>
                    </a:txBody>
                    <a:tcPr marT="34290" marB="34290" anchor="ctr"/>
                  </a:tc>
                  <a:tc>
                    <a:txBody>
                      <a:bodyPr/>
                      <a:lstStyle/>
                      <a:p>
                        <a:pPr algn="ctr"/>
                        <a:r>
                          <a:rPr lang="en-US" sz="4400" b="1" dirty="0"/>
                          <a:t>199</a:t>
                        </a:r>
                      </a:p>
                    </a:txBody>
                    <a:tcPr marT="34290" marB="34290" anchor="ctr"/>
                  </a:tc>
                  <a:tc>
                    <a:txBody>
                      <a:bodyPr/>
                      <a:lstStyle/>
                      <a:p>
                        <a:pPr algn="ctr"/>
                        <a:r>
                          <a:rPr lang="en-US" sz="4400" b="1" dirty="0"/>
                          <a:t>137</a:t>
                        </a:r>
                      </a:p>
                    </a:txBody>
                    <a:tcPr marT="34290" marB="34290" anchor="ctr"/>
                  </a:tc>
                  <a:tc>
                    <a:txBody>
                      <a:bodyPr/>
                      <a:lstStyle/>
                      <a:p>
                        <a:pPr algn="ctr"/>
                        <a:r>
                          <a:rPr lang="en-US" sz="4400" b="1" dirty="0"/>
                          <a:t>186</a:t>
                        </a:r>
                      </a:p>
                    </a:txBody>
                    <a:tcPr marT="34290" marB="34290" anchor="ctr"/>
                  </a:tc>
                  <a:extLst>
                    <a:ext uri="{0D108BD9-81ED-4DB2-BD59-A6C34878D82A}">
                      <a16:rowId xmlns:a16="http://schemas.microsoft.com/office/drawing/2014/main" val="10006"/>
                    </a:ext>
                  </a:extLst>
                </a:tr>
              </a:tbl>
            </a:graphicData>
          </a:graphic>
        </p:graphicFrame>
        <p:sp>
          <p:nvSpPr>
            <p:cNvPr id="53" name="Text Box 180"/>
            <p:cNvSpPr txBox="1">
              <a:spLocks noChangeArrowheads="1"/>
            </p:cNvSpPr>
            <p:nvPr/>
          </p:nvSpPr>
          <p:spPr bwMode="auto">
            <a:xfrm>
              <a:off x="26458914" y="20432466"/>
              <a:ext cx="4327522" cy="491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0003" tIns="30002" rIns="60003" bIns="3000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Table 1.</a:t>
              </a:r>
              <a:r>
                <a:rPr lang="en-US" sz="2800" dirty="0">
                  <a:latin typeface="Calibri" pitchFamily="34" charset="0"/>
                </a:rPr>
                <a:t> Label in 28pt Calibri.</a:t>
              </a:r>
            </a:p>
          </p:txBody>
        </p:sp>
      </p:grpSp>
      <p:sp>
        <p:nvSpPr>
          <p:cNvPr id="30" name="Rectangle 265"/>
          <p:cNvSpPr>
            <a:spLocks noChangeAspect="1" noChangeArrowheads="1"/>
          </p:cNvSpPr>
          <p:nvPr/>
        </p:nvSpPr>
        <p:spPr bwMode="auto">
          <a:xfrm>
            <a:off x="1828800" y="705065"/>
            <a:ext cx="2743200" cy="2059025"/>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0003" tIns="30002" rIns="60003" bIns="30002" anchor="ctr"/>
          <a:lstStyle/>
          <a:p>
            <a:pPr algn="ctr" defTabSz="2879970"/>
            <a:r>
              <a:rPr lang="en-US" sz="2005" b="1" dirty="0">
                <a:latin typeface="Calibri" pitchFamily="34" charset="0"/>
              </a:rPr>
              <a:t>REPLACE THIS BOX WITH YOUR ORGANIZATION’S</a:t>
            </a:r>
          </a:p>
          <a:p>
            <a:pPr algn="ctr" defTabSz="2879970"/>
            <a:r>
              <a:rPr lang="en-US" sz="2005" b="1" dirty="0">
                <a:latin typeface="Calibri" pitchFamily="34" charset="0"/>
              </a:rPr>
              <a:t>HIGH RESOLUTION LOGO</a:t>
            </a:r>
          </a:p>
        </p:txBody>
      </p:sp>
      <p:sp>
        <p:nvSpPr>
          <p:cNvPr id="31" name="Rectangle 265"/>
          <p:cNvSpPr>
            <a:spLocks noChangeAspect="1" noChangeArrowheads="1"/>
          </p:cNvSpPr>
          <p:nvPr/>
        </p:nvSpPr>
        <p:spPr bwMode="auto">
          <a:xfrm>
            <a:off x="46634400" y="705065"/>
            <a:ext cx="2743200" cy="2059025"/>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0003" tIns="30002" rIns="60003" bIns="30002" anchor="ctr"/>
          <a:lstStyle/>
          <a:p>
            <a:pPr algn="ctr" defTabSz="2879970"/>
            <a:r>
              <a:rPr lang="en-US" sz="2005" b="1" dirty="0">
                <a:latin typeface="Calibri" pitchFamily="34" charset="0"/>
              </a:rPr>
              <a:t>REPLACE THIS BOX WITH YOUR ORGANIZATION’S</a:t>
            </a:r>
          </a:p>
          <a:p>
            <a:pPr algn="ctr" defTabSz="2879970"/>
            <a:r>
              <a:rPr lang="en-US" sz="2005" b="1" dirty="0">
                <a:latin typeface="Calibri" pitchFamily="34" charset="0"/>
              </a:rPr>
              <a:t>HIGH RESOLUTION LOGO</a:t>
            </a:r>
          </a:p>
        </p:txBody>
      </p:sp>
      <p:grpSp>
        <p:nvGrpSpPr>
          <p:cNvPr id="23" name="Group 22">
            <a:extLst>
              <a:ext uri="{FF2B5EF4-FFF2-40B4-BE49-F238E27FC236}">
                <a16:creationId xmlns:a16="http://schemas.microsoft.com/office/drawing/2014/main" id="{9D636399-C8E7-4727-825B-4DE14C5117F2}"/>
              </a:ext>
            </a:extLst>
          </p:cNvPr>
          <p:cNvGrpSpPr/>
          <p:nvPr/>
        </p:nvGrpSpPr>
        <p:grpSpPr>
          <a:xfrm>
            <a:off x="38398290" y="17827592"/>
            <a:ext cx="10979310" cy="6488230"/>
            <a:chOff x="38398290" y="17221994"/>
            <a:chExt cx="10979310" cy="7512528"/>
          </a:xfrm>
        </p:grpSpPr>
        <p:graphicFrame>
          <p:nvGraphicFramePr>
            <p:cNvPr id="7" name="Chart 6">
              <a:extLst>
                <a:ext uri="{FF2B5EF4-FFF2-40B4-BE49-F238E27FC236}">
                  <a16:creationId xmlns:a16="http://schemas.microsoft.com/office/drawing/2014/main" id="{BDE82497-42F6-495D-8190-57BD5FE8396B}"/>
                </a:ext>
              </a:extLst>
            </p:cNvPr>
            <p:cNvGraphicFramePr/>
            <p:nvPr>
              <p:extLst>
                <p:ext uri="{D42A27DB-BD31-4B8C-83A1-F6EECF244321}">
                  <p14:modId xmlns:p14="http://schemas.microsoft.com/office/powerpoint/2010/main" val="1370436508"/>
                </p:ext>
              </p:extLst>
            </p:nvPr>
          </p:nvGraphicFramePr>
          <p:xfrm>
            <a:off x="38404800" y="17966842"/>
            <a:ext cx="10972800" cy="6767680"/>
          </p:xfrm>
          <a:graphic>
            <a:graphicData uri="http://schemas.openxmlformats.org/drawingml/2006/chart">
              <c:chart xmlns:c="http://schemas.openxmlformats.org/drawingml/2006/chart" xmlns:r="http://schemas.openxmlformats.org/officeDocument/2006/relationships" r:id="rId3"/>
            </a:graphicData>
          </a:graphic>
        </p:graphicFrame>
        <p:sp>
          <p:nvSpPr>
            <p:cNvPr id="38" name="Text Box 180">
              <a:extLst>
                <a:ext uri="{FF2B5EF4-FFF2-40B4-BE49-F238E27FC236}">
                  <a16:creationId xmlns:a16="http://schemas.microsoft.com/office/drawing/2014/main" id="{3E6F7697-C72E-4955-B736-A42649C206C2}"/>
                </a:ext>
              </a:extLst>
            </p:cNvPr>
            <p:cNvSpPr txBox="1">
              <a:spLocks noChangeArrowheads="1"/>
            </p:cNvSpPr>
            <p:nvPr/>
          </p:nvSpPr>
          <p:spPr bwMode="auto">
            <a:xfrm>
              <a:off x="38398290" y="17221994"/>
              <a:ext cx="4458071" cy="491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0003" tIns="30002" rIns="60003" bIns="3000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Figure 1.</a:t>
              </a:r>
              <a:r>
                <a:rPr lang="en-US" sz="2800" dirty="0">
                  <a:latin typeface="Calibri" pitchFamily="34" charset="0"/>
                </a:rPr>
                <a:t> Label in 28pt Calibri.</a:t>
              </a:r>
            </a:p>
          </p:txBody>
        </p:sp>
      </p:grpSp>
      <p:sp>
        <p:nvSpPr>
          <p:cNvPr id="34" name="Rectangle 33"/>
          <p:cNvSpPr/>
          <p:nvPr/>
        </p:nvSpPr>
        <p:spPr>
          <a:xfrm>
            <a:off x="2057400" y="18555864"/>
            <a:ext cx="23564088"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0003" tIns="0" rIns="60003" bIns="30002" rtlCol="0" anchor="ctr"/>
          <a:lstStyle/>
          <a:p>
            <a:pPr algn="ctr"/>
            <a:r>
              <a:rPr lang="en-US" sz="4725" b="1" dirty="0">
                <a:solidFill>
                  <a:schemeClr val="accent3">
                    <a:lumMod val="20000"/>
                    <a:lumOff val="80000"/>
                  </a:schemeClr>
                </a:solidFill>
              </a:rPr>
              <a:t>Introduction</a:t>
            </a:r>
          </a:p>
        </p:txBody>
      </p:sp>
      <p:pic>
        <p:nvPicPr>
          <p:cNvPr id="17" name="Picture 16">
            <a:extLst>
              <a:ext uri="{FF2B5EF4-FFF2-40B4-BE49-F238E27FC236}">
                <a16:creationId xmlns:a16="http://schemas.microsoft.com/office/drawing/2014/main" id="{6078523A-694E-4FA6-BD61-2770A7259128}"/>
              </a:ext>
            </a:extLst>
          </p:cNvPr>
          <p:cNvPicPr>
            <a:picLocks noChangeAspect="1"/>
          </p:cNvPicPr>
          <p:nvPr/>
        </p:nvPicPr>
        <p:blipFill>
          <a:blip r:embed="rId4"/>
          <a:stretch>
            <a:fillRect/>
          </a:stretch>
        </p:blipFill>
        <p:spPr>
          <a:xfrm>
            <a:off x="4435597" y="6700871"/>
            <a:ext cx="20024689" cy="10165631"/>
          </a:xfrm>
          <a:prstGeom prst="rect">
            <a:avLst/>
          </a:prstGeom>
          <a:ln>
            <a:solidFill>
              <a:srgbClr val="7F7F7F"/>
            </a:solidFill>
          </a:ln>
        </p:spPr>
      </p:pic>
      <p:cxnSp>
        <p:nvCxnSpPr>
          <p:cNvPr id="6" name="Straight Arrow Connector 5">
            <a:extLst>
              <a:ext uri="{FF2B5EF4-FFF2-40B4-BE49-F238E27FC236}">
                <a16:creationId xmlns:a16="http://schemas.microsoft.com/office/drawing/2014/main" id="{D5528D8E-5F92-4635-8923-CC6F17D361F7}"/>
              </a:ext>
            </a:extLst>
          </p:cNvPr>
          <p:cNvCxnSpPr>
            <a:cxnSpLocks/>
          </p:cNvCxnSpPr>
          <p:nvPr/>
        </p:nvCxnSpPr>
        <p:spPr>
          <a:xfrm>
            <a:off x="18078450" y="5845467"/>
            <a:ext cx="7315656" cy="0"/>
          </a:xfrm>
          <a:prstGeom prst="straightConnector1">
            <a:avLst/>
          </a:prstGeom>
          <a:ln w="635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EA69B56-214E-4450-B369-B9D139B0CAED}"/>
              </a:ext>
            </a:extLst>
          </p:cNvPr>
          <p:cNvCxnSpPr>
            <a:cxnSpLocks/>
          </p:cNvCxnSpPr>
          <p:nvPr/>
        </p:nvCxnSpPr>
        <p:spPr>
          <a:xfrm flipH="1">
            <a:off x="1981203" y="5845467"/>
            <a:ext cx="7168000" cy="0"/>
          </a:xfrm>
          <a:prstGeom prst="straightConnector1">
            <a:avLst/>
          </a:prstGeom>
          <a:ln w="635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951ECBD6-946E-4A83-9B0E-E6C9322F05C8}"/>
              </a:ext>
            </a:extLst>
          </p:cNvPr>
          <p:cNvCxnSpPr>
            <a:cxnSpLocks/>
          </p:cNvCxnSpPr>
          <p:nvPr/>
        </p:nvCxnSpPr>
        <p:spPr>
          <a:xfrm flipV="1">
            <a:off x="3625173" y="4848755"/>
            <a:ext cx="0" cy="12017749"/>
          </a:xfrm>
          <a:prstGeom prst="straightConnector1">
            <a:avLst/>
          </a:prstGeom>
          <a:ln w="635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7358</TotalTime>
  <Words>683</Words>
  <Application>Microsoft Office PowerPoint</Application>
  <PresentationFormat>Custom</PresentationFormat>
  <Paragraphs>89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Christa Stiles</cp:lastModifiedBy>
  <cp:revision>101</cp:revision>
  <cp:lastPrinted>2013-02-12T02:21:55Z</cp:lastPrinted>
  <dcterms:created xsi:type="dcterms:W3CDTF">2013-02-10T21:14:48Z</dcterms:created>
  <dcterms:modified xsi:type="dcterms:W3CDTF">2020-04-17T19:17:59Z</dcterms:modified>
</cp:coreProperties>
</file>