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</p:sldIdLst>
  <p:sldSz cx="40233600" cy="40233600"/>
  <p:notesSz cx="7004050" cy="9290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672">
          <p15:clr>
            <a:srgbClr val="A4A3A4"/>
          </p15:clr>
        </p15:guide>
        <p15:guide id="2" pos="126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  <a:srgbClr val="FFFA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 autoAdjust="0"/>
    <p:restoredTop sz="94676" autoAdjust="0"/>
  </p:normalViewPr>
  <p:slideViewPr>
    <p:cSldViewPr>
      <p:cViewPr varScale="1">
        <p:scale>
          <a:sx n="14" d="100"/>
          <a:sy n="14" d="100"/>
        </p:scale>
        <p:origin x="2059" y="158"/>
      </p:cViewPr>
      <p:guideLst>
        <p:guide orient="horz" pos="12672"/>
        <p:guide pos="1267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3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0167767115048116E-2"/>
          <c:y val="0.14306555430571177"/>
          <c:w val="0.91789646899606303"/>
          <c:h val="0.650007186601674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2A-4024-9B8F-8CA5FE586B6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2A-4024-9B8F-8CA5FE586B6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C2A-4024-9B8F-8CA5FE586B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51219048"/>
        <c:axId val="551223312"/>
      </c:barChart>
      <c:catAx>
        <c:axId val="551219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223312"/>
        <c:crosses val="autoZero"/>
        <c:auto val="1"/>
        <c:lblAlgn val="ctr"/>
        <c:lblOffset val="100"/>
        <c:noMultiLvlLbl val="0"/>
      </c:catAx>
      <c:valAx>
        <c:axId val="551223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219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1">
          <a:lumMod val="75000"/>
        </a:schemeClr>
      </a:solidFill>
    </a:ln>
    <a:effectLst/>
  </c:spPr>
  <c:txPr>
    <a:bodyPr/>
    <a:lstStyle/>
    <a:p>
      <a:pPr>
        <a:defRPr sz="28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39502080" y="0"/>
            <a:ext cx="731520" cy="40233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814" tIns="41907" rIns="83814" bIns="41907"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0"/>
            <a:ext cx="731520" cy="40233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814" tIns="41907" rIns="83814" bIns="41907"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0"/>
            <a:ext cx="40233600" cy="502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814" tIns="41907" rIns="83814" bIns="41907"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 userDrawn="1"/>
        </p:nvSpPr>
        <p:spPr>
          <a:xfrm>
            <a:off x="0" y="35204400"/>
            <a:ext cx="40233600" cy="5029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814" tIns="41907" rIns="83814" bIns="41907" rtlCol="0" anchor="ctr"/>
          <a:lstStyle/>
          <a:p>
            <a:pPr algn="ctr"/>
            <a:endParaRPr lang="en-US" dirty="0"/>
          </a:p>
        </p:txBody>
      </p:sp>
      <p:sp>
        <p:nvSpPr>
          <p:cNvPr id="19" name="Instructions"/>
          <p:cNvSpPr/>
          <p:nvPr userDrawn="1"/>
        </p:nvSpPr>
        <p:spPr>
          <a:xfrm>
            <a:off x="-12573000" y="0"/>
            <a:ext cx="11734800" cy="40233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535" tIns="209535" rIns="209535" bIns="209535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2200"/>
              </a:spcAft>
            </a:pPr>
            <a:r>
              <a:rPr lang="en-US"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88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00"/>
              </a:spcAft>
            </a:pP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44” high by 44” wide. It can be used to print any poster with a 1:1 aspect ratio.</a:t>
            </a:r>
          </a:p>
          <a:p>
            <a:pPr lvl="0">
              <a:spcBef>
                <a:spcPts val="0"/>
              </a:spcBef>
              <a:spcAft>
                <a:spcPts val="2200"/>
              </a:spcAft>
            </a:pPr>
            <a:r>
              <a:rPr lang="en-US"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Placeholders</a:t>
            </a:r>
            <a:r>
              <a:rPr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200"/>
              </a:spcAft>
            </a:pPr>
            <a:r>
              <a:rPr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The 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various elements included</a:t>
            </a:r>
            <a:r>
              <a:rPr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in this 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are ones</a:t>
            </a:r>
            <a:r>
              <a:rPr lang="en-US" sz="60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we often see in medical, research, and scientific posters.</a:t>
            </a:r>
            <a:r>
              <a:rPr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Feel</a:t>
            </a:r>
            <a:r>
              <a:rPr lang="en-US" sz="60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free to edit, move,  add, and delete items, or change the layout to suit your needs. Always check with your conference organizer for specific requirements.</a:t>
            </a:r>
          </a:p>
          <a:p>
            <a:pPr lvl="0">
              <a:spcBef>
                <a:spcPts val="0"/>
              </a:spcBef>
              <a:spcAft>
                <a:spcPts val="2200"/>
              </a:spcAft>
            </a:pPr>
            <a:r>
              <a:rPr lang="en-US"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88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200"/>
              </a:spcAft>
            </a:pP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60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60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60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2200"/>
              </a:spcAft>
            </a:pP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If you are laying out a large poster and using half-scale dimensions, be sure to preview your graphics at 200% to see them at their final printed size.</a:t>
            </a:r>
          </a:p>
          <a:p>
            <a:pPr lvl="0">
              <a:spcBef>
                <a:spcPts val="0"/>
              </a:spcBef>
              <a:spcAft>
                <a:spcPts val="2200"/>
              </a:spcAft>
            </a:pP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Please note that graphics from websites (such as the logo on your hospital's or university's home page) will only be 72dpi and not suitable for printing.</a:t>
            </a:r>
          </a:p>
          <a:p>
            <a:pPr lvl="0" algn="ctr">
              <a:spcBef>
                <a:spcPts val="0"/>
              </a:spcBef>
              <a:spcAft>
                <a:spcPts val="2200"/>
              </a:spcAft>
            </a:pPr>
            <a:br>
              <a:rPr lang="en-US" sz="4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4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41071800" y="0"/>
            <a:ext cx="11734800" cy="40233600"/>
            <a:chOff x="33832800" y="0"/>
            <a:chExt cx="12801600" cy="43891200"/>
          </a:xfrm>
        </p:grpSpPr>
        <p:sp>
          <p:nvSpPr>
            <p:cNvPr id="21" name="Instructions"/>
            <p:cNvSpPr/>
            <p:nvPr userDrawn="1"/>
          </p:nvSpPr>
          <p:spPr>
            <a:xfrm>
              <a:off x="33832800" y="0"/>
              <a:ext cx="12801600" cy="43891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2200"/>
                </a:spcAft>
              </a:pPr>
              <a:r>
                <a:rPr lang="en-US" sz="88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8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88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8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r>
                <a:rPr lang="en-US" sz="60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60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60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r>
                <a:rPr lang="en-US" sz="88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r>
                <a:rPr lang="en-US" sz="60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60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4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4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22" name="Picture 21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81342" y="9260274"/>
              <a:ext cx="11904515" cy="10246926"/>
            </a:xfrm>
            <a:prstGeom prst="rect">
              <a:avLst/>
            </a:prstGeom>
          </p:spPr>
        </p:pic>
      </p:grp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47200" y="39928800"/>
            <a:ext cx="5297435" cy="185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26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AA2320-7051-4086-BE30-05F3CED99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6060" y="2142070"/>
            <a:ext cx="34701480" cy="7776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CB6650-51D1-4FB7-8D77-2EAACEEADF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66060" y="10710333"/>
            <a:ext cx="34701480" cy="25527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90E7C8-7FF9-4C9C-8025-3CCF1F5801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766060" y="37290589"/>
            <a:ext cx="9052560" cy="21420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D6BDF-9D0E-4E2B-85B8-D8F4790360C9}" type="datetimeFigureOut">
              <a:rPr lang="en-US" smtClean="0"/>
              <a:t>2/15/2020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C26B8D-9A00-4784-BBA0-627D012CA8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327380" y="37290589"/>
            <a:ext cx="13578840" cy="21420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72DF0-F4C0-44E8-9F72-FFC4534F3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8414980" y="37290589"/>
            <a:ext cx="9052560" cy="21420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515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3017520" rtl="0" eaLnBrk="1" latinLnBrk="0" hangingPunct="1">
        <a:lnSpc>
          <a:spcPct val="90000"/>
        </a:lnSpc>
        <a:spcBef>
          <a:spcPct val="0"/>
        </a:spcBef>
        <a:buNone/>
        <a:defRPr sz="14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4380" indent="-754380" algn="l" defTabSz="3017520" rtl="0" eaLnBrk="1" latinLnBrk="0" hangingPunct="1">
        <a:lnSpc>
          <a:spcPct val="90000"/>
        </a:lnSpc>
        <a:spcBef>
          <a:spcPts val="3300"/>
        </a:spcBef>
        <a:buFont typeface="Arial" panose="020B0604020202020204" pitchFamily="34" charset="0"/>
        <a:buChar char="•"/>
        <a:defRPr sz="9240" kern="1200">
          <a:solidFill>
            <a:schemeClr val="tx1"/>
          </a:solidFill>
          <a:latin typeface="+mn-lt"/>
          <a:ea typeface="+mn-ea"/>
          <a:cs typeface="+mn-cs"/>
        </a:defRPr>
      </a:lvl1pPr>
      <a:lvl2pPr marL="2263140" indent="-754380" algn="l" defTabSz="3017520" rtl="0" eaLnBrk="1" latinLnBrk="0" hangingPunct="1">
        <a:lnSpc>
          <a:spcPct val="90000"/>
        </a:lnSpc>
        <a:spcBef>
          <a:spcPts val="165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2pPr>
      <a:lvl3pPr marL="3771900" indent="-754380" algn="l" defTabSz="3017520" rtl="0" eaLnBrk="1" latinLnBrk="0" hangingPunct="1">
        <a:lnSpc>
          <a:spcPct val="90000"/>
        </a:lnSpc>
        <a:spcBef>
          <a:spcPts val="1650"/>
        </a:spcBef>
        <a:buFont typeface="Arial" panose="020B0604020202020204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280660" indent="-754380" algn="l" defTabSz="3017520" rtl="0" eaLnBrk="1" latinLnBrk="0" hangingPunct="1">
        <a:lnSpc>
          <a:spcPct val="90000"/>
        </a:lnSpc>
        <a:spcBef>
          <a:spcPts val="1650"/>
        </a:spcBef>
        <a:buFont typeface="Arial" panose="020B0604020202020204" pitchFamily="34" charset="0"/>
        <a:buChar char="•"/>
        <a:defRPr sz="5940" kern="1200">
          <a:solidFill>
            <a:schemeClr val="tx1"/>
          </a:solidFill>
          <a:latin typeface="+mn-lt"/>
          <a:ea typeface="+mn-ea"/>
          <a:cs typeface="+mn-cs"/>
        </a:defRPr>
      </a:lvl4pPr>
      <a:lvl5pPr marL="6789420" indent="-754380" algn="l" defTabSz="3017520" rtl="0" eaLnBrk="1" latinLnBrk="0" hangingPunct="1">
        <a:lnSpc>
          <a:spcPct val="90000"/>
        </a:lnSpc>
        <a:spcBef>
          <a:spcPts val="1650"/>
        </a:spcBef>
        <a:buFont typeface="Arial" panose="020B0604020202020204" pitchFamily="34" charset="0"/>
        <a:buChar char="•"/>
        <a:defRPr sz="5940" kern="1200">
          <a:solidFill>
            <a:schemeClr val="tx1"/>
          </a:solidFill>
          <a:latin typeface="+mn-lt"/>
          <a:ea typeface="+mn-ea"/>
          <a:cs typeface="+mn-cs"/>
        </a:defRPr>
      </a:lvl5pPr>
      <a:lvl6pPr marL="8298180" indent="-754380" algn="l" defTabSz="3017520" rtl="0" eaLnBrk="1" latinLnBrk="0" hangingPunct="1">
        <a:lnSpc>
          <a:spcPct val="90000"/>
        </a:lnSpc>
        <a:spcBef>
          <a:spcPts val="1650"/>
        </a:spcBef>
        <a:buFont typeface="Arial" panose="020B0604020202020204" pitchFamily="34" charset="0"/>
        <a:buChar char="•"/>
        <a:defRPr sz="5940" kern="1200">
          <a:solidFill>
            <a:schemeClr val="tx1"/>
          </a:solidFill>
          <a:latin typeface="+mn-lt"/>
          <a:ea typeface="+mn-ea"/>
          <a:cs typeface="+mn-cs"/>
        </a:defRPr>
      </a:lvl6pPr>
      <a:lvl7pPr marL="9806940" indent="-754380" algn="l" defTabSz="3017520" rtl="0" eaLnBrk="1" latinLnBrk="0" hangingPunct="1">
        <a:lnSpc>
          <a:spcPct val="90000"/>
        </a:lnSpc>
        <a:spcBef>
          <a:spcPts val="1650"/>
        </a:spcBef>
        <a:buFont typeface="Arial" panose="020B0604020202020204" pitchFamily="34" charset="0"/>
        <a:buChar char="•"/>
        <a:defRPr sz="5940" kern="1200">
          <a:solidFill>
            <a:schemeClr val="tx1"/>
          </a:solidFill>
          <a:latin typeface="+mn-lt"/>
          <a:ea typeface="+mn-ea"/>
          <a:cs typeface="+mn-cs"/>
        </a:defRPr>
      </a:lvl7pPr>
      <a:lvl8pPr marL="11315700" indent="-754380" algn="l" defTabSz="3017520" rtl="0" eaLnBrk="1" latinLnBrk="0" hangingPunct="1">
        <a:lnSpc>
          <a:spcPct val="90000"/>
        </a:lnSpc>
        <a:spcBef>
          <a:spcPts val="1650"/>
        </a:spcBef>
        <a:buFont typeface="Arial" panose="020B0604020202020204" pitchFamily="34" charset="0"/>
        <a:buChar char="•"/>
        <a:defRPr sz="5940" kern="1200">
          <a:solidFill>
            <a:schemeClr val="tx1"/>
          </a:solidFill>
          <a:latin typeface="+mn-lt"/>
          <a:ea typeface="+mn-ea"/>
          <a:cs typeface="+mn-cs"/>
        </a:defRPr>
      </a:lvl8pPr>
      <a:lvl9pPr marL="12824460" indent="-754380" algn="l" defTabSz="3017520" rtl="0" eaLnBrk="1" latinLnBrk="0" hangingPunct="1">
        <a:lnSpc>
          <a:spcPct val="90000"/>
        </a:lnSpc>
        <a:spcBef>
          <a:spcPts val="1650"/>
        </a:spcBef>
        <a:buFont typeface="Arial" panose="020B0604020202020204" pitchFamily="34" charset="0"/>
        <a:buChar char="•"/>
        <a:defRPr sz="59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1752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1pPr>
      <a:lvl2pPr marL="1508760" algn="l" defTabSz="301752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2pPr>
      <a:lvl3pPr marL="3017520" algn="l" defTabSz="301752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3pPr>
      <a:lvl4pPr marL="4526280" algn="l" defTabSz="301752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4pPr>
      <a:lvl5pPr marL="6035040" algn="l" defTabSz="301752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algn="l" defTabSz="301752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6pPr>
      <a:lvl7pPr marL="9052560" algn="l" defTabSz="301752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7pPr>
      <a:lvl8pPr marL="10561320" algn="l" defTabSz="301752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8pPr>
      <a:lvl9pPr marL="12070080" algn="l" defTabSz="301752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chart" Target="../charts/char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2"/>
          <p:cNvSpPr txBox="1">
            <a:spLocks noChangeArrowheads="1"/>
          </p:cNvSpPr>
          <p:nvPr/>
        </p:nvSpPr>
        <p:spPr bwMode="auto">
          <a:xfrm>
            <a:off x="6705600" y="0"/>
            <a:ext cx="26822400" cy="3329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67628" tIns="419070" rIns="167628" bIns="419070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8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Template Provided By Genigraphics – 800.790.4001</a:t>
            </a:r>
          </a:p>
          <a:p>
            <a:pPr algn="ctr" eaLnBrk="1" hangingPunct="1"/>
            <a:r>
              <a:rPr lang="en-US" sz="8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Replace This Text With Your Title</a:t>
            </a:r>
          </a:p>
        </p:txBody>
      </p:sp>
      <p:sp>
        <p:nvSpPr>
          <p:cNvPr id="5" name="Text Box 123"/>
          <p:cNvSpPr txBox="1">
            <a:spLocks noChangeArrowheads="1"/>
          </p:cNvSpPr>
          <p:nvPr/>
        </p:nvSpPr>
        <p:spPr bwMode="auto">
          <a:xfrm>
            <a:off x="6705600" y="2933700"/>
            <a:ext cx="26822400" cy="209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67628" tIns="167628" rIns="167628" bIns="167628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8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John Smith, MD</a:t>
            </a:r>
            <a:r>
              <a:rPr lang="en-US" sz="48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</a:t>
            </a:r>
            <a:r>
              <a:rPr lang="en-US" sz="48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; Jane Doe, PhD</a:t>
            </a:r>
            <a:r>
              <a:rPr lang="en-US" sz="48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2</a:t>
            </a:r>
            <a:r>
              <a:rPr lang="en-US" sz="48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; Frederick Jones, MD, PhD</a:t>
            </a:r>
            <a:r>
              <a:rPr lang="en-US" sz="48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1,2</a:t>
            </a:r>
          </a:p>
          <a:p>
            <a:pPr algn="ctr" eaLnBrk="1" hangingPunct="1"/>
            <a:r>
              <a:rPr lang="en-US" sz="48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</a:t>
            </a:r>
            <a:r>
              <a:rPr lang="en-US" sz="48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University of Affiliation, </a:t>
            </a:r>
            <a:r>
              <a:rPr lang="en-US" sz="48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2</a:t>
            </a:r>
            <a:r>
              <a:rPr lang="en-US" sz="48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Medical Center of Affiliation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645920" y="36713158"/>
            <a:ext cx="2484194" cy="25468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lIns="83814" tIns="41907" rIns="83814" bIns="41907" rtlCol="0">
            <a:spAutoFit/>
          </a:bodyPr>
          <a:lstStyle/>
          <a:p>
            <a:r>
              <a:rPr lang="en-US" sz="3200" dirty="0"/>
              <a:t>[name]</a:t>
            </a:r>
          </a:p>
          <a:p>
            <a:r>
              <a:rPr lang="en-US" sz="3200" dirty="0"/>
              <a:t>[organization]</a:t>
            </a:r>
          </a:p>
          <a:p>
            <a:r>
              <a:rPr lang="en-US" sz="3200" dirty="0"/>
              <a:t>[address]</a:t>
            </a:r>
          </a:p>
          <a:p>
            <a:r>
              <a:rPr lang="en-US" sz="3200" dirty="0"/>
              <a:t>[email]</a:t>
            </a:r>
          </a:p>
          <a:p>
            <a:r>
              <a:rPr lang="en-US" sz="3200" dirty="0"/>
              <a:t>[phone]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645920" y="35623502"/>
            <a:ext cx="2418782" cy="931024"/>
          </a:xfrm>
          <a:prstGeom prst="rect">
            <a:avLst/>
          </a:prstGeom>
          <a:noFill/>
        </p:spPr>
        <p:txBody>
          <a:bodyPr wrap="none" lIns="83814" tIns="41907" rIns="83814" bIns="41907" rtlCol="0">
            <a:spAutoFit/>
          </a:bodyPr>
          <a:lstStyle/>
          <a:p>
            <a:r>
              <a:rPr lang="en-US" sz="5400" b="1" dirty="0"/>
              <a:t>Contact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0116800" y="36713159"/>
            <a:ext cx="17881600" cy="2631477"/>
          </a:xfrm>
          <a:prstGeom prst="rect">
            <a:avLst/>
          </a:prstGeom>
          <a:noFill/>
        </p:spPr>
        <p:txBody>
          <a:bodyPr wrap="square" lIns="83814" tIns="83814" rIns="83814" bIns="83814" numCol="1" spcCol="419070" rtlCol="0">
            <a:spAutoFit/>
          </a:bodyPr>
          <a:lstStyle/>
          <a:p>
            <a:pPr marL="419070" indent="-419070">
              <a:buFont typeface="+mj-lt"/>
              <a:buAutoNum type="arabicPeriod"/>
            </a:pPr>
            <a:r>
              <a:rPr lang="en-US" sz="1600" dirty="0"/>
              <a:t> </a:t>
            </a:r>
          </a:p>
          <a:p>
            <a:pPr marL="419070" indent="-419070">
              <a:buFont typeface="+mj-lt"/>
              <a:buAutoNum type="arabicPeriod"/>
            </a:pPr>
            <a:r>
              <a:rPr lang="en-US" sz="1600" dirty="0"/>
              <a:t> </a:t>
            </a:r>
          </a:p>
          <a:p>
            <a:pPr marL="419070" indent="-419070">
              <a:buFont typeface="+mj-lt"/>
              <a:buAutoNum type="arabicPeriod"/>
            </a:pPr>
            <a:r>
              <a:rPr lang="en-US" sz="1600" dirty="0"/>
              <a:t> </a:t>
            </a:r>
          </a:p>
          <a:p>
            <a:pPr marL="419070" indent="-419070">
              <a:buFont typeface="+mj-lt"/>
              <a:buAutoNum type="arabicPeriod"/>
            </a:pPr>
            <a:r>
              <a:rPr lang="en-US" sz="1600" dirty="0"/>
              <a:t> </a:t>
            </a:r>
          </a:p>
          <a:p>
            <a:pPr marL="419070" indent="-419070">
              <a:buFont typeface="+mj-lt"/>
              <a:buAutoNum type="arabicPeriod"/>
            </a:pPr>
            <a:r>
              <a:rPr lang="en-US" sz="1600" dirty="0"/>
              <a:t> </a:t>
            </a:r>
          </a:p>
          <a:p>
            <a:pPr marL="419070" indent="-419070">
              <a:buFont typeface="+mj-lt"/>
              <a:buAutoNum type="arabicPeriod"/>
            </a:pPr>
            <a:r>
              <a:rPr lang="en-US" sz="1600" dirty="0"/>
              <a:t> </a:t>
            </a:r>
          </a:p>
          <a:p>
            <a:pPr marL="419070" indent="-419070">
              <a:buFont typeface="+mj-lt"/>
              <a:buAutoNum type="arabicPeriod"/>
            </a:pPr>
            <a:r>
              <a:rPr lang="en-US" sz="1600" dirty="0"/>
              <a:t> </a:t>
            </a:r>
          </a:p>
          <a:p>
            <a:pPr marL="419070" indent="-419070">
              <a:buFont typeface="+mj-lt"/>
              <a:buAutoNum type="arabicPeriod"/>
            </a:pPr>
            <a:r>
              <a:rPr lang="en-US" sz="1600" dirty="0"/>
              <a:t> </a:t>
            </a:r>
          </a:p>
          <a:p>
            <a:pPr marL="419070" indent="-419070">
              <a:buFont typeface="+mj-lt"/>
              <a:buAutoNum type="arabicPeriod"/>
            </a:pPr>
            <a:r>
              <a:rPr lang="en-US" sz="1600" dirty="0"/>
              <a:t> </a:t>
            </a:r>
          </a:p>
          <a:p>
            <a:pPr marL="419070" indent="-419070">
              <a:buFont typeface="+mj-lt"/>
              <a:buAutoNum type="arabicPeriod"/>
            </a:pPr>
            <a:r>
              <a:rPr lang="en-US" sz="1600" dirty="0"/>
              <a:t> 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0116802" y="35623502"/>
            <a:ext cx="3382310" cy="931024"/>
          </a:xfrm>
          <a:prstGeom prst="rect">
            <a:avLst/>
          </a:prstGeom>
          <a:noFill/>
        </p:spPr>
        <p:txBody>
          <a:bodyPr wrap="none" lIns="83814" tIns="41907" rIns="83814" bIns="41907" rtlCol="0">
            <a:spAutoFit/>
          </a:bodyPr>
          <a:lstStyle/>
          <a:p>
            <a:r>
              <a:rPr lang="en-US" sz="5400" b="1" dirty="0"/>
              <a:t>References</a:t>
            </a:r>
          </a:p>
        </p:txBody>
      </p:sp>
      <p:sp>
        <p:nvSpPr>
          <p:cNvPr id="14" name="Text Box 193"/>
          <p:cNvSpPr txBox="1">
            <a:spLocks noChangeArrowheads="1"/>
          </p:cNvSpPr>
          <p:nvPr/>
        </p:nvSpPr>
        <p:spPr bwMode="auto">
          <a:xfrm>
            <a:off x="26883360" y="18836640"/>
            <a:ext cx="11704320" cy="10802933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167628" tIns="167628" rIns="167628" bIns="167628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000" dirty="0">
                <a:latin typeface="Calibri" pitchFamily="34" charset="0"/>
              </a:rPr>
              <a:t>Click here to insert your Conclusions text. Type it in or copy and paste from your Word document or other source.</a:t>
            </a:r>
          </a:p>
          <a:p>
            <a:pPr eaLnBrk="1" hangingPunct="1"/>
            <a:endParaRPr lang="en-US" sz="4000" dirty="0">
              <a:latin typeface="Calibri" pitchFamily="34" charset="0"/>
            </a:endParaRPr>
          </a:p>
          <a:p>
            <a:pPr eaLnBrk="1" hangingPunct="1"/>
            <a:r>
              <a:rPr lang="en-US" sz="4000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4000" b="1" dirty="0">
                <a:latin typeface="Calibri" pitchFamily="34" charset="0"/>
              </a:rPr>
              <a:t>Format Shape, Text Box, Autofit</a:t>
            </a:r>
            <a:r>
              <a:rPr lang="en-US" sz="4000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/>
            <a:endParaRPr lang="en-US" sz="4000" dirty="0">
              <a:latin typeface="Calibri" pitchFamily="34" charset="0"/>
            </a:endParaRPr>
          </a:p>
          <a:p>
            <a:pPr eaLnBrk="1" hangingPunct="1"/>
            <a:r>
              <a:rPr lang="en-US" sz="4000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36pt and is easily read up to 5 feet away on a 44x44 poster.</a:t>
            </a:r>
          </a:p>
          <a:p>
            <a:pPr eaLnBrk="1" hangingPunct="1"/>
            <a:endParaRPr lang="en-US" sz="4000" dirty="0">
              <a:latin typeface="Calibri" pitchFamily="34" charset="0"/>
            </a:endParaRPr>
          </a:p>
          <a:p>
            <a:pPr eaLnBrk="1" hangingPunct="1"/>
            <a:r>
              <a:rPr lang="en-US" sz="4000" dirty="0">
                <a:latin typeface="Calibri" pitchFamily="34" charset="0"/>
              </a:rPr>
              <a:t>Zoom out to 100% to preview what this will look like on your printed poster.</a:t>
            </a:r>
          </a:p>
        </p:txBody>
      </p:sp>
      <p:sp>
        <p:nvSpPr>
          <p:cNvPr id="36" name="Rectangle 35"/>
          <p:cNvSpPr/>
          <p:nvPr/>
        </p:nvSpPr>
        <p:spPr>
          <a:xfrm>
            <a:off x="26883360" y="18013680"/>
            <a:ext cx="11704320" cy="82296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814" tIns="41907" rIns="83814" bIns="41907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Conclusions</a:t>
            </a:r>
          </a:p>
        </p:txBody>
      </p:sp>
      <p:graphicFrame>
        <p:nvGraphicFramePr>
          <p:cNvPr id="44" name="Content Placeholder 114" descr="Sample table with 4 columns, 7 rows." title="Sample Tabl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1095380"/>
              </p:ext>
            </p:extLst>
          </p:nvPr>
        </p:nvGraphicFramePr>
        <p:xfrm>
          <a:off x="1645920" y="27340560"/>
          <a:ext cx="11704320" cy="694943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26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6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6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6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92777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 marL="111760" marR="111760" marT="41910" marB="4191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Heading</a:t>
                      </a:r>
                    </a:p>
                  </a:txBody>
                  <a:tcPr marL="111760" marR="111760" marT="41910" marB="4191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Heading</a:t>
                      </a:r>
                    </a:p>
                  </a:txBody>
                  <a:tcPr marL="111760" marR="111760" marT="41910" marB="4191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Heading</a:t>
                      </a:r>
                    </a:p>
                  </a:txBody>
                  <a:tcPr marL="111760" marR="111760" marT="41910" marB="4191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2777">
                <a:tc>
                  <a:txBody>
                    <a:bodyPr/>
                    <a:lstStyle/>
                    <a:p>
                      <a:r>
                        <a:rPr lang="en-US" sz="3200" dirty="0"/>
                        <a:t>Item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800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790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4001</a:t>
                      </a:r>
                    </a:p>
                  </a:txBody>
                  <a:tcPr marL="111760" marR="111760" marT="41910" marB="4191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2777">
                <a:tc>
                  <a:txBody>
                    <a:bodyPr/>
                    <a:lstStyle/>
                    <a:p>
                      <a:r>
                        <a:rPr lang="en-US" sz="3200" dirty="0"/>
                        <a:t>Item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356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856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290</a:t>
                      </a:r>
                    </a:p>
                  </a:txBody>
                  <a:tcPr marL="111760" marR="111760" marT="41910" marB="4191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2777">
                <a:tc>
                  <a:txBody>
                    <a:bodyPr/>
                    <a:lstStyle/>
                    <a:p>
                      <a:r>
                        <a:rPr lang="en-US" sz="3200" dirty="0"/>
                        <a:t>Item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228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134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238</a:t>
                      </a:r>
                    </a:p>
                  </a:txBody>
                  <a:tcPr marL="111760" marR="111760" marT="41910" marB="4191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2777">
                <a:tc>
                  <a:txBody>
                    <a:bodyPr/>
                    <a:lstStyle/>
                    <a:p>
                      <a:r>
                        <a:rPr lang="en-US" sz="3200" dirty="0"/>
                        <a:t>Item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954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875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976</a:t>
                      </a:r>
                    </a:p>
                  </a:txBody>
                  <a:tcPr marL="111760" marR="111760" marT="41910" marB="4191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92777">
                <a:tc>
                  <a:txBody>
                    <a:bodyPr/>
                    <a:lstStyle/>
                    <a:p>
                      <a:r>
                        <a:rPr lang="en-US" sz="3200" dirty="0"/>
                        <a:t>Item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324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325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301</a:t>
                      </a:r>
                    </a:p>
                  </a:txBody>
                  <a:tcPr marL="111760" marR="111760" marT="41910" marB="4191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92777">
                <a:tc>
                  <a:txBody>
                    <a:bodyPr/>
                    <a:lstStyle/>
                    <a:p>
                      <a:r>
                        <a:rPr lang="en-US" sz="3200" b="1" dirty="0"/>
                        <a:t>Total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199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137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186</a:t>
                      </a:r>
                    </a:p>
                  </a:txBody>
                  <a:tcPr marL="111760" marR="111760" marT="41910" marB="4191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Text Box 191"/>
          <p:cNvSpPr txBox="1">
            <a:spLocks noChangeArrowheads="1"/>
          </p:cNvSpPr>
          <p:nvPr/>
        </p:nvSpPr>
        <p:spPr bwMode="auto">
          <a:xfrm>
            <a:off x="26883360" y="6675120"/>
            <a:ext cx="11704320" cy="1034126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167628" tIns="167628" rIns="167628" bIns="167628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3600"/>
              </a:spcAft>
            </a:pPr>
            <a:r>
              <a:rPr lang="en-US" sz="4000" dirty="0">
                <a:latin typeface="Calibri" pitchFamily="34" charset="0"/>
              </a:rPr>
              <a:t>Click here to insert your Discussion text. Type it in or copy and paste from your Word document or other source.</a:t>
            </a:r>
          </a:p>
          <a:p>
            <a:pPr eaLnBrk="1" hangingPunct="1">
              <a:spcAft>
                <a:spcPts val="3600"/>
              </a:spcAft>
            </a:pPr>
            <a:r>
              <a:rPr lang="en-US" sz="4000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4000" b="1" dirty="0">
                <a:latin typeface="Calibri" pitchFamily="34" charset="0"/>
              </a:rPr>
              <a:t>Format Shape, Text Box, Autofit</a:t>
            </a:r>
            <a:r>
              <a:rPr lang="en-US" sz="4000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>
              <a:spcAft>
                <a:spcPts val="3600"/>
              </a:spcAft>
            </a:pPr>
            <a:r>
              <a:rPr lang="en-US" sz="4000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36pt and is easily read up to 5 feet away on a 44x44 poster.</a:t>
            </a:r>
          </a:p>
          <a:p>
            <a:pPr eaLnBrk="1" hangingPunct="1">
              <a:spcAft>
                <a:spcPts val="3600"/>
              </a:spcAft>
            </a:pPr>
            <a:r>
              <a:rPr lang="en-US" sz="4000" dirty="0">
                <a:latin typeface="Calibri" pitchFamily="34" charset="0"/>
              </a:rPr>
              <a:t>Zoom out to 100% to preview what this will look like on your printed poster.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6883360" y="5852160"/>
            <a:ext cx="11704320" cy="82296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814" tIns="41907" rIns="83814" bIns="41907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Discussion</a:t>
            </a:r>
          </a:p>
        </p:txBody>
      </p:sp>
      <p:sp>
        <p:nvSpPr>
          <p:cNvPr id="15" name="Text Box 194"/>
          <p:cNvSpPr txBox="1">
            <a:spLocks noChangeArrowheads="1"/>
          </p:cNvSpPr>
          <p:nvPr/>
        </p:nvSpPr>
        <p:spPr bwMode="auto">
          <a:xfrm>
            <a:off x="14264640" y="18836640"/>
            <a:ext cx="11704320" cy="7232725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167628" tIns="167628" rIns="167628" bIns="167628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dirty="0">
                <a:latin typeface="Calibri" pitchFamily="34" charset="0"/>
              </a:rPr>
              <a:t>Click here to insert your Results text. Type it in or copy and paste from your Word document or other source.</a:t>
            </a:r>
          </a:p>
          <a:p>
            <a:pPr eaLnBrk="1" hangingPunct="1"/>
            <a:endParaRPr lang="en-US" sz="3200" dirty="0">
              <a:latin typeface="Calibri" pitchFamily="34" charset="0"/>
            </a:endParaRPr>
          </a:p>
          <a:p>
            <a:pPr eaLnBrk="1" hangingPunct="1"/>
            <a:r>
              <a:rPr lang="en-US" sz="3200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3200" b="1" dirty="0">
                <a:latin typeface="Calibri" pitchFamily="34" charset="0"/>
              </a:rPr>
              <a:t>Format Shape, Text Box, Autofit</a:t>
            </a:r>
            <a:r>
              <a:rPr lang="en-US" sz="3200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/>
            <a:endParaRPr lang="en-US" sz="3200" dirty="0">
              <a:latin typeface="Calibri" pitchFamily="34" charset="0"/>
            </a:endParaRPr>
          </a:p>
          <a:p>
            <a:pPr eaLnBrk="1" hangingPunct="1"/>
            <a:r>
              <a:rPr lang="en-US" sz="3200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32pt and is easily read up to 5 feet away on a 44x44 poster.</a:t>
            </a:r>
          </a:p>
          <a:p>
            <a:pPr eaLnBrk="1" hangingPunct="1"/>
            <a:endParaRPr lang="en-US" sz="3200" dirty="0">
              <a:latin typeface="Calibri" pitchFamily="34" charset="0"/>
            </a:endParaRPr>
          </a:p>
          <a:p>
            <a:pPr eaLnBrk="1" hangingPunct="1"/>
            <a:r>
              <a:rPr lang="en-US" sz="3200" dirty="0">
                <a:latin typeface="Calibri" pitchFamily="34" charset="0"/>
              </a:rPr>
              <a:t>Zoom out to 100% to preview what this will look like on your printed poster.</a:t>
            </a:r>
          </a:p>
        </p:txBody>
      </p:sp>
      <p:sp>
        <p:nvSpPr>
          <p:cNvPr id="13" name="Text Box 192"/>
          <p:cNvSpPr txBox="1">
            <a:spLocks noChangeArrowheads="1"/>
          </p:cNvSpPr>
          <p:nvPr/>
        </p:nvSpPr>
        <p:spPr bwMode="auto">
          <a:xfrm>
            <a:off x="1645920" y="18836641"/>
            <a:ext cx="11704320" cy="7232725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167628" tIns="167628" rIns="167628" bIns="167628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dirty="0">
                <a:latin typeface="Calibri" pitchFamily="34" charset="0"/>
              </a:rPr>
              <a:t>Click here to insert your Methods and Materials text. Type it in or copy and paste from your Word document or other source.</a:t>
            </a:r>
          </a:p>
          <a:p>
            <a:pPr eaLnBrk="1" hangingPunct="1"/>
            <a:endParaRPr lang="en-US" sz="3200" dirty="0">
              <a:latin typeface="Calibri" pitchFamily="34" charset="0"/>
            </a:endParaRPr>
          </a:p>
          <a:p>
            <a:pPr eaLnBrk="1" hangingPunct="1"/>
            <a:r>
              <a:rPr lang="en-US" sz="3200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3200" b="1" dirty="0">
                <a:latin typeface="Calibri" pitchFamily="34" charset="0"/>
              </a:rPr>
              <a:t>Format Shape, Text Box, Autofit</a:t>
            </a:r>
            <a:r>
              <a:rPr lang="en-US" sz="3200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/>
            <a:endParaRPr lang="en-US" sz="3200" dirty="0">
              <a:latin typeface="Calibri" pitchFamily="34" charset="0"/>
            </a:endParaRPr>
          </a:p>
          <a:p>
            <a:pPr eaLnBrk="1" hangingPunct="1"/>
            <a:r>
              <a:rPr lang="en-US" sz="3200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32pt and is easily read up to 5 feet away on a 44x44 poster.</a:t>
            </a:r>
          </a:p>
          <a:p>
            <a:pPr eaLnBrk="1" hangingPunct="1"/>
            <a:endParaRPr lang="en-US" sz="3200" dirty="0">
              <a:latin typeface="Calibri" pitchFamily="34" charset="0"/>
            </a:endParaRPr>
          </a:p>
          <a:p>
            <a:pPr eaLnBrk="1" hangingPunct="1"/>
            <a:r>
              <a:rPr lang="en-US" sz="3200" dirty="0">
                <a:latin typeface="Calibri" pitchFamily="34" charset="0"/>
              </a:rPr>
              <a:t>Zoom out to 100% to preview what this will look like on your printed poster.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645920" y="18013680"/>
            <a:ext cx="11704320" cy="82296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814" tIns="41907" rIns="83814" bIns="41907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Methods and Materials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4264640" y="18013680"/>
            <a:ext cx="11704320" cy="82296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814" tIns="41907" rIns="83814" bIns="41907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Results</a:t>
            </a:r>
          </a:p>
        </p:txBody>
      </p:sp>
      <p:pic>
        <p:nvPicPr>
          <p:cNvPr id="49" name="Picture 178" descr="Pictur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79600" y="30307581"/>
            <a:ext cx="5029200" cy="3352605"/>
          </a:xfrm>
          <a:prstGeom prst="rect">
            <a:avLst/>
          </a:prstGeom>
          <a:noFill/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179" descr="Picture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26401" y="30307580"/>
            <a:ext cx="5029200" cy="3352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Text Box 180"/>
          <p:cNvSpPr txBox="1">
            <a:spLocks noChangeArrowheads="1"/>
          </p:cNvSpPr>
          <p:nvPr/>
        </p:nvSpPr>
        <p:spPr bwMode="auto">
          <a:xfrm>
            <a:off x="27279603" y="33869931"/>
            <a:ext cx="4506158" cy="515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3814" tIns="41907" rIns="83814" bIns="41907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latin typeface="Calibri" pitchFamily="34" charset="0"/>
              </a:rPr>
              <a:t>Figure 2.</a:t>
            </a:r>
            <a:r>
              <a:rPr lang="en-US" sz="2800" dirty="0">
                <a:latin typeface="Calibri" pitchFamily="34" charset="0"/>
              </a:rPr>
              <a:t> Label in 28pt Calibri.</a:t>
            </a:r>
          </a:p>
        </p:txBody>
      </p:sp>
      <p:sp>
        <p:nvSpPr>
          <p:cNvPr id="52" name="Text Box 181"/>
          <p:cNvSpPr txBox="1">
            <a:spLocks noChangeArrowheads="1"/>
          </p:cNvSpPr>
          <p:nvPr/>
        </p:nvSpPr>
        <p:spPr bwMode="auto">
          <a:xfrm>
            <a:off x="33426403" y="33869931"/>
            <a:ext cx="4506158" cy="515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3814" tIns="41907" rIns="83814" bIns="41907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latin typeface="Calibri" pitchFamily="34" charset="0"/>
              </a:rPr>
              <a:t>Figure 3.</a:t>
            </a:r>
            <a:r>
              <a:rPr lang="en-US" sz="2800" dirty="0">
                <a:latin typeface="Calibri" pitchFamily="34" charset="0"/>
              </a:rPr>
              <a:t> Label in 28pt Calibri.</a:t>
            </a:r>
          </a:p>
        </p:txBody>
      </p:sp>
      <p:sp>
        <p:nvSpPr>
          <p:cNvPr id="53" name="Text Box 180"/>
          <p:cNvSpPr txBox="1">
            <a:spLocks noChangeArrowheads="1"/>
          </p:cNvSpPr>
          <p:nvPr/>
        </p:nvSpPr>
        <p:spPr bwMode="auto">
          <a:xfrm>
            <a:off x="1645920" y="26700480"/>
            <a:ext cx="4375609" cy="515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3814" tIns="41907" rIns="83814" bIns="41907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>
                <a:latin typeface="Calibri" pitchFamily="34" charset="0"/>
              </a:rPr>
              <a:t>Table 1.</a:t>
            </a:r>
            <a:r>
              <a:rPr lang="en-US" sz="2800" dirty="0">
                <a:latin typeface="Calibri" pitchFamily="34" charset="0"/>
              </a:rPr>
              <a:t> Label in 28pt Calibri.</a:t>
            </a:r>
          </a:p>
        </p:txBody>
      </p:sp>
      <p:sp>
        <p:nvSpPr>
          <p:cNvPr id="30" name="Rectangle 265"/>
          <p:cNvSpPr>
            <a:spLocks noChangeAspect="1" noChangeArrowheads="1"/>
          </p:cNvSpPr>
          <p:nvPr/>
        </p:nvSpPr>
        <p:spPr bwMode="auto">
          <a:xfrm>
            <a:off x="1097280" y="1097280"/>
            <a:ext cx="3654715" cy="2743200"/>
          </a:xfrm>
          <a:prstGeom prst="rect">
            <a:avLst/>
          </a:prstGeom>
          <a:blipFill dpi="0" rotWithShape="1">
            <a:blip r:embed="rId4">
              <a:lum bright="70000" contrast="-70000"/>
            </a:blip>
            <a:srcRect/>
            <a:stretch>
              <a:fillRect r="-79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3814" tIns="41907" rIns="83814" bIns="41907" anchor="ctr"/>
          <a:lstStyle/>
          <a:p>
            <a:pPr algn="ctr" defTabSz="4022725"/>
            <a:r>
              <a:rPr lang="en-US" sz="2800" b="1" dirty="0">
                <a:latin typeface="Calibri" pitchFamily="34" charset="0"/>
              </a:rPr>
              <a:t>REPLACE THIS BOX WITH YOUR ORGANIZATION’S</a:t>
            </a:r>
          </a:p>
          <a:p>
            <a:pPr algn="ctr" defTabSz="4022725"/>
            <a:r>
              <a:rPr lang="en-US" sz="2800" b="1" dirty="0">
                <a:latin typeface="Calibri" pitchFamily="34" charset="0"/>
              </a:rPr>
              <a:t>HIGH RESOLUTION LOGO</a:t>
            </a:r>
          </a:p>
        </p:txBody>
      </p:sp>
      <p:sp>
        <p:nvSpPr>
          <p:cNvPr id="31" name="Rectangle 265"/>
          <p:cNvSpPr>
            <a:spLocks noChangeAspect="1" noChangeArrowheads="1"/>
          </p:cNvSpPr>
          <p:nvPr/>
        </p:nvSpPr>
        <p:spPr bwMode="auto">
          <a:xfrm>
            <a:off x="35478720" y="1097280"/>
            <a:ext cx="3654715" cy="2743200"/>
          </a:xfrm>
          <a:prstGeom prst="rect">
            <a:avLst/>
          </a:prstGeom>
          <a:blipFill dpi="0" rotWithShape="1">
            <a:blip r:embed="rId4">
              <a:lum bright="70000" contrast="-70000"/>
            </a:blip>
            <a:srcRect/>
            <a:stretch>
              <a:fillRect r="-79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3814" tIns="41907" rIns="83814" bIns="41907" anchor="ctr"/>
          <a:lstStyle/>
          <a:p>
            <a:pPr algn="ctr" defTabSz="4022725"/>
            <a:r>
              <a:rPr lang="en-US" sz="2800" b="1" dirty="0">
                <a:latin typeface="Calibri" pitchFamily="34" charset="0"/>
              </a:rPr>
              <a:t>REPLACE THIS BOX WITH YOUR ORGANIZATION’S</a:t>
            </a:r>
          </a:p>
          <a:p>
            <a:pPr algn="ctr" defTabSz="4022725"/>
            <a:r>
              <a:rPr lang="en-US" sz="2800" b="1" dirty="0">
                <a:latin typeface="Calibri" pitchFamily="34" charset="0"/>
              </a:rPr>
              <a:t>HIGH RESOLUTION LOGO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BDE82497-42F6-495D-8190-57BD5FE839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92391450"/>
              </p:ext>
            </p:extLst>
          </p:nvPr>
        </p:nvGraphicFramePr>
        <p:xfrm>
          <a:off x="14264640" y="27340560"/>
          <a:ext cx="11704320" cy="6949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8" name="Text Box 180">
            <a:extLst>
              <a:ext uri="{FF2B5EF4-FFF2-40B4-BE49-F238E27FC236}">
                <a16:creationId xmlns:a16="http://schemas.microsoft.com/office/drawing/2014/main" id="{3E6F7697-C72E-4955-B736-A42649C206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99366" y="26700480"/>
            <a:ext cx="4506158" cy="515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3814" tIns="41907" rIns="83814" bIns="41907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>
                <a:latin typeface="Calibri" pitchFamily="34" charset="0"/>
              </a:rPr>
              <a:t>Figure 1.</a:t>
            </a:r>
            <a:r>
              <a:rPr lang="en-US" sz="2800" dirty="0">
                <a:latin typeface="Calibri" pitchFamily="34" charset="0"/>
              </a:rPr>
              <a:t> Label in 28pt Calibri.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8D7809B-9954-4916-9182-14CE8D5F9ED6}"/>
              </a:ext>
            </a:extLst>
          </p:cNvPr>
          <p:cNvGrpSpPr/>
          <p:nvPr/>
        </p:nvGrpSpPr>
        <p:grpSpPr>
          <a:xfrm>
            <a:off x="1645899" y="5852160"/>
            <a:ext cx="24323061" cy="11338560"/>
            <a:chOff x="1645899" y="5852160"/>
            <a:chExt cx="24323061" cy="1133856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F96B4714-E203-46ED-9EC6-0A786F85C31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45899" y="5852160"/>
              <a:ext cx="24323061" cy="11338560"/>
            </a:xfrm>
            <a:prstGeom prst="rect">
              <a:avLst/>
            </a:prstGeom>
            <a:solidFill>
              <a:srgbClr val="FFFAE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sz="72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7200" dirty="0">
                  <a:solidFill>
                    <a:schemeClr val="tx1"/>
                  </a:solidFill>
                </a:rPr>
                <a:t>Place your visual abstract here.</a:t>
              </a:r>
            </a:p>
            <a:p>
              <a:pPr algn="ctr"/>
              <a:endParaRPr lang="en-US" sz="7200" dirty="0">
                <a:solidFill>
                  <a:schemeClr val="tx1"/>
                </a:solidFill>
              </a:endParaRPr>
            </a:p>
            <a:p>
              <a:pPr algn="ctr"/>
              <a:endParaRPr lang="en-US" sz="7200" dirty="0">
                <a:solidFill>
                  <a:schemeClr val="tx1"/>
                </a:solidFill>
              </a:endParaRPr>
            </a:p>
            <a:p>
              <a:pPr algn="ctr"/>
              <a:endParaRPr lang="en-US" sz="7200" dirty="0">
                <a:solidFill>
                  <a:schemeClr val="tx1"/>
                </a:solidFill>
              </a:endParaRPr>
            </a:p>
            <a:p>
              <a:pPr algn="ctr"/>
              <a:endParaRPr lang="en-US" sz="7200" dirty="0">
                <a:solidFill>
                  <a:schemeClr val="tx1"/>
                </a:solidFill>
              </a:endParaRPr>
            </a:p>
            <a:p>
              <a:pPr algn="ctr"/>
              <a:endParaRPr lang="en-US" sz="7200" dirty="0">
                <a:solidFill>
                  <a:schemeClr val="tx1"/>
                </a:solidFill>
              </a:endParaRPr>
            </a:p>
            <a:p>
              <a:pPr algn="ctr"/>
              <a:endParaRPr lang="en-US" sz="7200" dirty="0">
                <a:solidFill>
                  <a:schemeClr val="tx1"/>
                </a:solidFill>
              </a:endParaRPr>
            </a:p>
            <a:p>
              <a:pPr algn="ctr"/>
              <a:endParaRPr lang="en-US" sz="72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4400" dirty="0">
                  <a:solidFill>
                    <a:schemeClr val="tx1"/>
                  </a:solidFill>
                </a:rPr>
                <a:t>Source: https://www.surgeryredesign.com/resources</a:t>
              </a:r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6078523A-694E-4FA6-BD61-2770A725912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663679" y="8915400"/>
              <a:ext cx="14287500" cy="6657975"/>
            </a:xfrm>
            <a:prstGeom prst="rect">
              <a:avLst/>
            </a:prstGeom>
            <a:ln>
              <a:solidFill>
                <a:srgbClr val="7F7F7F"/>
              </a:solidFill>
            </a:ln>
          </p:spPr>
        </p:pic>
      </p:grp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5528D8E-5F92-4635-8923-CC6F17D361F7}"/>
              </a:ext>
            </a:extLst>
          </p:cNvPr>
          <p:cNvCxnSpPr/>
          <p:nvPr/>
        </p:nvCxnSpPr>
        <p:spPr>
          <a:xfrm>
            <a:off x="20116800" y="7543800"/>
            <a:ext cx="5852160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6EA69B56-214E-4450-B369-B9D139B0CAED}"/>
              </a:ext>
            </a:extLst>
          </p:cNvPr>
          <p:cNvCxnSpPr>
            <a:cxnSpLocks/>
          </p:cNvCxnSpPr>
          <p:nvPr/>
        </p:nvCxnSpPr>
        <p:spPr>
          <a:xfrm flipH="1">
            <a:off x="1645899" y="7543800"/>
            <a:ext cx="5852160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51ECBD6-946E-4A83-9B0E-E6C9322F05C8}"/>
              </a:ext>
            </a:extLst>
          </p:cNvPr>
          <p:cNvCxnSpPr>
            <a:cxnSpLocks/>
          </p:cNvCxnSpPr>
          <p:nvPr/>
        </p:nvCxnSpPr>
        <p:spPr>
          <a:xfrm flipV="1">
            <a:off x="4572000" y="5852160"/>
            <a:ext cx="0" cy="11338560"/>
          </a:xfrm>
          <a:prstGeom prst="straightConnector1">
            <a:avLst/>
          </a:prstGeom>
          <a:ln w="635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7184</TotalTime>
  <Words>711</Words>
  <Application>Microsoft Office PowerPoint</Application>
  <PresentationFormat>Custom</PresentationFormat>
  <Paragraphs>96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Genigraphics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44x44</dc:title>
  <dc:creator>Jay Larson</dc:creator>
  <dc:description>Quality poster printing
www.genigraphics.com
1-800-790-4001</dc:description>
  <cp:lastModifiedBy>Christa Stiles</cp:lastModifiedBy>
  <cp:revision>84</cp:revision>
  <cp:lastPrinted>2013-02-12T02:21:55Z</cp:lastPrinted>
  <dcterms:created xsi:type="dcterms:W3CDTF">2013-02-10T21:14:48Z</dcterms:created>
  <dcterms:modified xsi:type="dcterms:W3CDTF">2020-02-15T17:28:40Z</dcterms:modified>
</cp:coreProperties>
</file>